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4" r:id="rId1"/>
  </p:sldMasterIdLst>
  <p:sldIdLst>
    <p:sldId id="256" r:id="rId2"/>
    <p:sldId id="257" r:id="rId3"/>
    <p:sldId id="258" r:id="rId4"/>
    <p:sldId id="259" r:id="rId5"/>
    <p:sldId id="262" r:id="rId6"/>
    <p:sldId id="261" r:id="rId7"/>
    <p:sldId id="265"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A066C-6F1E-4B44-910D-0003076EB88D}" v="206" dt="2023-06-06T03:42:47.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6BE8-366A-2A8C-6BBD-626075D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73CFE-0DE5-7833-D956-5267F4D8A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25F47-295F-CC75-978B-97AEBCE9C06C}"/>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4E055A22-886A-0D68-B1FD-A8CDE17BD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5E689-3367-AE44-718F-34A29C9845D8}"/>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39100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A13E-2B59-1A85-AE21-9CD250415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6602E-B983-4AA3-30C3-B1D236687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4802F-6FDB-1ECB-1510-A59161568320}"/>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5714C893-F54B-AD98-0AC9-F4C61B6AB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09D8-D743-60E8-1970-5CE08BA33788}"/>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263437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1CAE7-5C33-0705-875D-AF15CBF84C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D5EA8-767F-5234-1A50-A75A616A48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B90DA-4468-A8EA-797C-86E90549A35F}"/>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7F93F5A5-A42B-A6D3-9B30-FA8300FD5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77D5C-D356-D71E-3D4B-E9344C24F1A4}"/>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403559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767-B4A7-4F3A-17A2-013641867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31602-637C-6876-03DD-CBDF5A4E1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6C774-7ACE-8414-2CF1-6380C0E77AC6}"/>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760616F0-AE06-AD86-72E6-0124134F6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CC6D9-DD77-40F1-7ADB-E81555A45300}"/>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59991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AC62-91F1-CB53-D17A-963B0D18A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482FB-F11C-FE76-D536-5437CCA8B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18512-3FBC-5090-293B-8233CC5B8759}"/>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E4214900-F299-5B71-228F-81780D86D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C9BCF-A8A0-56A9-8584-9C7EAF545669}"/>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38654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7BA4-DC19-783C-7A3C-B8963601F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DF42E-01F4-32ED-619F-944ADA385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7837B-1E14-24AB-F634-A3C4429A3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CE3172-A2FB-305B-5EEB-A84FC72FA491}"/>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6" name="Footer Placeholder 5">
            <a:extLst>
              <a:ext uri="{FF2B5EF4-FFF2-40B4-BE49-F238E27FC236}">
                <a16:creationId xmlns:a16="http://schemas.microsoft.com/office/drawing/2014/main" id="{50BE1F16-30B0-DDDD-BD76-443579203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B87DF-24B1-C81D-95AE-410691152BB4}"/>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283910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B419-A74D-2433-A9B4-0B23A837E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59760-85E5-6A75-CBBC-D35DAA5F9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837ED-A115-54AA-9D84-74E7BECC1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349DDD-9500-D620-4ED2-1292439A3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5452E6-1BAD-8A3D-C2CA-E0D938C84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0E0E8-EBA5-E452-94CE-B22FAD5A7A47}"/>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8" name="Footer Placeholder 7">
            <a:extLst>
              <a:ext uri="{FF2B5EF4-FFF2-40B4-BE49-F238E27FC236}">
                <a16:creationId xmlns:a16="http://schemas.microsoft.com/office/drawing/2014/main" id="{6B54BE53-9CC7-FA82-F62B-6DD05B0B58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A4B45-1999-1861-2249-786ECBBA8FC3}"/>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244666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54FA-9B03-319E-05F9-F982B6D3C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709CFA-7B92-8C13-13C5-D021E952D4AF}"/>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4" name="Footer Placeholder 3">
            <a:extLst>
              <a:ext uri="{FF2B5EF4-FFF2-40B4-BE49-F238E27FC236}">
                <a16:creationId xmlns:a16="http://schemas.microsoft.com/office/drawing/2014/main" id="{143C7DFD-927C-1619-E535-F55E6A874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D60E0B-D8EB-F42C-EBD1-6982528A89B2}"/>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219661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49C7D-2821-E07C-22A4-DD0D18CF5283}"/>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3" name="Footer Placeholder 2">
            <a:extLst>
              <a:ext uri="{FF2B5EF4-FFF2-40B4-BE49-F238E27FC236}">
                <a16:creationId xmlns:a16="http://schemas.microsoft.com/office/drawing/2014/main" id="{9984160B-C5C5-6F1B-7EB7-3EE559D09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21F52-D8B5-DD6F-B97E-08AAE01114FD}"/>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342414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D99B-FD2F-4432-FD96-47A948950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B98E7-5BDC-57F6-E24A-8CA556424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CB4B6B-3F28-35DB-035F-97C269B10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3F56A-EDFE-CD2A-ADD2-2FEAAAD1EC23}"/>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6" name="Footer Placeholder 5">
            <a:extLst>
              <a:ext uri="{FF2B5EF4-FFF2-40B4-BE49-F238E27FC236}">
                <a16:creationId xmlns:a16="http://schemas.microsoft.com/office/drawing/2014/main" id="{08489D5A-A3C4-9766-859B-A3987275D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F34EE-E3A3-D13A-606F-53452FD6E648}"/>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310676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6D6-E251-E16E-7858-DBF91DD23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BA1C1-3570-EADD-E0FC-46C9C2EF9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FB14F-7D22-24BB-CCE1-042623B65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D1BE2-005B-BBA6-2176-65FDD78C1F8C}"/>
              </a:ext>
            </a:extLst>
          </p:cNvPr>
          <p:cNvSpPr>
            <a:spLocks noGrp="1"/>
          </p:cNvSpPr>
          <p:nvPr>
            <p:ph type="dt" sz="half" idx="10"/>
          </p:nvPr>
        </p:nvSpPr>
        <p:spPr/>
        <p:txBody>
          <a:bodyPr/>
          <a:lstStyle/>
          <a:p>
            <a:fld id="{8B2639B2-AD4A-6146-B7AC-2668B1E4CCBB}" type="datetimeFigureOut">
              <a:rPr lang="en-US" smtClean="0"/>
              <a:t>9/5/23</a:t>
            </a:fld>
            <a:endParaRPr lang="en-US"/>
          </a:p>
        </p:txBody>
      </p:sp>
      <p:sp>
        <p:nvSpPr>
          <p:cNvPr id="6" name="Footer Placeholder 5">
            <a:extLst>
              <a:ext uri="{FF2B5EF4-FFF2-40B4-BE49-F238E27FC236}">
                <a16:creationId xmlns:a16="http://schemas.microsoft.com/office/drawing/2014/main" id="{02BEF807-5E70-CD44-EB6A-9AC9828AF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D53A8-7590-3540-0F37-B2ED467AF79C}"/>
              </a:ext>
            </a:extLst>
          </p:cNvPr>
          <p:cNvSpPr>
            <a:spLocks noGrp="1"/>
          </p:cNvSpPr>
          <p:nvPr>
            <p:ph type="sldNum" sz="quarter" idx="12"/>
          </p:nvPr>
        </p:nvSpPr>
        <p:spPr/>
        <p:txBody>
          <a:bodyPr/>
          <a:lstStyle/>
          <a:p>
            <a:fld id="{33010339-D41D-F34E-A1FD-0214FD2BF1AE}" type="slidenum">
              <a:rPr lang="en-US" smtClean="0"/>
              <a:t>‹#›</a:t>
            </a:fld>
            <a:endParaRPr lang="en-US"/>
          </a:p>
        </p:txBody>
      </p:sp>
    </p:spTree>
    <p:extLst>
      <p:ext uri="{BB962C8B-B14F-4D97-AF65-F5344CB8AC3E}">
        <p14:creationId xmlns:p14="http://schemas.microsoft.com/office/powerpoint/2010/main" val="46765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3000"/>
                <a:lumOff val="57000"/>
              </a:schemeClr>
            </a:gs>
            <a:gs pos="40000">
              <a:schemeClr val="accent1">
                <a:lumMod val="20000"/>
                <a:lumOff val="8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D69EA-7091-1F9C-4CBA-4B861320F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7D6413-A148-0AFF-FF07-549D68C13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9EDC9-BB68-0FBB-37C1-47EA48863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639B2-AD4A-6146-B7AC-2668B1E4CCBB}" type="datetimeFigureOut">
              <a:rPr lang="en-US" smtClean="0"/>
              <a:t>9/5/23</a:t>
            </a:fld>
            <a:endParaRPr lang="en-US"/>
          </a:p>
        </p:txBody>
      </p:sp>
      <p:sp>
        <p:nvSpPr>
          <p:cNvPr id="5" name="Footer Placeholder 4">
            <a:extLst>
              <a:ext uri="{FF2B5EF4-FFF2-40B4-BE49-F238E27FC236}">
                <a16:creationId xmlns:a16="http://schemas.microsoft.com/office/drawing/2014/main" id="{4EFA6CF0-7FF1-D311-9936-2AD096438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19A6E-6869-CED8-8A93-21021349E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10339-D41D-F34E-A1FD-0214FD2BF1AE}" type="slidenum">
              <a:rPr lang="en-US" smtClean="0"/>
              <a:t>‹#›</a:t>
            </a:fld>
            <a:endParaRPr lang="en-US"/>
          </a:p>
        </p:txBody>
      </p:sp>
    </p:spTree>
    <p:extLst>
      <p:ext uri="{BB962C8B-B14F-4D97-AF65-F5344CB8AC3E}">
        <p14:creationId xmlns:p14="http://schemas.microsoft.com/office/powerpoint/2010/main" val="3878019862"/>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n.wikifur.com/wiki/Tik_Tok" TargetMode="External"/><Relationship Id="rId13" Type="http://schemas.openxmlformats.org/officeDocument/2006/relationships/image" Target="../media/image6.png"/><Relationship Id="rId18" Type="http://schemas.openxmlformats.org/officeDocument/2006/relationships/hyperlink" Target="https://www.markdownguide.org/tools/reddit/" TargetMode="External"/><Relationship Id="rId3" Type="http://schemas.openxmlformats.org/officeDocument/2006/relationships/image" Target="../media/image1.jpeg"/><Relationship Id="rId7" Type="http://schemas.openxmlformats.org/officeDocument/2006/relationships/image" Target="../media/image3.png"/><Relationship Id="rId12" Type="http://schemas.openxmlformats.org/officeDocument/2006/relationships/hyperlink" Target="https://pixabay.com/it/youtube-video-rosso-1623577/" TargetMode="External"/><Relationship Id="rId17" Type="http://schemas.openxmlformats.org/officeDocument/2006/relationships/image" Target="../media/image8.png"/><Relationship Id="rId2" Type="http://schemas.openxmlformats.org/officeDocument/2006/relationships/hyperlink" Target="https://creativecommons.org/licenses/by-nc-sa/3.0/" TargetMode="External"/><Relationship Id="rId16" Type="http://schemas.openxmlformats.org/officeDocument/2006/relationships/hyperlink" Target="https://www.podfeet.com/blog/2018/02/discord/" TargetMode="External"/><Relationship Id="rId20" Type="http://schemas.openxmlformats.org/officeDocument/2006/relationships/hyperlink" Target="https://commons.wikimedia.org/wiki/File:Pinterest-logo.png" TargetMode="External"/><Relationship Id="rId1" Type="http://schemas.openxmlformats.org/officeDocument/2006/relationships/slideLayout" Target="../slideLayouts/slideLayout1.xml"/><Relationship Id="rId6" Type="http://schemas.openxmlformats.org/officeDocument/2006/relationships/hyperlink" Target="https://commons.wikimedia.org/wiki/File:Instagram_icon.png"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hyperlink" Target="https://pixabay.com/en/twitter-bird-twitter-button-bird-1366218/" TargetMode="External"/><Relationship Id="rId19" Type="http://schemas.openxmlformats.org/officeDocument/2006/relationships/image" Target="../media/image9.png"/><Relationship Id="rId4" Type="http://schemas.openxmlformats.org/officeDocument/2006/relationships/hyperlink" Target="https://pixabay.com/ko/illustrations/facebook-%EB%B8%94%EB%A3%A8-%EB%A1%9C%EA%B3%A0-2661207/" TargetMode="External"/><Relationship Id="rId9" Type="http://schemas.openxmlformats.org/officeDocument/2006/relationships/image" Target="../media/image4.png"/><Relationship Id="rId14" Type="http://schemas.openxmlformats.org/officeDocument/2006/relationships/hyperlink" Target="https://pngimg.com/download/6264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hhs.gov/about/news/2023/05/23/surgeon-general-issues-new-advisory-about-effects-social-media-use-has-youth-mental-health.html#:~:text=%E2%80%9CThe%20most%20common%20question%20parents,Surgeon%20General%20Dr.%20Vivek%20Murthy." TargetMode="External"/><Relationship Id="rId2" Type="http://schemas.openxmlformats.org/officeDocument/2006/relationships/hyperlink" Target="https://www.dailymail.co.uk/health/article-11982323/More-40-school-districts-America-suing-social-media-giants-mental-health-crisis.html" TargetMode="External"/><Relationship Id="rId1" Type="http://schemas.openxmlformats.org/officeDocument/2006/relationships/slideLayout" Target="../slideLayouts/slideLayout2.xml"/><Relationship Id="rId4" Type="http://schemas.openxmlformats.org/officeDocument/2006/relationships/hyperlink" Target="https://www.kaggle.com/datasets/souvikahmed071/social-media-and-mental-healt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5000"/>
                <a:lumOff val="55000"/>
              </a:schemeClr>
            </a:gs>
            <a:gs pos="40000">
              <a:schemeClr val="accent1">
                <a:lumMod val="20000"/>
                <a:lumOff val="8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AD400-90D9-BFC6-67C4-DE3C0B29A512}"/>
              </a:ext>
            </a:extLst>
          </p:cNvPr>
          <p:cNvSpPr>
            <a:spLocks noGrp="1"/>
          </p:cNvSpPr>
          <p:nvPr>
            <p:ph type="ctrTitle"/>
          </p:nvPr>
        </p:nvSpPr>
        <p:spPr>
          <a:xfrm>
            <a:off x="2317642" y="1088997"/>
            <a:ext cx="7565571" cy="1563693"/>
          </a:xfrm>
        </p:spPr>
        <p:txBody>
          <a:bodyPr>
            <a:noAutofit/>
          </a:bodyPr>
          <a:lstStyle/>
          <a:p>
            <a:pPr algn="ctr"/>
            <a:r>
              <a:rPr lang="en-US" sz="5400" b="1">
                <a:solidFill>
                  <a:schemeClr val="tx1"/>
                </a:solidFill>
              </a:rPr>
              <a:t>Social Media and </a:t>
            </a:r>
            <a:r>
              <a:rPr lang="en-US" sz="5400" b="1"/>
              <a:t>O</a:t>
            </a:r>
            <a:r>
              <a:rPr lang="en-US" sz="5400" b="1">
                <a:solidFill>
                  <a:schemeClr val="tx1"/>
                </a:solidFill>
              </a:rPr>
              <a:t>ur Mental Health</a:t>
            </a:r>
          </a:p>
        </p:txBody>
      </p:sp>
      <p:sp>
        <p:nvSpPr>
          <p:cNvPr id="3" name="Subtitle 2">
            <a:extLst>
              <a:ext uri="{FF2B5EF4-FFF2-40B4-BE49-F238E27FC236}">
                <a16:creationId xmlns:a16="http://schemas.microsoft.com/office/drawing/2014/main" id="{B9657275-8F3D-AF8F-DEB2-D7FF397176BE}"/>
              </a:ext>
            </a:extLst>
          </p:cNvPr>
          <p:cNvSpPr>
            <a:spLocks noGrp="1"/>
          </p:cNvSpPr>
          <p:nvPr>
            <p:ph type="subTitle" idx="1"/>
          </p:nvPr>
        </p:nvSpPr>
        <p:spPr>
          <a:xfrm>
            <a:off x="4322876" y="2658250"/>
            <a:ext cx="3539085" cy="2636837"/>
          </a:xfrm>
        </p:spPr>
        <p:txBody>
          <a:bodyPr>
            <a:normAutofit fontScale="85000" lnSpcReduction="20000"/>
          </a:bodyPr>
          <a:lstStyle/>
          <a:p>
            <a:pPr algn="ctr">
              <a:lnSpc>
                <a:spcPct val="160000"/>
              </a:lnSpc>
            </a:pPr>
            <a:r>
              <a:rPr lang="en-US" sz="3800" u="sng"/>
              <a:t>Team 5</a:t>
            </a:r>
            <a:br>
              <a:rPr lang="en-US" sz="2000"/>
            </a:br>
            <a:r>
              <a:rPr lang="en-US" sz="2000"/>
              <a:t>Andrew Oceguera</a:t>
            </a:r>
          </a:p>
          <a:p>
            <a:pPr algn="ctr">
              <a:lnSpc>
                <a:spcPct val="110000"/>
              </a:lnSpc>
            </a:pPr>
            <a:r>
              <a:rPr lang="en-US" sz="2000"/>
              <a:t>Brandon Macchi</a:t>
            </a:r>
          </a:p>
          <a:p>
            <a:pPr algn="ctr">
              <a:lnSpc>
                <a:spcPct val="110000"/>
              </a:lnSpc>
            </a:pPr>
            <a:r>
              <a:rPr lang="en-US" sz="2000"/>
              <a:t>Judy Xia</a:t>
            </a:r>
          </a:p>
          <a:p>
            <a:pPr algn="ctr">
              <a:lnSpc>
                <a:spcPct val="110000"/>
              </a:lnSpc>
            </a:pPr>
            <a:r>
              <a:rPr lang="en-US" sz="2000"/>
              <a:t>Olubiyi Oyawale</a:t>
            </a:r>
          </a:p>
          <a:p>
            <a:pPr>
              <a:lnSpc>
                <a:spcPct val="110000"/>
              </a:lnSpc>
            </a:pPr>
            <a:r>
              <a:rPr lang="en-US" sz="2000"/>
              <a:t>Shikha Sitaula</a:t>
            </a:r>
          </a:p>
          <a:p>
            <a:pPr algn="ctr">
              <a:lnSpc>
                <a:spcPct val="110000"/>
              </a:lnSpc>
            </a:pPr>
            <a:endParaRPr lang="en-US" sz="2000"/>
          </a:p>
        </p:txBody>
      </p:sp>
      <p:sp>
        <p:nvSpPr>
          <p:cNvPr id="25" name="TextBox 24">
            <a:extLst>
              <a:ext uri="{FF2B5EF4-FFF2-40B4-BE49-F238E27FC236}">
                <a16:creationId xmlns:a16="http://schemas.microsoft.com/office/drawing/2014/main" id="{BB9FA7BC-B26E-C04E-B42F-6FB11A4F1889}"/>
              </a:ext>
            </a:extLst>
          </p:cNvPr>
          <p:cNvSpPr txBox="1"/>
          <p:nvPr/>
        </p:nvSpPr>
        <p:spPr>
          <a:xfrm>
            <a:off x="4322877" y="6397259"/>
            <a:ext cx="3539085" cy="169277"/>
          </a:xfrm>
          <a:prstGeom prst="rect">
            <a:avLst/>
          </a:prstGeom>
          <a:noFill/>
        </p:spPr>
        <p:txBody>
          <a:bodyPr wrap="square" rtlCol="0">
            <a:spAutoFit/>
          </a:bodyPr>
          <a:lstStyle/>
          <a:p>
            <a:pPr algn="ctr"/>
            <a:r>
              <a:rPr lang="en-US" sz="500"/>
              <a:t>These photos by Unknown Author are licensed under </a:t>
            </a:r>
            <a:r>
              <a:rPr lang="en-US" sz="500">
                <a:hlinkClick r:id="rId2" tooltip="https://creativecommons.org/licenses/by-nc-sa/3.0/"/>
              </a:rPr>
              <a:t>CC BY-SA-NC</a:t>
            </a:r>
            <a:endParaRPr lang="en-US" sz="500"/>
          </a:p>
        </p:txBody>
      </p:sp>
      <p:pic>
        <p:nvPicPr>
          <p:cNvPr id="5" name="Picture 4">
            <a:extLst>
              <a:ext uri="{FF2B5EF4-FFF2-40B4-BE49-F238E27FC236}">
                <a16:creationId xmlns:a16="http://schemas.microsoft.com/office/drawing/2014/main" id="{88B6C5DF-A304-AC70-D8F3-5EA958FE8F7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787688" y="5563215"/>
            <a:ext cx="845829" cy="834044"/>
          </a:xfrm>
          <a:prstGeom prst="rect">
            <a:avLst/>
          </a:prstGeom>
        </p:spPr>
      </p:pic>
      <p:pic>
        <p:nvPicPr>
          <p:cNvPr id="10" name="Picture 9">
            <a:extLst>
              <a:ext uri="{FF2B5EF4-FFF2-40B4-BE49-F238E27FC236}">
                <a16:creationId xmlns:a16="http://schemas.microsoft.com/office/drawing/2014/main" id="{B8B895E0-7252-93A3-98F1-0D6C6672807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765912" y="5563215"/>
            <a:ext cx="845829" cy="834044"/>
          </a:xfrm>
          <a:prstGeom prst="rect">
            <a:avLst/>
          </a:prstGeom>
        </p:spPr>
      </p:pic>
      <p:pic>
        <p:nvPicPr>
          <p:cNvPr id="13" name="Picture 12">
            <a:extLst>
              <a:ext uri="{FF2B5EF4-FFF2-40B4-BE49-F238E27FC236}">
                <a16:creationId xmlns:a16="http://schemas.microsoft.com/office/drawing/2014/main" id="{F07C63AA-58BC-A9B1-13C5-2736D624220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58483" y="5563215"/>
            <a:ext cx="785990" cy="775039"/>
          </a:xfrm>
          <a:prstGeom prst="rect">
            <a:avLst/>
          </a:prstGeom>
        </p:spPr>
      </p:pic>
      <p:pic>
        <p:nvPicPr>
          <p:cNvPr id="17" name="Picture 16">
            <a:extLst>
              <a:ext uri="{FF2B5EF4-FFF2-40B4-BE49-F238E27FC236}">
                <a16:creationId xmlns:a16="http://schemas.microsoft.com/office/drawing/2014/main" id="{C1E9703D-1A2F-8C70-4D45-F11D9DD1B296}"/>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520420" y="5563214"/>
            <a:ext cx="785990" cy="775039"/>
          </a:xfrm>
          <a:prstGeom prst="rect">
            <a:avLst/>
          </a:prstGeom>
        </p:spPr>
      </p:pic>
      <p:pic>
        <p:nvPicPr>
          <p:cNvPr id="19" name="Picture 18">
            <a:extLst>
              <a:ext uri="{FF2B5EF4-FFF2-40B4-BE49-F238E27FC236}">
                <a16:creationId xmlns:a16="http://schemas.microsoft.com/office/drawing/2014/main" id="{E2304A78-F220-252F-251A-3E0F7AB817CA}"/>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482357" y="5592717"/>
            <a:ext cx="1119511" cy="775039"/>
          </a:xfrm>
          <a:prstGeom prst="rect">
            <a:avLst/>
          </a:prstGeom>
        </p:spPr>
      </p:pic>
      <p:pic>
        <p:nvPicPr>
          <p:cNvPr id="21" name="Picture 20">
            <a:extLst>
              <a:ext uri="{FF2B5EF4-FFF2-40B4-BE49-F238E27FC236}">
                <a16:creationId xmlns:a16="http://schemas.microsoft.com/office/drawing/2014/main" id="{5603833A-D75E-30FD-7D75-C8110ACE0C0A}"/>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58483" y="519746"/>
            <a:ext cx="745638" cy="735249"/>
          </a:xfrm>
          <a:prstGeom prst="rect">
            <a:avLst/>
          </a:prstGeom>
        </p:spPr>
      </p:pic>
      <p:pic>
        <p:nvPicPr>
          <p:cNvPr id="24" name="Picture 23">
            <a:extLst>
              <a:ext uri="{FF2B5EF4-FFF2-40B4-BE49-F238E27FC236}">
                <a16:creationId xmlns:a16="http://schemas.microsoft.com/office/drawing/2014/main" id="{6F54F515-0E79-D97E-111F-25CC4CE9F813}"/>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10825224" y="457964"/>
            <a:ext cx="808293" cy="797031"/>
          </a:xfrm>
          <a:prstGeom prst="rect">
            <a:avLst/>
          </a:prstGeom>
        </p:spPr>
      </p:pic>
      <p:pic>
        <p:nvPicPr>
          <p:cNvPr id="27" name="Picture 26">
            <a:extLst>
              <a:ext uri="{FF2B5EF4-FFF2-40B4-BE49-F238E27FC236}">
                <a16:creationId xmlns:a16="http://schemas.microsoft.com/office/drawing/2014/main" id="{67A7002A-AA32-AEE4-2BAA-99E2ADCDD075}"/>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9814143" y="496081"/>
            <a:ext cx="797598" cy="786485"/>
          </a:xfrm>
          <a:prstGeom prst="rect">
            <a:avLst/>
          </a:prstGeom>
        </p:spPr>
      </p:pic>
      <p:pic>
        <p:nvPicPr>
          <p:cNvPr id="30" name="Picture 29">
            <a:extLst>
              <a:ext uri="{FF2B5EF4-FFF2-40B4-BE49-F238E27FC236}">
                <a16:creationId xmlns:a16="http://schemas.microsoft.com/office/drawing/2014/main" id="{AC6C92E8-8510-696B-F6C4-0C98546EA588}"/>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1520420" y="519746"/>
            <a:ext cx="797222" cy="786114"/>
          </a:xfrm>
          <a:prstGeom prst="rect">
            <a:avLst/>
          </a:prstGeom>
        </p:spPr>
      </p:pic>
    </p:spTree>
    <p:extLst>
      <p:ext uri="{BB962C8B-B14F-4D97-AF65-F5344CB8AC3E}">
        <p14:creationId xmlns:p14="http://schemas.microsoft.com/office/powerpoint/2010/main" val="272739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8A07-365A-CD25-14D4-E79AA5FEC06A}"/>
              </a:ext>
            </a:extLst>
          </p:cNvPr>
          <p:cNvSpPr>
            <a:spLocks noGrp="1"/>
          </p:cNvSpPr>
          <p:nvPr>
            <p:ph type="title"/>
          </p:nvPr>
        </p:nvSpPr>
        <p:spPr>
          <a:xfrm>
            <a:off x="838200" y="387120"/>
            <a:ext cx="10515600" cy="560161"/>
          </a:xfrm>
        </p:spPr>
        <p:txBody>
          <a:bodyPr>
            <a:noAutofit/>
          </a:bodyPr>
          <a:lstStyle/>
          <a:p>
            <a:pPr algn="ctr"/>
            <a:r>
              <a:rPr lang="en-US" sz="3600" b="1"/>
              <a:t>Why did we choose this topic?</a:t>
            </a:r>
          </a:p>
        </p:txBody>
      </p:sp>
      <p:sp>
        <p:nvSpPr>
          <p:cNvPr id="3" name="Content Placeholder 2">
            <a:extLst>
              <a:ext uri="{FF2B5EF4-FFF2-40B4-BE49-F238E27FC236}">
                <a16:creationId xmlns:a16="http://schemas.microsoft.com/office/drawing/2014/main" id="{6EF24486-2270-4C8A-7A40-76956E8C5BBF}"/>
              </a:ext>
            </a:extLst>
          </p:cNvPr>
          <p:cNvSpPr>
            <a:spLocks noGrp="1"/>
          </p:cNvSpPr>
          <p:nvPr>
            <p:ph idx="1"/>
          </p:nvPr>
        </p:nvSpPr>
        <p:spPr>
          <a:xfrm>
            <a:off x="838200" y="1355497"/>
            <a:ext cx="10515600" cy="4647747"/>
          </a:xfrm>
        </p:spPr>
        <p:txBody>
          <a:bodyPr>
            <a:normAutofit fontScale="92500" lnSpcReduction="20000"/>
          </a:bodyPr>
          <a:lstStyle/>
          <a:p>
            <a:r>
              <a:rPr lang="en-US" sz="2200"/>
              <a:t>Social media has been, and will most likely continue to be, a </a:t>
            </a:r>
            <a:r>
              <a:rPr lang="en-US" sz="2200" b="1" i="1"/>
              <a:t>polarizing topic </a:t>
            </a:r>
            <a:r>
              <a:rPr lang="en-US" sz="2200"/>
              <a:t>whether it has an </a:t>
            </a:r>
            <a:r>
              <a:rPr lang="en-US" sz="2200" b="1" i="1"/>
              <a:t>overall positive or negative affect </a:t>
            </a:r>
            <a:r>
              <a:rPr lang="en-US" sz="2200"/>
              <a:t>on society as a whole. (</a:t>
            </a:r>
            <a:r>
              <a:rPr lang="en-US" sz="2200">
                <a:hlinkClick r:id="rId2"/>
              </a:rPr>
              <a:t>School District Lawsuits</a:t>
            </a:r>
            <a:r>
              <a:rPr lang="en-US" sz="2200"/>
              <a:t>, </a:t>
            </a:r>
            <a:r>
              <a:rPr lang="en-US" sz="2200">
                <a:hlinkClick r:id="rId3"/>
              </a:rPr>
              <a:t>Surgeon General Report</a:t>
            </a:r>
            <a:r>
              <a:rPr lang="en-US" sz="2200"/>
              <a:t>)</a:t>
            </a:r>
          </a:p>
          <a:p>
            <a:r>
              <a:rPr lang="en-US" sz="2200"/>
              <a:t>While </a:t>
            </a:r>
            <a:r>
              <a:rPr lang="en-US" sz="2200" b="1" i="1"/>
              <a:t>there are benefits to its usage </a:t>
            </a:r>
            <a:r>
              <a:rPr lang="en-US" sz="2200"/>
              <a:t>(connectivity, creativity, support structures, learning and development, career, etc.) we </a:t>
            </a:r>
            <a:r>
              <a:rPr lang="en-US" sz="2200" b="1" i="1"/>
              <a:t>wanted to also explore the potentially negative affects </a:t>
            </a:r>
            <a:r>
              <a:rPr lang="en-US" sz="2200"/>
              <a:t>it can have on mental health.</a:t>
            </a:r>
          </a:p>
          <a:p>
            <a:r>
              <a:rPr lang="en-US" sz="2200"/>
              <a:t>This </a:t>
            </a:r>
            <a:r>
              <a:rPr lang="en-US" sz="2200">
                <a:hlinkClick r:id="rId4"/>
              </a:rPr>
              <a:t>Kaggle dataset</a:t>
            </a:r>
            <a:r>
              <a:rPr lang="en-US" sz="2200"/>
              <a:t>, authored by SouvikAhmed071, surveyed 474 individuals, of which 471 use social media, and it’s from that data that we’re trying to answer the following questions:</a:t>
            </a:r>
          </a:p>
          <a:p>
            <a:pPr marL="0" indent="0">
              <a:lnSpc>
                <a:spcPct val="110000"/>
              </a:lnSpc>
              <a:buNone/>
            </a:pPr>
            <a:endParaRPr lang="en-US" sz="900">
              <a:highlight>
                <a:srgbClr val="FFFF00"/>
              </a:highlight>
            </a:endParaRPr>
          </a:p>
          <a:p>
            <a:pPr lvl="1"/>
            <a:r>
              <a:rPr lang="en-US" sz="2200" b="0" i="0">
                <a:solidFill>
                  <a:srgbClr val="500050"/>
                </a:solidFill>
                <a:effectLst/>
              </a:rPr>
              <a:t>Are there certain </a:t>
            </a:r>
            <a:r>
              <a:rPr lang="en-US" sz="2200" b="1" i="1">
                <a:solidFill>
                  <a:srgbClr val="500050"/>
                </a:solidFill>
                <a:effectLst/>
              </a:rPr>
              <a:t>age groups </a:t>
            </a:r>
            <a:r>
              <a:rPr lang="en-US" sz="2200" b="0" i="0">
                <a:solidFill>
                  <a:srgbClr val="500050"/>
                </a:solidFill>
                <a:effectLst/>
              </a:rPr>
              <a:t>that are affected more than others?</a:t>
            </a:r>
          </a:p>
          <a:p>
            <a:pPr lvl="1"/>
            <a:r>
              <a:rPr lang="en-US" sz="2200" b="0" i="0">
                <a:solidFill>
                  <a:srgbClr val="500050"/>
                </a:solidFill>
                <a:effectLst/>
              </a:rPr>
              <a:t>Does it negatively affect all </a:t>
            </a:r>
            <a:r>
              <a:rPr lang="en-US" sz="2200" b="1" i="1">
                <a:solidFill>
                  <a:srgbClr val="500050"/>
                </a:solidFill>
                <a:effectLst/>
              </a:rPr>
              <a:t>genders</a:t>
            </a:r>
            <a:r>
              <a:rPr lang="en-US" sz="2200" b="0" i="0">
                <a:solidFill>
                  <a:srgbClr val="500050"/>
                </a:solidFill>
                <a:effectLst/>
              </a:rPr>
              <a:t> equally? </a:t>
            </a:r>
          </a:p>
          <a:p>
            <a:pPr lvl="1"/>
            <a:r>
              <a:rPr lang="en-US" sz="2200">
                <a:solidFill>
                  <a:srgbClr val="500050"/>
                </a:solidFill>
              </a:rPr>
              <a:t>Does </a:t>
            </a:r>
            <a:r>
              <a:rPr lang="en-US" sz="2200" b="1" i="1">
                <a:solidFill>
                  <a:srgbClr val="500050"/>
                </a:solidFill>
              </a:rPr>
              <a:t>occupation</a:t>
            </a:r>
            <a:r>
              <a:rPr lang="en-US" sz="2200">
                <a:solidFill>
                  <a:srgbClr val="500050"/>
                </a:solidFill>
              </a:rPr>
              <a:t> matter?</a:t>
            </a:r>
            <a:endParaRPr lang="en-US" sz="2200" b="0" i="0">
              <a:solidFill>
                <a:srgbClr val="500050"/>
              </a:solidFill>
              <a:effectLst/>
            </a:endParaRPr>
          </a:p>
          <a:p>
            <a:pPr lvl="1"/>
            <a:r>
              <a:rPr lang="en-US" sz="2200" b="0" i="0">
                <a:solidFill>
                  <a:srgbClr val="500050"/>
                </a:solidFill>
                <a:effectLst/>
              </a:rPr>
              <a:t>Is social media usage a </a:t>
            </a:r>
            <a:r>
              <a:rPr lang="en-US" sz="2200" b="1" i="1">
                <a:solidFill>
                  <a:srgbClr val="500050"/>
                </a:solidFill>
                <a:effectLst/>
              </a:rPr>
              <a:t>distraction</a:t>
            </a:r>
            <a:r>
              <a:rPr lang="en-US" sz="2200" b="0" i="0">
                <a:solidFill>
                  <a:srgbClr val="500050"/>
                </a:solidFill>
                <a:effectLst/>
              </a:rPr>
              <a:t> from other important tasks? </a:t>
            </a:r>
          </a:p>
          <a:p>
            <a:pPr lvl="1"/>
            <a:r>
              <a:rPr lang="en-US" sz="2200" b="0" i="0">
                <a:solidFill>
                  <a:srgbClr val="500050"/>
                </a:solidFill>
                <a:effectLst/>
              </a:rPr>
              <a:t>Does its use correlate to </a:t>
            </a:r>
            <a:r>
              <a:rPr lang="en-US" sz="2200" b="1" i="1">
                <a:solidFill>
                  <a:srgbClr val="500050"/>
                </a:solidFill>
                <a:effectLst/>
              </a:rPr>
              <a:t>sleep deprivation</a:t>
            </a:r>
            <a:r>
              <a:rPr lang="en-US" sz="2200" b="0" i="0">
                <a:solidFill>
                  <a:srgbClr val="500050"/>
                </a:solidFill>
                <a:effectLst/>
              </a:rPr>
              <a:t>? </a:t>
            </a:r>
          </a:p>
          <a:p>
            <a:pPr lvl="1"/>
            <a:r>
              <a:rPr lang="en-US" sz="2200" b="0" i="0">
                <a:solidFill>
                  <a:srgbClr val="500050"/>
                </a:solidFill>
                <a:effectLst/>
              </a:rPr>
              <a:t>Does its use create a sense of </a:t>
            </a:r>
            <a:r>
              <a:rPr lang="en-US" sz="2200" b="1" i="1">
                <a:solidFill>
                  <a:srgbClr val="500050"/>
                </a:solidFill>
                <a:effectLst/>
              </a:rPr>
              <a:t>anxiousness or depression</a:t>
            </a:r>
            <a:r>
              <a:rPr lang="en-US" sz="2200" b="0" i="0">
                <a:solidFill>
                  <a:srgbClr val="500050"/>
                </a:solidFill>
                <a:effectLst/>
              </a:rPr>
              <a:t>? </a:t>
            </a:r>
          </a:p>
          <a:p>
            <a:pPr lvl="1"/>
            <a:r>
              <a:rPr lang="en-US" sz="2200" b="0" i="0">
                <a:solidFill>
                  <a:srgbClr val="500050"/>
                </a:solidFill>
                <a:effectLst/>
              </a:rPr>
              <a:t>Does a specific social media platform or collection of platforms lead to more issues than others?</a:t>
            </a:r>
          </a:p>
        </p:txBody>
      </p:sp>
    </p:spTree>
    <p:extLst>
      <p:ext uri="{BB962C8B-B14F-4D97-AF65-F5344CB8AC3E}">
        <p14:creationId xmlns:p14="http://schemas.microsoft.com/office/powerpoint/2010/main" val="152113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00AE-4F7D-49B2-ED65-36D2F56369DF}"/>
              </a:ext>
            </a:extLst>
          </p:cNvPr>
          <p:cNvSpPr>
            <a:spLocks noGrp="1"/>
          </p:cNvSpPr>
          <p:nvPr>
            <p:ph type="title"/>
          </p:nvPr>
        </p:nvSpPr>
        <p:spPr>
          <a:xfrm>
            <a:off x="838200" y="294735"/>
            <a:ext cx="10515600" cy="763987"/>
          </a:xfrm>
        </p:spPr>
        <p:txBody>
          <a:bodyPr>
            <a:noAutofit/>
          </a:bodyPr>
          <a:lstStyle/>
          <a:p>
            <a:pPr algn="ctr"/>
            <a:r>
              <a:rPr lang="en-US" sz="3600" b="1"/>
              <a:t>Who took the survey?</a:t>
            </a:r>
          </a:p>
        </p:txBody>
      </p:sp>
      <p:pic>
        <p:nvPicPr>
          <p:cNvPr id="7" name="Picture 6">
            <a:extLst>
              <a:ext uri="{FF2B5EF4-FFF2-40B4-BE49-F238E27FC236}">
                <a16:creationId xmlns:a16="http://schemas.microsoft.com/office/drawing/2014/main" id="{518BB864-4226-3107-BBC7-2C1EAE52553A}"/>
              </a:ext>
            </a:extLst>
          </p:cNvPr>
          <p:cNvPicPr>
            <a:picLocks noChangeAspect="1"/>
          </p:cNvPicPr>
          <p:nvPr/>
        </p:nvPicPr>
        <p:blipFill>
          <a:blip r:embed="rId2"/>
          <a:stretch>
            <a:fillRect/>
          </a:stretch>
        </p:blipFill>
        <p:spPr>
          <a:xfrm>
            <a:off x="6627384" y="1380444"/>
            <a:ext cx="3775862" cy="3201754"/>
          </a:xfrm>
          <a:prstGeom prst="rect">
            <a:avLst/>
          </a:prstGeom>
          <a:ln>
            <a:solidFill>
              <a:schemeClr val="tx1"/>
            </a:solidFill>
          </a:ln>
        </p:spPr>
      </p:pic>
      <p:sp>
        <p:nvSpPr>
          <p:cNvPr id="12" name="TextBox 11">
            <a:extLst>
              <a:ext uri="{FF2B5EF4-FFF2-40B4-BE49-F238E27FC236}">
                <a16:creationId xmlns:a16="http://schemas.microsoft.com/office/drawing/2014/main" id="{ED1C06DD-44D8-E767-0684-8B4CF36E91CB}"/>
              </a:ext>
            </a:extLst>
          </p:cNvPr>
          <p:cNvSpPr txBox="1"/>
          <p:nvPr/>
        </p:nvSpPr>
        <p:spPr>
          <a:xfrm>
            <a:off x="10403246" y="3135648"/>
            <a:ext cx="1062766" cy="1446550"/>
          </a:xfrm>
          <a:prstGeom prst="rect">
            <a:avLst/>
          </a:prstGeom>
          <a:noFill/>
        </p:spPr>
        <p:txBody>
          <a:bodyPr wrap="square" rtlCol="0">
            <a:spAutoFit/>
          </a:bodyPr>
          <a:lstStyle/>
          <a:p>
            <a:r>
              <a:rPr lang="en-US" sz="800" b="1"/>
              <a:t>The “others” category contains the data from seven surveyees who  listed themselves as ‘unsure’, ‘transgender’, or a variation of ‘non-binary’ and was created to present a cleaner bar chart</a:t>
            </a:r>
          </a:p>
        </p:txBody>
      </p:sp>
      <p:sp>
        <p:nvSpPr>
          <p:cNvPr id="15" name="TextBox 14">
            <a:extLst>
              <a:ext uri="{FF2B5EF4-FFF2-40B4-BE49-F238E27FC236}">
                <a16:creationId xmlns:a16="http://schemas.microsoft.com/office/drawing/2014/main" id="{5237BC7A-AA8A-F055-08C4-73A26CCD2395}"/>
              </a:ext>
            </a:extLst>
          </p:cNvPr>
          <p:cNvSpPr txBox="1"/>
          <p:nvPr/>
        </p:nvSpPr>
        <p:spPr>
          <a:xfrm>
            <a:off x="1777018" y="4808939"/>
            <a:ext cx="3515457" cy="175432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b="1" u="sng"/>
              <a:t>Occupation</a:t>
            </a:r>
          </a:p>
          <a:p>
            <a:pPr algn="ctr">
              <a:lnSpc>
                <a:spcPct val="150000"/>
              </a:lnSpc>
            </a:pPr>
            <a:r>
              <a:rPr lang="en-US"/>
              <a:t>University Students – 290 (61.1%)</a:t>
            </a:r>
          </a:p>
          <a:p>
            <a:pPr algn="ctr"/>
            <a:r>
              <a:rPr lang="en-US"/>
              <a:t>Salaried Workers – 124 (26.1%)</a:t>
            </a:r>
          </a:p>
          <a:p>
            <a:pPr algn="ctr"/>
            <a:r>
              <a:rPr lang="en-US"/>
              <a:t>School Students – 49 (10.3%)</a:t>
            </a:r>
          </a:p>
          <a:p>
            <a:pPr algn="ctr"/>
            <a:r>
              <a:rPr lang="en-US"/>
              <a:t>Retired – 8 (1.6%)</a:t>
            </a:r>
          </a:p>
        </p:txBody>
      </p:sp>
      <p:sp>
        <p:nvSpPr>
          <p:cNvPr id="16" name="TextBox 15">
            <a:extLst>
              <a:ext uri="{FF2B5EF4-FFF2-40B4-BE49-F238E27FC236}">
                <a16:creationId xmlns:a16="http://schemas.microsoft.com/office/drawing/2014/main" id="{2524925E-16C7-70DD-AFB0-DEB1060F33E4}"/>
              </a:ext>
            </a:extLst>
          </p:cNvPr>
          <p:cNvSpPr txBox="1"/>
          <p:nvPr/>
        </p:nvSpPr>
        <p:spPr>
          <a:xfrm>
            <a:off x="6757586" y="4808939"/>
            <a:ext cx="3515457" cy="175432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b="1" u="sng"/>
              <a:t>Marital Status</a:t>
            </a:r>
          </a:p>
          <a:p>
            <a:pPr algn="ctr">
              <a:lnSpc>
                <a:spcPct val="150000"/>
              </a:lnSpc>
            </a:pPr>
            <a:r>
              <a:rPr lang="en-US"/>
              <a:t>Single – 282 (59.4%)</a:t>
            </a:r>
          </a:p>
          <a:p>
            <a:pPr algn="ctr"/>
            <a:r>
              <a:rPr lang="en-US"/>
              <a:t>Married – 96 (20.3%)</a:t>
            </a:r>
          </a:p>
          <a:p>
            <a:pPr algn="ctr"/>
            <a:r>
              <a:rPr lang="en-US"/>
              <a:t>In a relationship – 87 (18.3%)</a:t>
            </a:r>
          </a:p>
          <a:p>
            <a:pPr algn="ctr"/>
            <a:r>
              <a:rPr lang="en-US"/>
              <a:t>Divorced – 6 (1%)</a:t>
            </a:r>
          </a:p>
        </p:txBody>
      </p:sp>
      <p:pic>
        <p:nvPicPr>
          <p:cNvPr id="4" name="Picture 3">
            <a:extLst>
              <a:ext uri="{FF2B5EF4-FFF2-40B4-BE49-F238E27FC236}">
                <a16:creationId xmlns:a16="http://schemas.microsoft.com/office/drawing/2014/main" id="{AFA464FC-5F23-9EC4-7211-1C8EDCFDF17B}"/>
              </a:ext>
            </a:extLst>
          </p:cNvPr>
          <p:cNvPicPr>
            <a:picLocks noChangeAspect="1"/>
          </p:cNvPicPr>
          <p:nvPr/>
        </p:nvPicPr>
        <p:blipFill>
          <a:blip r:embed="rId3"/>
          <a:stretch>
            <a:fillRect/>
          </a:stretch>
        </p:blipFill>
        <p:spPr>
          <a:xfrm>
            <a:off x="1423358" y="1380444"/>
            <a:ext cx="4229891" cy="3202290"/>
          </a:xfrm>
          <a:prstGeom prst="rect">
            <a:avLst/>
          </a:prstGeom>
          <a:ln>
            <a:solidFill>
              <a:schemeClr val="tx1"/>
            </a:solidFill>
          </a:ln>
        </p:spPr>
      </p:pic>
    </p:spTree>
    <p:extLst>
      <p:ext uri="{BB962C8B-B14F-4D97-AF65-F5344CB8AC3E}">
        <p14:creationId xmlns:p14="http://schemas.microsoft.com/office/powerpoint/2010/main" val="307753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EB7C-FD88-6A14-8285-C63B05026861}"/>
              </a:ext>
            </a:extLst>
          </p:cNvPr>
          <p:cNvSpPr>
            <a:spLocks noGrp="1"/>
          </p:cNvSpPr>
          <p:nvPr>
            <p:ph type="title"/>
          </p:nvPr>
        </p:nvSpPr>
        <p:spPr>
          <a:xfrm>
            <a:off x="308895" y="336436"/>
            <a:ext cx="11574213" cy="602242"/>
          </a:xfrm>
        </p:spPr>
        <p:txBody>
          <a:bodyPr>
            <a:noAutofit/>
          </a:bodyPr>
          <a:lstStyle/>
          <a:p>
            <a:pPr algn="ctr"/>
            <a:r>
              <a:rPr lang="en-US" sz="3600" b="1"/>
              <a:t>Distraction: Age Group, Occupation, and Gender</a:t>
            </a:r>
          </a:p>
        </p:txBody>
      </p:sp>
      <p:pic>
        <p:nvPicPr>
          <p:cNvPr id="5" name="Content Placeholder 4">
            <a:extLst>
              <a:ext uri="{FF2B5EF4-FFF2-40B4-BE49-F238E27FC236}">
                <a16:creationId xmlns:a16="http://schemas.microsoft.com/office/drawing/2014/main" id="{FC0890B1-B247-3FAD-9C1A-05ECD71262AD}"/>
              </a:ext>
            </a:extLst>
          </p:cNvPr>
          <p:cNvPicPr>
            <a:picLocks noGrp="1" noChangeAspect="1"/>
          </p:cNvPicPr>
          <p:nvPr>
            <p:ph idx="1"/>
          </p:nvPr>
        </p:nvPicPr>
        <p:blipFill>
          <a:blip r:embed="rId2"/>
          <a:stretch>
            <a:fillRect/>
          </a:stretch>
        </p:blipFill>
        <p:spPr>
          <a:xfrm>
            <a:off x="6290820" y="1060061"/>
            <a:ext cx="5525610" cy="3574414"/>
          </a:xfrm>
          <a:ln>
            <a:solidFill>
              <a:schemeClr val="tx1"/>
            </a:solidFill>
          </a:ln>
        </p:spPr>
      </p:pic>
      <p:pic>
        <p:nvPicPr>
          <p:cNvPr id="7" name="Picture 6">
            <a:extLst>
              <a:ext uri="{FF2B5EF4-FFF2-40B4-BE49-F238E27FC236}">
                <a16:creationId xmlns:a16="http://schemas.microsoft.com/office/drawing/2014/main" id="{4A72B81B-FAEE-15B7-D3BD-7B1D13BD5C7D}"/>
              </a:ext>
            </a:extLst>
          </p:cNvPr>
          <p:cNvPicPr>
            <a:picLocks noChangeAspect="1"/>
          </p:cNvPicPr>
          <p:nvPr/>
        </p:nvPicPr>
        <p:blipFill>
          <a:blip r:embed="rId3"/>
          <a:stretch>
            <a:fillRect/>
          </a:stretch>
        </p:blipFill>
        <p:spPr>
          <a:xfrm>
            <a:off x="375570" y="1060061"/>
            <a:ext cx="5525609" cy="3559071"/>
          </a:xfrm>
          <a:prstGeom prst="rect">
            <a:avLst/>
          </a:prstGeom>
          <a:ln>
            <a:solidFill>
              <a:schemeClr val="tx1"/>
            </a:solidFill>
          </a:ln>
        </p:spPr>
      </p:pic>
      <p:sp>
        <p:nvSpPr>
          <p:cNvPr id="8" name="TextBox 7">
            <a:extLst>
              <a:ext uri="{FF2B5EF4-FFF2-40B4-BE49-F238E27FC236}">
                <a16:creationId xmlns:a16="http://schemas.microsoft.com/office/drawing/2014/main" id="{836F7FD9-D944-1ED6-A558-4294EA893F22}"/>
              </a:ext>
            </a:extLst>
          </p:cNvPr>
          <p:cNvSpPr txBox="1"/>
          <p:nvPr/>
        </p:nvSpPr>
        <p:spPr>
          <a:xfrm>
            <a:off x="1559738" y="4986074"/>
            <a:ext cx="6139542" cy="147732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800" b="0" i="0">
                <a:effectLst/>
                <a:latin typeface="-apple-system"/>
              </a:rPr>
              <a:t>The gender chart can be found in our notebook, but we found there are no significant differences between different genders in terms of how easily distracted they are by social media. The </a:t>
            </a:r>
            <a:r>
              <a:rPr lang="en-US" sz="1800" b="1" i="1">
                <a:effectLst/>
                <a:latin typeface="-apple-system"/>
              </a:rPr>
              <a:t>correlation that exists between the two factors is very weak since it's close to 0</a:t>
            </a:r>
            <a:r>
              <a:rPr lang="en-US" sz="1800" b="0" i="0">
                <a:effectLst/>
                <a:latin typeface="-apple-system"/>
              </a:rPr>
              <a:t>. </a:t>
            </a:r>
            <a:endParaRPr lang="en-US" sz="1800" b="1" i="1">
              <a:effectLst/>
              <a:latin typeface="-apple-system"/>
            </a:endParaRPr>
          </a:p>
        </p:txBody>
      </p:sp>
      <p:sp>
        <p:nvSpPr>
          <p:cNvPr id="4" name="TextBox 3">
            <a:extLst>
              <a:ext uri="{FF2B5EF4-FFF2-40B4-BE49-F238E27FC236}">
                <a16:creationId xmlns:a16="http://schemas.microsoft.com/office/drawing/2014/main" id="{7B5A44B0-2703-D3F7-B89C-055780BA12DF}"/>
              </a:ext>
            </a:extLst>
          </p:cNvPr>
          <p:cNvSpPr txBox="1"/>
          <p:nvPr/>
        </p:nvSpPr>
        <p:spPr>
          <a:xfrm>
            <a:off x="8403163" y="4634475"/>
            <a:ext cx="3802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Times New Roman"/>
              </a:rPr>
              <a:t>Pearson Correlation Factor: -0.19 Weak Correlation </a:t>
            </a:r>
          </a:p>
        </p:txBody>
      </p:sp>
    </p:spTree>
    <p:extLst>
      <p:ext uri="{BB962C8B-B14F-4D97-AF65-F5344CB8AC3E}">
        <p14:creationId xmlns:p14="http://schemas.microsoft.com/office/powerpoint/2010/main" val="124908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A09-3FA9-CE82-E0AA-6C6D764B1E77}"/>
              </a:ext>
            </a:extLst>
          </p:cNvPr>
          <p:cNvSpPr>
            <a:spLocks noGrp="1"/>
          </p:cNvSpPr>
          <p:nvPr>
            <p:ph type="title"/>
          </p:nvPr>
        </p:nvSpPr>
        <p:spPr>
          <a:xfrm>
            <a:off x="838200" y="403451"/>
            <a:ext cx="10515600" cy="555172"/>
          </a:xfrm>
        </p:spPr>
        <p:txBody>
          <a:bodyPr>
            <a:noAutofit/>
          </a:bodyPr>
          <a:lstStyle/>
          <a:p>
            <a:pPr algn="ctr"/>
            <a:r>
              <a:rPr lang="en-US" sz="3600" b="1"/>
              <a:t>Sleep Deprivation: Time on Social Media and Gender </a:t>
            </a:r>
          </a:p>
        </p:txBody>
      </p:sp>
      <p:pic>
        <p:nvPicPr>
          <p:cNvPr id="5" name="Picture 4">
            <a:extLst>
              <a:ext uri="{FF2B5EF4-FFF2-40B4-BE49-F238E27FC236}">
                <a16:creationId xmlns:a16="http://schemas.microsoft.com/office/drawing/2014/main" id="{46ED812A-4C93-9266-EE51-EF7DD00F6A6F}"/>
              </a:ext>
            </a:extLst>
          </p:cNvPr>
          <p:cNvPicPr>
            <a:picLocks noChangeAspect="1"/>
          </p:cNvPicPr>
          <p:nvPr/>
        </p:nvPicPr>
        <p:blipFill>
          <a:blip r:embed="rId2"/>
          <a:stretch>
            <a:fillRect/>
          </a:stretch>
        </p:blipFill>
        <p:spPr>
          <a:xfrm>
            <a:off x="67888" y="945483"/>
            <a:ext cx="6596189" cy="3791957"/>
          </a:xfrm>
          <a:prstGeom prst="rect">
            <a:avLst/>
          </a:prstGeom>
          <a:ln>
            <a:solidFill>
              <a:schemeClr val="tx1"/>
            </a:solidFill>
          </a:ln>
        </p:spPr>
      </p:pic>
      <p:grpSp>
        <p:nvGrpSpPr>
          <p:cNvPr id="10" name="Group 9">
            <a:extLst>
              <a:ext uri="{FF2B5EF4-FFF2-40B4-BE49-F238E27FC236}">
                <a16:creationId xmlns:a16="http://schemas.microsoft.com/office/drawing/2014/main" id="{9A47FD61-5721-5C01-2609-A65B088EE77E}"/>
              </a:ext>
            </a:extLst>
          </p:cNvPr>
          <p:cNvGrpSpPr/>
          <p:nvPr/>
        </p:nvGrpSpPr>
        <p:grpSpPr>
          <a:xfrm>
            <a:off x="6726818" y="2737321"/>
            <a:ext cx="5388429" cy="4026518"/>
            <a:chOff x="6726818" y="2737321"/>
            <a:chExt cx="5388429" cy="4026518"/>
          </a:xfrm>
        </p:grpSpPr>
        <p:pic>
          <p:nvPicPr>
            <p:cNvPr id="7" name="Picture 6">
              <a:extLst>
                <a:ext uri="{FF2B5EF4-FFF2-40B4-BE49-F238E27FC236}">
                  <a16:creationId xmlns:a16="http://schemas.microsoft.com/office/drawing/2014/main" id="{C694CFE4-53F8-4EB7-FF56-C5E1CD0D5CA5}"/>
                </a:ext>
              </a:extLst>
            </p:cNvPr>
            <p:cNvPicPr>
              <a:picLocks noChangeAspect="1"/>
            </p:cNvPicPr>
            <p:nvPr/>
          </p:nvPicPr>
          <p:blipFill>
            <a:blip r:embed="rId3"/>
            <a:stretch>
              <a:fillRect/>
            </a:stretch>
          </p:blipFill>
          <p:spPr>
            <a:xfrm>
              <a:off x="6726818" y="2737321"/>
              <a:ext cx="5388429" cy="4026518"/>
            </a:xfrm>
            <a:prstGeom prst="rect">
              <a:avLst/>
            </a:prstGeom>
            <a:ln>
              <a:solidFill>
                <a:schemeClr val="tx1"/>
              </a:solidFill>
            </a:ln>
          </p:spPr>
        </p:pic>
        <p:sp>
          <p:nvSpPr>
            <p:cNvPr id="8" name="TextBox 7">
              <a:extLst>
                <a:ext uri="{FF2B5EF4-FFF2-40B4-BE49-F238E27FC236}">
                  <a16:creationId xmlns:a16="http://schemas.microsoft.com/office/drawing/2014/main" id="{913D59F9-D957-AD19-9B15-A73B29EBD3F4}"/>
                </a:ext>
              </a:extLst>
            </p:cNvPr>
            <p:cNvSpPr txBox="1"/>
            <p:nvPr/>
          </p:nvSpPr>
          <p:spPr>
            <a:xfrm>
              <a:off x="7711974" y="2780865"/>
              <a:ext cx="3418115" cy="646331"/>
            </a:xfrm>
            <a:prstGeom prst="rect">
              <a:avLst/>
            </a:prstGeom>
            <a:solidFill>
              <a:schemeClr val="bg1"/>
            </a:solidFill>
          </p:spPr>
          <p:txBody>
            <a:bodyPr wrap="square" rtlCol="0">
              <a:spAutoFit/>
            </a:bodyPr>
            <a:lstStyle/>
            <a:p>
              <a:pPr algn="ctr"/>
              <a:r>
                <a:rPr lang="en-US"/>
                <a:t>Sleep Deprivation and Gender</a:t>
              </a:r>
            </a:p>
            <a:p>
              <a:pPr algn="ctr"/>
              <a:endParaRPr lang="en-US"/>
            </a:p>
          </p:txBody>
        </p:sp>
      </p:grpSp>
      <p:grpSp>
        <p:nvGrpSpPr>
          <p:cNvPr id="15" name="Group 14">
            <a:extLst>
              <a:ext uri="{FF2B5EF4-FFF2-40B4-BE49-F238E27FC236}">
                <a16:creationId xmlns:a16="http://schemas.microsoft.com/office/drawing/2014/main" id="{8F72ACC8-29AE-1DEA-01CF-B6788D6C0CF1}"/>
              </a:ext>
            </a:extLst>
          </p:cNvPr>
          <p:cNvGrpSpPr/>
          <p:nvPr/>
        </p:nvGrpSpPr>
        <p:grpSpPr>
          <a:xfrm>
            <a:off x="4593771" y="4849216"/>
            <a:ext cx="1992085" cy="1479163"/>
            <a:chOff x="4593771" y="4816558"/>
            <a:chExt cx="1992085" cy="1479163"/>
          </a:xfrm>
        </p:grpSpPr>
        <p:sp>
          <p:nvSpPr>
            <p:cNvPr id="11" name="TextBox 10">
              <a:extLst>
                <a:ext uri="{FF2B5EF4-FFF2-40B4-BE49-F238E27FC236}">
                  <a16:creationId xmlns:a16="http://schemas.microsoft.com/office/drawing/2014/main" id="{351FA2C2-48B2-89CB-FEAA-C177E1050953}"/>
                </a:ext>
              </a:extLst>
            </p:cNvPr>
            <p:cNvSpPr txBox="1"/>
            <p:nvPr/>
          </p:nvSpPr>
          <p:spPr>
            <a:xfrm>
              <a:off x="4593771" y="5372391"/>
              <a:ext cx="1502229" cy="923330"/>
            </a:xfrm>
            <a:prstGeom prst="rect">
              <a:avLst/>
            </a:prstGeom>
            <a:noFill/>
          </p:spPr>
          <p:txBody>
            <a:bodyPr wrap="square" rtlCol="0">
              <a:spAutoFit/>
            </a:bodyPr>
            <a:lstStyle/>
            <a:p>
              <a:r>
                <a:rPr lang="en-US"/>
                <a:t>On a scale of 1 to 5, 5 being highest</a:t>
              </a:r>
            </a:p>
          </p:txBody>
        </p:sp>
        <p:sp>
          <p:nvSpPr>
            <p:cNvPr id="13" name="Right Arrow 12">
              <a:extLst>
                <a:ext uri="{FF2B5EF4-FFF2-40B4-BE49-F238E27FC236}">
                  <a16:creationId xmlns:a16="http://schemas.microsoft.com/office/drawing/2014/main" id="{F38C3A3E-4AD4-46B5-7D04-ECCAA93B34C6}"/>
                </a:ext>
              </a:extLst>
            </p:cNvPr>
            <p:cNvSpPr/>
            <p:nvPr/>
          </p:nvSpPr>
          <p:spPr>
            <a:xfrm>
              <a:off x="6096000" y="5582700"/>
              <a:ext cx="489856" cy="3694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DD4A6D5B-FC32-85A4-693E-6EF1D9DC4992}"/>
                </a:ext>
              </a:extLst>
            </p:cNvPr>
            <p:cNvSpPr/>
            <p:nvPr/>
          </p:nvSpPr>
          <p:spPr>
            <a:xfrm rot="16200000">
              <a:off x="5099957" y="4876769"/>
              <a:ext cx="489856" cy="3694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825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DFAA-0AEA-9850-C888-A88DF0EE606F}"/>
              </a:ext>
            </a:extLst>
          </p:cNvPr>
          <p:cNvSpPr>
            <a:spLocks noGrp="1"/>
          </p:cNvSpPr>
          <p:nvPr>
            <p:ph type="title"/>
          </p:nvPr>
        </p:nvSpPr>
        <p:spPr>
          <a:xfrm>
            <a:off x="838200" y="380999"/>
            <a:ext cx="10515600" cy="602117"/>
          </a:xfrm>
        </p:spPr>
        <p:txBody>
          <a:bodyPr>
            <a:normAutofit/>
          </a:bodyPr>
          <a:lstStyle/>
          <a:p>
            <a:pPr algn="ctr"/>
            <a:r>
              <a:rPr lang="en-US" sz="3600" b="1"/>
              <a:t>ADHD, Self Esteem, Anxiety, and Depression Data</a:t>
            </a:r>
          </a:p>
        </p:txBody>
      </p:sp>
      <p:pic>
        <p:nvPicPr>
          <p:cNvPr id="5" name="Picture 4">
            <a:extLst>
              <a:ext uri="{FF2B5EF4-FFF2-40B4-BE49-F238E27FC236}">
                <a16:creationId xmlns:a16="http://schemas.microsoft.com/office/drawing/2014/main" id="{5CD49C2D-9B89-0BE3-B5AC-F20CD3C1153C}"/>
              </a:ext>
            </a:extLst>
          </p:cNvPr>
          <p:cNvPicPr>
            <a:picLocks noChangeAspect="1"/>
          </p:cNvPicPr>
          <p:nvPr/>
        </p:nvPicPr>
        <p:blipFill>
          <a:blip r:embed="rId2"/>
          <a:stretch>
            <a:fillRect/>
          </a:stretch>
        </p:blipFill>
        <p:spPr>
          <a:xfrm>
            <a:off x="3526971" y="1130913"/>
            <a:ext cx="5138057" cy="5016686"/>
          </a:xfrm>
          <a:prstGeom prst="rect">
            <a:avLst/>
          </a:prstGeom>
          <a:ln>
            <a:solidFill>
              <a:schemeClr val="tx1"/>
            </a:solidFill>
          </a:ln>
        </p:spPr>
      </p:pic>
      <p:sp>
        <p:nvSpPr>
          <p:cNvPr id="6" name="TextBox 5">
            <a:extLst>
              <a:ext uri="{FF2B5EF4-FFF2-40B4-BE49-F238E27FC236}">
                <a16:creationId xmlns:a16="http://schemas.microsoft.com/office/drawing/2014/main" id="{C6687EFF-E975-AF25-C5E4-A0BCF1F40851}"/>
              </a:ext>
            </a:extLst>
          </p:cNvPr>
          <p:cNvSpPr txBox="1"/>
          <p:nvPr/>
        </p:nvSpPr>
        <p:spPr>
          <a:xfrm>
            <a:off x="3526971" y="6141507"/>
            <a:ext cx="5138057" cy="523220"/>
          </a:xfrm>
          <a:prstGeom prst="rect">
            <a:avLst/>
          </a:prstGeom>
          <a:noFill/>
        </p:spPr>
        <p:txBody>
          <a:bodyPr wrap="square" rtlCol="0">
            <a:spAutoFit/>
          </a:bodyPr>
          <a:lstStyle/>
          <a:p>
            <a:pPr algn="ctr"/>
            <a:r>
              <a:rPr lang="en-US" sz="1400"/>
              <a:t>This graphic shows which mental health concern is most prevalent among those surveyed. </a:t>
            </a:r>
          </a:p>
        </p:txBody>
      </p:sp>
    </p:spTree>
    <p:extLst>
      <p:ext uri="{BB962C8B-B14F-4D97-AF65-F5344CB8AC3E}">
        <p14:creationId xmlns:p14="http://schemas.microsoft.com/office/powerpoint/2010/main" val="286858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0A1B-4508-B4CD-B637-7A997BA2712A}"/>
              </a:ext>
            </a:extLst>
          </p:cNvPr>
          <p:cNvSpPr>
            <a:spLocks noGrp="1"/>
          </p:cNvSpPr>
          <p:nvPr>
            <p:ph type="title"/>
          </p:nvPr>
        </p:nvSpPr>
        <p:spPr>
          <a:xfrm>
            <a:off x="838200" y="365126"/>
            <a:ext cx="10515600" cy="727804"/>
          </a:xfrm>
        </p:spPr>
        <p:txBody>
          <a:bodyPr/>
          <a:lstStyle/>
          <a:p>
            <a:pPr algn="ctr"/>
            <a:r>
              <a:rPr lang="en-US" sz="3600" b="1">
                <a:cs typeface="Calibri Light"/>
              </a:rPr>
              <a:t>Popular Social Platforms</a:t>
            </a:r>
            <a:endParaRPr lang="en-US" b="1">
              <a:cs typeface="Calibri Light" panose="020F0302020204030204"/>
            </a:endParaRPr>
          </a:p>
        </p:txBody>
      </p:sp>
      <p:pic>
        <p:nvPicPr>
          <p:cNvPr id="4" name="Picture 4" descr="Chart, bar chart&#10;&#10;Description automatically generated">
            <a:extLst>
              <a:ext uri="{FF2B5EF4-FFF2-40B4-BE49-F238E27FC236}">
                <a16:creationId xmlns:a16="http://schemas.microsoft.com/office/drawing/2014/main" id="{D3607516-89FC-35E3-DA7C-1BF331843A6C}"/>
              </a:ext>
            </a:extLst>
          </p:cNvPr>
          <p:cNvPicPr>
            <a:picLocks noGrp="1" noChangeAspect="1"/>
          </p:cNvPicPr>
          <p:nvPr>
            <p:ph idx="1"/>
          </p:nvPr>
        </p:nvPicPr>
        <p:blipFill>
          <a:blip r:embed="rId2"/>
          <a:stretch>
            <a:fillRect/>
          </a:stretch>
        </p:blipFill>
        <p:spPr>
          <a:xfrm>
            <a:off x="3586424" y="1413733"/>
            <a:ext cx="5019152" cy="4351338"/>
          </a:xfrm>
        </p:spPr>
      </p:pic>
    </p:spTree>
    <p:extLst>
      <p:ext uri="{BB962C8B-B14F-4D97-AF65-F5344CB8AC3E}">
        <p14:creationId xmlns:p14="http://schemas.microsoft.com/office/powerpoint/2010/main" val="300981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B455-1817-F7A8-9D1B-C45C7269E531}"/>
              </a:ext>
            </a:extLst>
          </p:cNvPr>
          <p:cNvSpPr>
            <a:spLocks noGrp="1"/>
          </p:cNvSpPr>
          <p:nvPr>
            <p:ph type="title"/>
          </p:nvPr>
        </p:nvSpPr>
        <p:spPr>
          <a:xfrm>
            <a:off x="835454" y="434950"/>
            <a:ext cx="10515600" cy="632555"/>
          </a:xfrm>
        </p:spPr>
        <p:txBody>
          <a:bodyPr>
            <a:normAutofit/>
          </a:bodyPr>
          <a:lstStyle/>
          <a:p>
            <a:pPr algn="ctr"/>
            <a:r>
              <a:rPr lang="en-US" sz="3600" b="1"/>
              <a:t>Popular Social Platforms and Their Affects</a:t>
            </a:r>
            <a:endParaRPr lang="en-US" sz="3600"/>
          </a:p>
        </p:txBody>
      </p:sp>
      <p:pic>
        <p:nvPicPr>
          <p:cNvPr id="4" name="Picture 4" descr="Chart&#10;&#10;Description automatically generated">
            <a:extLst>
              <a:ext uri="{FF2B5EF4-FFF2-40B4-BE49-F238E27FC236}">
                <a16:creationId xmlns:a16="http://schemas.microsoft.com/office/drawing/2014/main" id="{009C8229-A35D-1586-010C-23AAA3ACE0EF}"/>
              </a:ext>
            </a:extLst>
          </p:cNvPr>
          <p:cNvPicPr>
            <a:picLocks noGrp="1" noChangeAspect="1"/>
          </p:cNvPicPr>
          <p:nvPr>
            <p:ph idx="1"/>
          </p:nvPr>
        </p:nvPicPr>
        <p:blipFill>
          <a:blip r:embed="rId2"/>
          <a:stretch>
            <a:fillRect/>
          </a:stretch>
        </p:blipFill>
        <p:spPr>
          <a:xfrm>
            <a:off x="6448705" y="1452364"/>
            <a:ext cx="5265669" cy="3953272"/>
          </a:xfrm>
          <a:ln>
            <a:solidFill>
              <a:schemeClr val="tx1"/>
            </a:solidFill>
          </a:ln>
        </p:spPr>
      </p:pic>
      <p:pic>
        <p:nvPicPr>
          <p:cNvPr id="5" name="Picture 5" descr="Chart, box and whisker chart&#10;&#10;Description automatically generated">
            <a:extLst>
              <a:ext uri="{FF2B5EF4-FFF2-40B4-BE49-F238E27FC236}">
                <a16:creationId xmlns:a16="http://schemas.microsoft.com/office/drawing/2014/main" id="{13A42D84-C5F1-5977-ACB4-EF2376C066A0}"/>
              </a:ext>
            </a:extLst>
          </p:cNvPr>
          <p:cNvPicPr>
            <a:picLocks noChangeAspect="1"/>
          </p:cNvPicPr>
          <p:nvPr/>
        </p:nvPicPr>
        <p:blipFill>
          <a:blip r:embed="rId3"/>
          <a:stretch>
            <a:fillRect/>
          </a:stretch>
        </p:blipFill>
        <p:spPr>
          <a:xfrm>
            <a:off x="465781" y="1452364"/>
            <a:ext cx="5252308" cy="3953272"/>
          </a:xfrm>
          <a:prstGeom prst="rect">
            <a:avLst/>
          </a:prstGeom>
          <a:ln>
            <a:solidFill>
              <a:schemeClr val="tx1"/>
            </a:solidFill>
          </a:ln>
        </p:spPr>
      </p:pic>
      <p:sp>
        <p:nvSpPr>
          <p:cNvPr id="6" name="TextBox 5">
            <a:extLst>
              <a:ext uri="{FF2B5EF4-FFF2-40B4-BE49-F238E27FC236}">
                <a16:creationId xmlns:a16="http://schemas.microsoft.com/office/drawing/2014/main" id="{601C2220-ADE0-3F92-90B0-2345F1957A9E}"/>
              </a:ext>
            </a:extLst>
          </p:cNvPr>
          <p:cNvSpPr txBox="1"/>
          <p:nvPr/>
        </p:nvSpPr>
        <p:spPr>
          <a:xfrm>
            <a:off x="843692" y="5459245"/>
            <a:ext cx="4496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Times New Roman"/>
              </a:rPr>
              <a:t>Top three individual recorded Platforms were: Facebook, Instagram and YouTube.</a:t>
            </a:r>
            <a:endParaRPr lang="en-US"/>
          </a:p>
        </p:txBody>
      </p:sp>
      <p:sp>
        <p:nvSpPr>
          <p:cNvPr id="7" name="TextBox 6">
            <a:extLst>
              <a:ext uri="{FF2B5EF4-FFF2-40B4-BE49-F238E27FC236}">
                <a16:creationId xmlns:a16="http://schemas.microsoft.com/office/drawing/2014/main" id="{4363637B-06E9-F3AA-D9E3-18E7F0B3FA6A}"/>
              </a:ext>
            </a:extLst>
          </p:cNvPr>
          <p:cNvSpPr txBox="1"/>
          <p:nvPr/>
        </p:nvSpPr>
        <p:spPr>
          <a:xfrm>
            <a:off x="6851824" y="5421163"/>
            <a:ext cx="46080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Times New Roman"/>
              </a:rPr>
              <a:t>Pearson Correlation Factor: 0.20, Weak Correlation but shows some similarity to the amount of platforms used and mood.</a:t>
            </a:r>
            <a:endParaRPr lang="en-US"/>
          </a:p>
        </p:txBody>
      </p:sp>
    </p:spTree>
    <p:extLst>
      <p:ext uri="{BB962C8B-B14F-4D97-AF65-F5344CB8AC3E}">
        <p14:creationId xmlns:p14="http://schemas.microsoft.com/office/powerpoint/2010/main" val="157104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CEB8-A4E8-C2A0-E905-9FFB1BC7F32F}"/>
              </a:ext>
            </a:extLst>
          </p:cNvPr>
          <p:cNvSpPr>
            <a:spLocks noGrp="1"/>
          </p:cNvSpPr>
          <p:nvPr>
            <p:ph type="title"/>
          </p:nvPr>
        </p:nvSpPr>
        <p:spPr>
          <a:xfrm>
            <a:off x="838200" y="379185"/>
            <a:ext cx="10515600" cy="603704"/>
          </a:xfrm>
        </p:spPr>
        <p:txBody>
          <a:bodyPr>
            <a:normAutofit/>
          </a:bodyPr>
          <a:lstStyle/>
          <a:p>
            <a:pPr algn="ctr"/>
            <a:r>
              <a:rPr lang="en-US" sz="3600" b="1"/>
              <a:t>Final Analysis</a:t>
            </a:r>
          </a:p>
        </p:txBody>
      </p:sp>
      <p:sp>
        <p:nvSpPr>
          <p:cNvPr id="3" name="Content Placeholder 2">
            <a:extLst>
              <a:ext uri="{FF2B5EF4-FFF2-40B4-BE49-F238E27FC236}">
                <a16:creationId xmlns:a16="http://schemas.microsoft.com/office/drawing/2014/main" id="{1A12F29A-70F9-A88A-2A47-B787D43F8238}"/>
              </a:ext>
            </a:extLst>
          </p:cNvPr>
          <p:cNvSpPr>
            <a:spLocks noGrp="1"/>
          </p:cNvSpPr>
          <p:nvPr>
            <p:ph idx="1"/>
          </p:nvPr>
        </p:nvSpPr>
        <p:spPr>
          <a:xfrm>
            <a:off x="838200" y="1020875"/>
            <a:ext cx="10515600" cy="5336382"/>
          </a:xfrm>
        </p:spPr>
        <p:txBody>
          <a:bodyPr vert="horz" lIns="91440" tIns="45720" rIns="91440" bIns="45720" rtlCol="0" anchor="t">
            <a:normAutofit lnSpcReduction="10000"/>
          </a:bodyPr>
          <a:lstStyle/>
          <a:p>
            <a:pPr marL="0" indent="0">
              <a:buNone/>
            </a:pPr>
            <a:r>
              <a:rPr lang="en-US" sz="2000" b="1" u="sng">
                <a:solidFill>
                  <a:srgbClr val="500050"/>
                </a:solidFill>
              </a:rPr>
              <a:t>Does Age, Occupation, and Gender play a role in how easily one is distracted by social media?</a:t>
            </a:r>
          </a:p>
          <a:p>
            <a:r>
              <a:rPr lang="en-US" sz="1200" b="0" i="0">
                <a:effectLst/>
              </a:rPr>
              <a:t>There is a </a:t>
            </a:r>
            <a:r>
              <a:rPr lang="en-US" sz="1200" b="1" i="1">
                <a:effectLst/>
              </a:rPr>
              <a:t>weak negative correlation </a:t>
            </a:r>
            <a:r>
              <a:rPr lang="en-US" sz="1200" b="0" i="0">
                <a:effectLst/>
              </a:rPr>
              <a:t>between age and distraction rating which </a:t>
            </a:r>
            <a:r>
              <a:rPr lang="en-US" sz="1600" b="1" i="1">
                <a:effectLst/>
              </a:rPr>
              <a:t>suggests that as age increases, the likelihood of being distracted decreases</a:t>
            </a:r>
            <a:r>
              <a:rPr lang="en-US" sz="1200" b="0" i="0">
                <a:effectLst/>
              </a:rPr>
              <a:t>.</a:t>
            </a:r>
            <a:endParaRPr lang="en-US" sz="1200" b="0" i="0">
              <a:effectLst/>
              <a:cs typeface="Calibri"/>
            </a:endParaRPr>
          </a:p>
          <a:p>
            <a:r>
              <a:rPr lang="en-US" sz="1200" b="0" i="0">
                <a:effectLst/>
              </a:rPr>
              <a:t>A </a:t>
            </a:r>
            <a:r>
              <a:rPr lang="en-US" sz="1200" b="1" i="1">
                <a:effectLst/>
              </a:rPr>
              <a:t>weak correlation </a:t>
            </a:r>
            <a:r>
              <a:rPr lang="en-US" sz="1200" b="0" i="0">
                <a:effectLst/>
              </a:rPr>
              <a:t>exists between occupation and the distraction level which </a:t>
            </a:r>
            <a:r>
              <a:rPr lang="en-US" sz="1600" b="1" i="1">
                <a:effectLst/>
              </a:rPr>
              <a:t>suggests that depending on the nature of occupation, the level of distraction varies</a:t>
            </a:r>
            <a:r>
              <a:rPr lang="en-US" sz="1200" b="0" i="0">
                <a:effectLst/>
              </a:rPr>
              <a:t>. In this case, </a:t>
            </a:r>
            <a:r>
              <a:rPr lang="en-US" sz="1600" b="1" i="1">
                <a:effectLst/>
              </a:rPr>
              <a:t>University Students tend to experience higher levels of distraction</a:t>
            </a:r>
            <a:endParaRPr lang="en-US" sz="1600" b="1" i="1">
              <a:effectLst/>
              <a:cs typeface="Calibri"/>
            </a:endParaRPr>
          </a:p>
          <a:p>
            <a:pPr algn="l">
              <a:buFont typeface="Arial" panose="020B0604020202020204" pitchFamily="34" charset="0"/>
              <a:buChar char="•"/>
            </a:pPr>
            <a:r>
              <a:rPr lang="en-US" sz="1200" b="0" i="0">
                <a:effectLst/>
              </a:rPr>
              <a:t>There are no significant differences between different genders in terms of how easily they are distracted by social media. The correlation that exists between the two factors is very weak since it's close to 0. </a:t>
            </a:r>
            <a:r>
              <a:rPr lang="en-US" sz="1600" b="1" i="1"/>
              <a:t>T</a:t>
            </a:r>
            <a:r>
              <a:rPr lang="en-US" sz="1600" b="1" i="1">
                <a:effectLst/>
              </a:rPr>
              <a:t>he data suggests that gender is not a significant factor that contributes to how easily people are distracted by social media.</a:t>
            </a:r>
            <a:endParaRPr lang="en-US" sz="1600">
              <a:latin typeface="-apple-system"/>
            </a:endParaRPr>
          </a:p>
          <a:p>
            <a:pPr marL="0" indent="0">
              <a:buNone/>
            </a:pPr>
            <a:r>
              <a:rPr lang="en-US" sz="2000" b="1" i="0" u="sng">
                <a:effectLst/>
              </a:rPr>
              <a:t>Does time spent on social media lead to </a:t>
            </a:r>
            <a:r>
              <a:rPr lang="en-US" sz="2000" b="1" u="sng"/>
              <a:t>s</a:t>
            </a:r>
            <a:r>
              <a:rPr lang="en-US" sz="2000" b="1" i="0" u="sng">
                <a:effectLst/>
              </a:rPr>
              <a:t>leep </a:t>
            </a:r>
            <a:r>
              <a:rPr lang="en-US" sz="2000" b="1" u="sng"/>
              <a:t>d</a:t>
            </a:r>
            <a:r>
              <a:rPr lang="en-US" sz="2000" b="1" i="0" u="sng">
                <a:effectLst/>
              </a:rPr>
              <a:t>eprivation?</a:t>
            </a:r>
            <a:endParaRPr lang="en-US" sz="2000" b="1" i="0" u="sng">
              <a:effectLst/>
              <a:cs typeface="Calibri"/>
            </a:endParaRPr>
          </a:p>
          <a:p>
            <a:r>
              <a:rPr lang="en-US" sz="1200"/>
              <a:t>In short, if you spend enough time on the platforms, </a:t>
            </a:r>
            <a:r>
              <a:rPr lang="en-US" sz="1600" b="1" i="1"/>
              <a:t>yes it does</a:t>
            </a:r>
            <a:r>
              <a:rPr lang="en-US" sz="1200" i="1"/>
              <a:t>.</a:t>
            </a:r>
            <a:r>
              <a:rPr lang="en-US" sz="1200" b="1" i="1"/>
              <a:t> </a:t>
            </a:r>
            <a:r>
              <a:rPr lang="en-US" sz="1200"/>
              <a:t>The data shows a </a:t>
            </a:r>
            <a:r>
              <a:rPr lang="en-US" sz="1600" b="1" i="1"/>
              <a:t>likelihood to be sleep deprived if you spend multiple hours a day </a:t>
            </a:r>
            <a:r>
              <a:rPr lang="en-US" sz="1200"/>
              <a:t>on social media. </a:t>
            </a:r>
            <a:endParaRPr lang="en-US" sz="1200">
              <a:cs typeface="Calibri"/>
            </a:endParaRPr>
          </a:p>
          <a:p>
            <a:r>
              <a:rPr lang="en-US" sz="1200" b="1" i="1">
                <a:effectLst/>
              </a:rPr>
              <a:t>All surveyed (genders, male, female, and other) </a:t>
            </a:r>
            <a:r>
              <a:rPr lang="en-US" sz="1200" b="0" i="0">
                <a:effectLst/>
              </a:rPr>
              <a:t>are similarly affected by the social media in term of sleep. </a:t>
            </a:r>
            <a:r>
              <a:rPr lang="en-US" sz="1600" b="1" i="1">
                <a:effectLst/>
              </a:rPr>
              <a:t>If</a:t>
            </a:r>
            <a:r>
              <a:rPr lang="en-US" sz="1600" b="0" i="0">
                <a:effectLst/>
              </a:rPr>
              <a:t> </a:t>
            </a:r>
            <a:r>
              <a:rPr lang="en-US" sz="1600" b="1" i="1">
                <a:effectLst/>
              </a:rPr>
              <a:t>either gender spends enough time </a:t>
            </a:r>
            <a:r>
              <a:rPr lang="en-US" sz="1200" b="0" i="0">
                <a:effectLst/>
              </a:rPr>
              <a:t>on the platforms, the likelihood of </a:t>
            </a:r>
            <a:r>
              <a:rPr lang="en-US" sz="1600" b="1" i="1">
                <a:effectLst/>
              </a:rPr>
              <a:t>sleep deprivation increases</a:t>
            </a:r>
            <a:r>
              <a:rPr lang="en-US" sz="1200" b="1" i="1">
                <a:effectLst/>
              </a:rPr>
              <a:t>.</a:t>
            </a:r>
            <a:endParaRPr lang="en-US" sz="1200" b="1" i="1">
              <a:cs typeface="Calibri"/>
            </a:endParaRPr>
          </a:p>
          <a:p>
            <a:pPr marL="0" indent="0">
              <a:buNone/>
            </a:pPr>
            <a:r>
              <a:rPr lang="en-US" sz="2000" b="1" i="0" u="sng">
                <a:effectLst/>
              </a:rPr>
              <a:t>Does a specific social media platform, or collection of platforms, lead to more issues than others?</a:t>
            </a:r>
            <a:endParaRPr lang="en-US" sz="2000" b="1" i="0" u="sng">
              <a:effectLst/>
              <a:cs typeface="Calibri"/>
            </a:endParaRPr>
          </a:p>
          <a:p>
            <a:r>
              <a:rPr lang="en-US" sz="1200" b="0" i="0">
                <a:effectLst/>
              </a:rPr>
              <a:t>We </a:t>
            </a:r>
            <a:r>
              <a:rPr lang="en-US" sz="1200" b="1" i="1">
                <a:effectLst/>
              </a:rPr>
              <a:t>do not have specific data regarding how a single platform makes the recipient feel</a:t>
            </a:r>
            <a:r>
              <a:rPr lang="en-US" sz="1200" b="0" i="0">
                <a:effectLst/>
              </a:rPr>
              <a:t>. Deducing the data to one recorded platform from the top 3 did not lead to enough information for a conclusion.</a:t>
            </a:r>
            <a:endParaRPr lang="en-US" sz="1200">
              <a:solidFill>
                <a:srgbClr val="500050"/>
              </a:solidFill>
            </a:endParaRPr>
          </a:p>
          <a:p>
            <a:pPr algn="l">
              <a:buFont typeface="Arial" panose="020B0604020202020204" pitchFamily="34" charset="0"/>
              <a:buChar char="•"/>
            </a:pPr>
            <a:r>
              <a:rPr lang="en-US" sz="1200"/>
              <a:t>The Average Total Frequency Score saw an </a:t>
            </a:r>
            <a:r>
              <a:rPr lang="en-US" sz="1200" b="1" i="1"/>
              <a:t>increase of 12% from the 1-2 social media platform group to 3-5 group </a:t>
            </a:r>
            <a:r>
              <a:rPr lang="en-US" sz="1200"/>
              <a:t>which is a minor increase. Which </a:t>
            </a:r>
            <a:r>
              <a:rPr lang="en-US" sz="1600" b="1" i="1"/>
              <a:t>may suggest multiple platforms can lead to more of an impact on attention throughout the day </a:t>
            </a:r>
            <a:r>
              <a:rPr lang="en-US" sz="1200"/>
              <a:t>when engaging in multiple platforms.</a:t>
            </a:r>
            <a:endParaRPr lang="en-US" sz="1200">
              <a:cs typeface="Calibri"/>
            </a:endParaRPr>
          </a:p>
          <a:p>
            <a:r>
              <a:rPr lang="en-US" sz="1200"/>
              <a:t>The </a:t>
            </a:r>
            <a:r>
              <a:rPr lang="en-US" sz="1200" b="1" i="1"/>
              <a:t>1-2 Social Media Platform group </a:t>
            </a:r>
            <a:r>
              <a:rPr lang="en-US" sz="1200"/>
              <a:t>also had on </a:t>
            </a:r>
            <a:r>
              <a:rPr lang="en-US" sz="1200" b="1" i="1"/>
              <a:t>average an hour and a half less spent on social media </a:t>
            </a:r>
            <a:r>
              <a:rPr lang="en-US" sz="1200"/>
              <a:t>than the 3-5 and 6+ platform groups.</a:t>
            </a:r>
            <a:endParaRPr lang="en-US" sz="1200">
              <a:cs typeface="Calibri"/>
            </a:endParaRPr>
          </a:p>
          <a:p>
            <a:endParaRPr lang="en-US" sz="1400" b="0" i="0">
              <a:effectLst/>
              <a:latin typeface="-apple-system"/>
            </a:endParaRPr>
          </a:p>
        </p:txBody>
      </p:sp>
    </p:spTree>
    <p:extLst>
      <p:ext uri="{BB962C8B-B14F-4D97-AF65-F5344CB8AC3E}">
        <p14:creationId xmlns:p14="http://schemas.microsoft.com/office/powerpoint/2010/main" val="251529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843</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Social Media and Our Mental Health</vt:lpstr>
      <vt:lpstr>Why did we choose this topic?</vt:lpstr>
      <vt:lpstr>Who took the survey?</vt:lpstr>
      <vt:lpstr>Distraction: Age Group, Occupation, and Gender</vt:lpstr>
      <vt:lpstr>Sleep Deprivation: Time on Social Media and Gender </vt:lpstr>
      <vt:lpstr>ADHD, Self Esteem, Anxiety, and Depression Data</vt:lpstr>
      <vt:lpstr>Popular Social Platforms</vt:lpstr>
      <vt:lpstr>Popular Social Platforms and Their Affects</vt:lpstr>
      <vt:lpstr>Final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and Your Mental Health</dc:title>
  <dc:creator>Brandon macchi</dc:creator>
  <cp:lastModifiedBy>Brandon macchi</cp:lastModifiedBy>
  <cp:revision>2</cp:revision>
  <dcterms:created xsi:type="dcterms:W3CDTF">2023-06-02T03:18:19Z</dcterms:created>
  <dcterms:modified xsi:type="dcterms:W3CDTF">2023-09-05T23:34:58Z</dcterms:modified>
</cp:coreProperties>
</file>