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0" r:id="rId5"/>
    <p:sldId id="259" r:id="rId6"/>
    <p:sldId id="261" r:id="rId7"/>
    <p:sldId id="266" r:id="rId8"/>
    <p:sldId id="267" r:id="rId9"/>
    <p:sldId id="262" r:id="rId10"/>
    <p:sldId id="263" r:id="rId11"/>
    <p:sldId id="264" r:id="rId12"/>
    <p:sldId id="268" r:id="rId13"/>
    <p:sldId id="265"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A5FC5-EE46-844F-90ED-66842FE1CFA3}" type="datetimeFigureOut">
              <a:rPr lang="en-US" smtClean="0"/>
              <a:t>7/13/22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8210F-BCFF-C045-A996-BBC28DA1BEF0}" type="slidenum">
              <a:rPr lang="en-US" smtClean="0"/>
              <a:t>‹#›</a:t>
            </a:fld>
            <a:endParaRPr lang="en-US"/>
          </a:p>
        </p:txBody>
      </p:sp>
    </p:spTree>
    <p:extLst>
      <p:ext uri="{BB962C8B-B14F-4D97-AF65-F5344CB8AC3E}">
        <p14:creationId xmlns:p14="http://schemas.microsoft.com/office/powerpoint/2010/main" val="280382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B8210F-BCFF-C045-A996-BBC28DA1BEF0}" type="slidenum">
              <a:rPr lang="en-US" smtClean="0"/>
              <a:t>1</a:t>
            </a:fld>
            <a:endParaRPr lang="en-US"/>
          </a:p>
        </p:txBody>
      </p:sp>
    </p:spTree>
    <p:extLst>
      <p:ext uri="{BB962C8B-B14F-4D97-AF65-F5344CB8AC3E}">
        <p14:creationId xmlns:p14="http://schemas.microsoft.com/office/powerpoint/2010/main" val="414808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B8210F-BCFF-C045-A996-BBC28DA1BEF0}" type="slidenum">
              <a:rPr lang="en-US" smtClean="0"/>
              <a:t>8</a:t>
            </a:fld>
            <a:endParaRPr lang="en-US"/>
          </a:p>
        </p:txBody>
      </p:sp>
    </p:spTree>
    <p:extLst>
      <p:ext uri="{BB962C8B-B14F-4D97-AF65-F5344CB8AC3E}">
        <p14:creationId xmlns:p14="http://schemas.microsoft.com/office/powerpoint/2010/main" val="252096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663B-D6D7-A8E3-EA9A-FB9C95AC8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A254F-2AC5-510F-7598-72BFA51D4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5F8542-814A-717F-76CA-06FCD9B5707B}"/>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5" name="Footer Placeholder 4">
            <a:extLst>
              <a:ext uri="{FF2B5EF4-FFF2-40B4-BE49-F238E27FC236}">
                <a16:creationId xmlns:a16="http://schemas.microsoft.com/office/drawing/2014/main" id="{870654D2-0C1A-785B-E28B-2324027AE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6C339-B758-8E83-4494-5B8866CEDD1A}"/>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284915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5707-71EB-7F36-EBB5-612BE063B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08D27-70D8-96BD-361C-F1972544B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DD24-86EB-0E78-91DC-E5D930046E4E}"/>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5" name="Footer Placeholder 4">
            <a:extLst>
              <a:ext uri="{FF2B5EF4-FFF2-40B4-BE49-F238E27FC236}">
                <a16:creationId xmlns:a16="http://schemas.microsoft.com/office/drawing/2014/main" id="{85743AE0-FB16-F02B-1325-F3139F72D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D3117-4A7F-3A4A-1EA5-53484ADCD769}"/>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234367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8EA3F-EFC0-3678-1A95-6EE0AF6AC9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792D8A-0F31-C84A-2152-3A00690224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D5B24-24E5-8501-318B-B23192421B2F}"/>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5" name="Footer Placeholder 4">
            <a:extLst>
              <a:ext uri="{FF2B5EF4-FFF2-40B4-BE49-F238E27FC236}">
                <a16:creationId xmlns:a16="http://schemas.microsoft.com/office/drawing/2014/main" id="{14BD418D-B334-A1D9-1685-004BC06BE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6D68D-A51B-9B99-84BC-6EFF533A8BB8}"/>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408134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C768-51F0-71BB-38F1-9174FD7C0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B7F61-02AC-4550-4A27-72E98A74A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12605-FF5E-FF4A-4FDE-CC0A7A185F87}"/>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5" name="Footer Placeholder 4">
            <a:extLst>
              <a:ext uri="{FF2B5EF4-FFF2-40B4-BE49-F238E27FC236}">
                <a16:creationId xmlns:a16="http://schemas.microsoft.com/office/drawing/2014/main" id="{9F095F82-8F47-3BAA-4E6D-D6CA1E16D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4DA39-13C3-3037-940D-335176D0E642}"/>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105547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3331-F9BC-BA05-C560-9B0829617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6EA2DF-458E-9EA0-E8D7-AE8161858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E42D9-6F9B-6EA1-5CDC-FFA3497092E1}"/>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5" name="Footer Placeholder 4">
            <a:extLst>
              <a:ext uri="{FF2B5EF4-FFF2-40B4-BE49-F238E27FC236}">
                <a16:creationId xmlns:a16="http://schemas.microsoft.com/office/drawing/2014/main" id="{2C97BB07-D1F4-B68E-E9A5-D54ED1604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6499D-0EED-213C-1A08-7B7C60B6BA2C}"/>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61778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F425-9C04-C514-3E1B-E126F71CD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F0F0A-BD29-AF2C-C080-6F8354AF9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5484C-97B2-4FDE-CD8C-E0615015A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440C2-5258-A80F-61A7-D667EDBE60BC}"/>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6" name="Footer Placeholder 5">
            <a:extLst>
              <a:ext uri="{FF2B5EF4-FFF2-40B4-BE49-F238E27FC236}">
                <a16:creationId xmlns:a16="http://schemas.microsoft.com/office/drawing/2014/main" id="{CA7495B5-F24B-6CC1-E694-3B26E32C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D157A-4F3D-0768-5C65-6F9FFD4B304B}"/>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225426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18E7-9D11-167A-29FD-EB245D3C2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413A7-AB96-8A16-EC91-5648383767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4ABF3-2A33-7A24-B9A5-9D9AD1FE14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C150A1-4E46-BF46-C858-59A440F9B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CE6908-203D-AA3B-CF7E-9B1DC7F511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8FDC33-2E50-18B3-76C2-5D7CF8F38F90}"/>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8" name="Footer Placeholder 7">
            <a:extLst>
              <a:ext uri="{FF2B5EF4-FFF2-40B4-BE49-F238E27FC236}">
                <a16:creationId xmlns:a16="http://schemas.microsoft.com/office/drawing/2014/main" id="{864D9C8C-7586-E7B6-77D1-80F16AD2F1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CA7844-B4F7-C950-0D54-61F4FDB18618}"/>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28825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05EA-ACB4-2E8E-DDAF-A754C9D66C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6286AC-B237-C0D7-48C1-7636D927AD32}"/>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4" name="Footer Placeholder 3">
            <a:extLst>
              <a:ext uri="{FF2B5EF4-FFF2-40B4-BE49-F238E27FC236}">
                <a16:creationId xmlns:a16="http://schemas.microsoft.com/office/drawing/2014/main" id="{A5213E15-0E9F-4E6C-AD83-98945CCFDD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864D70-BAC0-9B2C-7AD7-CE18E8283AA5}"/>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65315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CD331-3F97-F574-6590-2825591D51AC}"/>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3" name="Footer Placeholder 2">
            <a:extLst>
              <a:ext uri="{FF2B5EF4-FFF2-40B4-BE49-F238E27FC236}">
                <a16:creationId xmlns:a16="http://schemas.microsoft.com/office/drawing/2014/main" id="{9056B35C-32BE-FD6F-B9A3-3AE7DFB0B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C73ED4-A8BE-9122-C346-892582ED3616}"/>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180923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4A45-1758-8121-B032-3760F35DB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DA8D8-1371-3606-F7AA-123A570BD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B9A9CF-BD8A-CB14-888E-CB6D10395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150F3-32C8-362A-393C-817AAB8F884D}"/>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6" name="Footer Placeholder 5">
            <a:extLst>
              <a:ext uri="{FF2B5EF4-FFF2-40B4-BE49-F238E27FC236}">
                <a16:creationId xmlns:a16="http://schemas.microsoft.com/office/drawing/2014/main" id="{AEB1E605-01EF-4F26-FB44-493F69A9E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D0706-A8B7-DF49-E62E-C76F816C1114}"/>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386316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0E84-0930-8918-545E-7C06EDAC0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EFD00-521C-C165-DAC6-B9FF3B0C6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9258FF-F156-13E0-312F-EF0E21110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58CA5-A805-9A70-5471-33AB608F382B}"/>
              </a:ext>
            </a:extLst>
          </p:cNvPr>
          <p:cNvSpPr>
            <a:spLocks noGrp="1"/>
          </p:cNvSpPr>
          <p:nvPr>
            <p:ph type="dt" sz="half" idx="10"/>
          </p:nvPr>
        </p:nvSpPr>
        <p:spPr/>
        <p:txBody>
          <a:bodyPr/>
          <a:lstStyle/>
          <a:p>
            <a:fld id="{FB4AA2A2-5F7C-0A45-8F3B-DE742D6E6B54}" type="datetimeFigureOut">
              <a:rPr lang="en-US" smtClean="0"/>
              <a:t>7/13/22</a:t>
            </a:fld>
            <a:endParaRPr lang="en-US"/>
          </a:p>
        </p:txBody>
      </p:sp>
      <p:sp>
        <p:nvSpPr>
          <p:cNvPr id="6" name="Footer Placeholder 5">
            <a:extLst>
              <a:ext uri="{FF2B5EF4-FFF2-40B4-BE49-F238E27FC236}">
                <a16:creationId xmlns:a16="http://schemas.microsoft.com/office/drawing/2014/main" id="{4E2172D5-3C4C-48F7-BB3D-69F9906EA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BCAC1-80E8-4071-F01D-CAD56DD44AB0}"/>
              </a:ext>
            </a:extLst>
          </p:cNvPr>
          <p:cNvSpPr>
            <a:spLocks noGrp="1"/>
          </p:cNvSpPr>
          <p:nvPr>
            <p:ph type="sldNum" sz="quarter" idx="12"/>
          </p:nvPr>
        </p:nvSpPr>
        <p:spPr/>
        <p:txBody>
          <a:bodyPr/>
          <a:lstStyle/>
          <a:p>
            <a:fld id="{FB4E8848-89C7-BF48-9682-FC74ACF42333}" type="slidenum">
              <a:rPr lang="en-US" smtClean="0"/>
              <a:t>‹#›</a:t>
            </a:fld>
            <a:endParaRPr lang="en-US"/>
          </a:p>
        </p:txBody>
      </p:sp>
    </p:spTree>
    <p:extLst>
      <p:ext uri="{BB962C8B-B14F-4D97-AF65-F5344CB8AC3E}">
        <p14:creationId xmlns:p14="http://schemas.microsoft.com/office/powerpoint/2010/main" val="283522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8A593-D6C6-9C63-BE17-6C77CD719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19F9D-7D5C-F071-6804-455FE99B5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02B6-2EEA-0640-E631-6F0AFC48F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AA2A2-5F7C-0A45-8F3B-DE742D6E6B54}" type="datetimeFigureOut">
              <a:rPr lang="en-US" smtClean="0"/>
              <a:t>7/13/22</a:t>
            </a:fld>
            <a:endParaRPr lang="en-US"/>
          </a:p>
        </p:txBody>
      </p:sp>
      <p:sp>
        <p:nvSpPr>
          <p:cNvPr id="5" name="Footer Placeholder 4">
            <a:extLst>
              <a:ext uri="{FF2B5EF4-FFF2-40B4-BE49-F238E27FC236}">
                <a16:creationId xmlns:a16="http://schemas.microsoft.com/office/drawing/2014/main" id="{E2364B5A-23B1-66C7-E368-D4EC6B1EB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AD4D7-7029-246E-E08C-1300E7E62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E8848-89C7-BF48-9682-FC74ACF42333}" type="slidenum">
              <a:rPr lang="en-US" smtClean="0"/>
              <a:t>‹#›</a:t>
            </a:fld>
            <a:endParaRPr lang="en-US"/>
          </a:p>
        </p:txBody>
      </p:sp>
    </p:spTree>
    <p:extLst>
      <p:ext uri="{BB962C8B-B14F-4D97-AF65-F5344CB8AC3E}">
        <p14:creationId xmlns:p14="http://schemas.microsoft.com/office/powerpoint/2010/main" val="218758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daroche@proton.m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pp/profile/david.aroche/viz/RockbusterAverageRentalDuration/Sheet1?publish=yes" TargetMode="External"/><Relationship Id="rId2" Type="http://schemas.openxmlformats.org/officeDocument/2006/relationships/hyperlink" Target="https://public.tableau.com/app/profile/david.aroche/viz/RockbusterTop10FilmswithLowestRevenue/Sheet1?publish=yes" TargetMode="External"/><Relationship Id="rId1" Type="http://schemas.openxmlformats.org/officeDocument/2006/relationships/slideLayout" Target="../slideLayouts/slideLayout2.xml"/><Relationship Id="rId6" Type="http://schemas.openxmlformats.org/officeDocument/2006/relationships/hyperlink" Target="https://public.tableau.com/app/profile/david.aroche/viz/CustomerBaseSizePaymentsConcentrationbyCountry/Sheet1?publish=yes" TargetMode="External"/><Relationship Id="rId5" Type="http://schemas.openxmlformats.org/officeDocument/2006/relationships/hyperlink" Target="https://public.tableau.com/app/profile/david.aroche/viz/RockerbusterFilmAmountRevenueProportionbyRating/Sheet1?publish=yes" TargetMode="External"/><Relationship Id="rId4" Type="http://schemas.openxmlformats.org/officeDocument/2006/relationships/hyperlink" Target="https://public.tableau.com/app/profile/david.aroche/viz/FilmRevenueAggregateProportionbyCategory/Sheet1?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45B8-0DD7-87EC-97AD-4D259071C3C0}"/>
              </a:ext>
            </a:extLst>
          </p:cNvPr>
          <p:cNvSpPr>
            <a:spLocks noGrp="1"/>
          </p:cNvSpPr>
          <p:nvPr>
            <p:ph type="ctrTitle"/>
          </p:nvPr>
        </p:nvSpPr>
        <p:spPr/>
        <p:txBody>
          <a:bodyPr/>
          <a:lstStyle/>
          <a:p>
            <a:r>
              <a:rPr lang="en-US" dirty="0"/>
              <a:t>ROCKBUSTER STEALTH LLC</a:t>
            </a:r>
          </a:p>
        </p:txBody>
      </p:sp>
      <p:sp>
        <p:nvSpPr>
          <p:cNvPr id="3" name="Subtitle 2">
            <a:extLst>
              <a:ext uri="{FF2B5EF4-FFF2-40B4-BE49-F238E27FC236}">
                <a16:creationId xmlns:a16="http://schemas.microsoft.com/office/drawing/2014/main" id="{726D0A08-A327-9E99-D56B-312995D0782B}"/>
              </a:ext>
            </a:extLst>
          </p:cNvPr>
          <p:cNvSpPr>
            <a:spLocks noGrp="1"/>
          </p:cNvSpPr>
          <p:nvPr>
            <p:ph type="subTitle" idx="1"/>
          </p:nvPr>
        </p:nvSpPr>
        <p:spPr/>
        <p:txBody>
          <a:bodyPr/>
          <a:lstStyle/>
          <a:p>
            <a:r>
              <a:rPr lang="en-US" dirty="0"/>
              <a:t>David </a:t>
            </a:r>
            <a:r>
              <a:rPr lang="en-US" dirty="0" err="1"/>
              <a:t>Aroche</a:t>
            </a:r>
            <a:endParaRPr lang="en-US" dirty="0"/>
          </a:p>
          <a:p>
            <a:r>
              <a:rPr lang="en-US" dirty="0"/>
              <a:t>July 13, 2022</a:t>
            </a:r>
          </a:p>
        </p:txBody>
      </p:sp>
    </p:spTree>
    <p:extLst>
      <p:ext uri="{BB962C8B-B14F-4D97-AF65-F5344CB8AC3E}">
        <p14:creationId xmlns:p14="http://schemas.microsoft.com/office/powerpoint/2010/main" val="103996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1549E-1028-7191-1AEE-E171DAC2F000}"/>
              </a:ext>
            </a:extLst>
          </p:cNvPr>
          <p:cNvSpPr>
            <a:spLocks noGrp="1"/>
          </p:cNvSpPr>
          <p:nvPr>
            <p:ph type="title"/>
          </p:nvPr>
        </p:nvSpPr>
        <p:spPr>
          <a:xfrm>
            <a:off x="630936" y="640823"/>
            <a:ext cx="3419856" cy="5583148"/>
          </a:xfrm>
        </p:spPr>
        <p:txBody>
          <a:bodyPr vert="horz" lIns="91440" tIns="45720" rIns="91440" bIns="45720" rtlCol="0" anchor="ctr">
            <a:normAutofit/>
          </a:bodyPr>
          <a:lstStyle/>
          <a:p>
            <a:pPr algn="ctr"/>
            <a:r>
              <a:rPr lang="en-US" sz="4000" b="1" kern="1200" dirty="0">
                <a:solidFill>
                  <a:schemeClr val="tx1"/>
                </a:solidFill>
                <a:latin typeface="+mj-lt"/>
                <a:ea typeface="+mj-ea"/>
                <a:cs typeface="+mj-cs"/>
              </a:rPr>
              <a:t>In which countries are </a:t>
            </a:r>
            <a:r>
              <a:rPr lang="en-US" sz="4000" b="1" kern="1200" dirty="0" err="1">
                <a:solidFill>
                  <a:schemeClr val="tx1"/>
                </a:solidFill>
                <a:latin typeface="+mj-lt"/>
                <a:ea typeface="+mj-ea"/>
                <a:cs typeface="+mj-cs"/>
              </a:rPr>
              <a:t>Rockbuster's</a:t>
            </a:r>
            <a:r>
              <a:rPr lang="en-US" sz="4000" b="1" kern="1200" dirty="0">
                <a:solidFill>
                  <a:schemeClr val="tx1"/>
                </a:solidFill>
                <a:latin typeface="+mj-lt"/>
                <a:ea typeface="+mj-ea"/>
                <a:cs typeface="+mj-cs"/>
              </a:rPr>
              <a:t> customers based in?</a:t>
            </a:r>
            <a:br>
              <a:rPr lang="en-US" sz="5000" kern="1200" dirty="0">
                <a:solidFill>
                  <a:schemeClr val="tx1"/>
                </a:solidFill>
                <a:latin typeface="+mj-lt"/>
                <a:ea typeface="+mj-ea"/>
                <a:cs typeface="+mj-cs"/>
              </a:rPr>
            </a:br>
            <a:br>
              <a:rPr lang="en-US" sz="5000" kern="1200" dirty="0">
                <a:solidFill>
                  <a:schemeClr val="tx1"/>
                </a:solidFill>
                <a:latin typeface="+mj-lt"/>
                <a:ea typeface="+mj-ea"/>
                <a:cs typeface="+mj-cs"/>
              </a:rPr>
            </a:br>
            <a:endParaRPr lang="en-US" sz="50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414718-F556-7F6B-2B92-C0994E54C2C2}"/>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dirty="0"/>
              <a:t>There are a total of 109 countries contained in the data base, from which: </a:t>
            </a:r>
          </a:p>
          <a:p>
            <a:pPr marL="285750" indent="-228600">
              <a:lnSpc>
                <a:spcPct val="90000"/>
              </a:lnSpc>
              <a:spcAft>
                <a:spcPts val="600"/>
              </a:spcAft>
              <a:buFont typeface="Arial" panose="020B0604020202020204" pitchFamily="34" charset="0"/>
              <a:buChar char="•"/>
            </a:pPr>
            <a:r>
              <a:rPr lang="en-US" sz="1500" dirty="0"/>
              <a:t>1 country has no customers</a:t>
            </a:r>
          </a:p>
          <a:p>
            <a:pPr marL="285750" indent="-228600">
              <a:lnSpc>
                <a:spcPct val="90000"/>
              </a:lnSpc>
              <a:spcAft>
                <a:spcPts val="600"/>
              </a:spcAft>
              <a:buFont typeface="Arial" panose="020B0604020202020204" pitchFamily="34" charset="0"/>
              <a:buChar char="•"/>
            </a:pPr>
            <a:r>
              <a:rPr lang="en-US" sz="1500" dirty="0"/>
              <a:t>41 countries have only customer</a:t>
            </a:r>
          </a:p>
          <a:p>
            <a:pPr marL="285750" indent="-228600">
              <a:lnSpc>
                <a:spcPct val="90000"/>
              </a:lnSpc>
              <a:spcAft>
                <a:spcPts val="600"/>
              </a:spcAft>
              <a:buFont typeface="Arial" panose="020B0604020202020204" pitchFamily="34" charset="0"/>
              <a:buChar char="•"/>
            </a:pPr>
            <a:r>
              <a:rPr lang="en-US" sz="1500" dirty="0"/>
              <a:t>67 countries have 2 or more customers</a:t>
            </a:r>
          </a:p>
        </p:txBody>
      </p:sp>
      <p:graphicFrame>
        <p:nvGraphicFramePr>
          <p:cNvPr id="4" name="Table 4">
            <a:extLst>
              <a:ext uri="{FF2B5EF4-FFF2-40B4-BE49-F238E27FC236}">
                <a16:creationId xmlns:a16="http://schemas.microsoft.com/office/drawing/2014/main" id="{C151B82D-F3BE-5519-6F85-1F653843D1FE}"/>
              </a:ext>
            </a:extLst>
          </p:cNvPr>
          <p:cNvGraphicFramePr>
            <a:graphicFrameLocks noGrp="1"/>
          </p:cNvGraphicFramePr>
          <p:nvPr>
            <p:ph idx="1"/>
            <p:extLst>
              <p:ext uri="{D42A27DB-BD31-4B8C-83A1-F6EECF244321}">
                <p14:modId xmlns:p14="http://schemas.microsoft.com/office/powerpoint/2010/main" val="2324462333"/>
              </p:ext>
            </p:extLst>
          </p:nvPr>
        </p:nvGraphicFramePr>
        <p:xfrm>
          <a:off x="4654296" y="917079"/>
          <a:ext cx="6894577" cy="3341349"/>
        </p:xfrm>
        <a:graphic>
          <a:graphicData uri="http://schemas.openxmlformats.org/drawingml/2006/table">
            <a:tbl>
              <a:tblPr firstRow="1" bandRow="1">
                <a:tableStyleId>{69012ECD-51FC-41F1-AA8D-1B2483CD663E}</a:tableStyleId>
              </a:tblPr>
              <a:tblGrid>
                <a:gridCol w="1734019">
                  <a:extLst>
                    <a:ext uri="{9D8B030D-6E8A-4147-A177-3AD203B41FA5}">
                      <a16:colId xmlns:a16="http://schemas.microsoft.com/office/drawing/2014/main" val="2883879580"/>
                    </a:ext>
                  </a:extLst>
                </a:gridCol>
                <a:gridCol w="2839431">
                  <a:extLst>
                    <a:ext uri="{9D8B030D-6E8A-4147-A177-3AD203B41FA5}">
                      <a16:colId xmlns:a16="http://schemas.microsoft.com/office/drawing/2014/main" val="2570012061"/>
                    </a:ext>
                  </a:extLst>
                </a:gridCol>
                <a:gridCol w="2321127">
                  <a:extLst>
                    <a:ext uri="{9D8B030D-6E8A-4147-A177-3AD203B41FA5}">
                      <a16:colId xmlns:a16="http://schemas.microsoft.com/office/drawing/2014/main" val="3477941214"/>
                    </a:ext>
                  </a:extLst>
                </a:gridCol>
              </a:tblGrid>
              <a:tr h="303759">
                <a:tc>
                  <a:txBody>
                    <a:bodyPr/>
                    <a:lstStyle/>
                    <a:p>
                      <a:pPr algn="ctr" fontAlgn="ctr"/>
                      <a:r>
                        <a:rPr lang="en-CA" sz="1600" b="1" u="none" strike="noStrike">
                          <a:solidFill>
                            <a:srgbClr val="000000"/>
                          </a:solidFill>
                          <a:effectLst/>
                        </a:rPr>
                        <a:t>Country ID</a:t>
                      </a:r>
                      <a:endParaRPr lang="en-CA" sz="1600" b="1"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1" u="none" strike="noStrike">
                          <a:solidFill>
                            <a:srgbClr val="000000"/>
                          </a:solidFill>
                          <a:effectLst/>
                        </a:rPr>
                        <a:t>Country</a:t>
                      </a:r>
                      <a:endParaRPr lang="en-CA" sz="1600" b="1"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1" u="none" strike="noStrike">
                          <a:solidFill>
                            <a:srgbClr val="000000"/>
                          </a:solidFill>
                          <a:effectLst/>
                        </a:rPr>
                        <a:t>Customer Base</a:t>
                      </a:r>
                      <a:endParaRPr lang="en-CA" sz="1600" b="1"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984393008"/>
                  </a:ext>
                </a:extLst>
              </a:tr>
              <a:tr h="303759">
                <a:tc>
                  <a:txBody>
                    <a:bodyPr/>
                    <a:lstStyle/>
                    <a:p>
                      <a:pPr algn="ctr" fontAlgn="ctr"/>
                      <a:r>
                        <a:rPr lang="en-CA" sz="1600" b="0" u="none" strike="noStrike">
                          <a:solidFill>
                            <a:srgbClr val="000000"/>
                          </a:solidFill>
                          <a:effectLst/>
                        </a:rPr>
                        <a:t>44</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India</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60</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253608199"/>
                  </a:ext>
                </a:extLst>
              </a:tr>
              <a:tr h="303759">
                <a:tc>
                  <a:txBody>
                    <a:bodyPr/>
                    <a:lstStyle/>
                    <a:p>
                      <a:pPr algn="ctr" fontAlgn="ctr"/>
                      <a:r>
                        <a:rPr lang="en-CA" sz="1600" b="0" u="none" strike="noStrike">
                          <a:solidFill>
                            <a:srgbClr val="000000"/>
                          </a:solidFill>
                          <a:effectLst/>
                        </a:rPr>
                        <a:t>23</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China</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53</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3160841463"/>
                  </a:ext>
                </a:extLst>
              </a:tr>
              <a:tr h="303759">
                <a:tc>
                  <a:txBody>
                    <a:bodyPr/>
                    <a:lstStyle/>
                    <a:p>
                      <a:pPr algn="ctr" fontAlgn="ctr"/>
                      <a:r>
                        <a:rPr lang="en-CA" sz="1600" b="0" u="none" strike="noStrike">
                          <a:solidFill>
                            <a:srgbClr val="000000"/>
                          </a:solidFill>
                          <a:effectLst/>
                        </a:rPr>
                        <a:t>103</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United States</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36</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3831311073"/>
                  </a:ext>
                </a:extLst>
              </a:tr>
              <a:tr h="303759">
                <a:tc>
                  <a:txBody>
                    <a:bodyPr/>
                    <a:lstStyle/>
                    <a:p>
                      <a:pPr algn="ctr" fontAlgn="ctr"/>
                      <a:r>
                        <a:rPr lang="en-CA" sz="1600" b="0" u="none" strike="noStrike">
                          <a:solidFill>
                            <a:srgbClr val="000000"/>
                          </a:solidFill>
                          <a:effectLst/>
                        </a:rPr>
                        <a:t>50</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Japan</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31</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577314601"/>
                  </a:ext>
                </a:extLst>
              </a:tr>
              <a:tr h="303759">
                <a:tc>
                  <a:txBody>
                    <a:bodyPr/>
                    <a:lstStyle/>
                    <a:p>
                      <a:pPr algn="ctr" fontAlgn="ctr"/>
                      <a:r>
                        <a:rPr lang="en-CA" sz="1600" b="0" u="none" strike="noStrike">
                          <a:solidFill>
                            <a:srgbClr val="000000"/>
                          </a:solidFill>
                          <a:effectLst/>
                        </a:rPr>
                        <a:t>60</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Mexico</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30</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1765402035"/>
                  </a:ext>
                </a:extLst>
              </a:tr>
              <a:tr h="303759">
                <a:tc>
                  <a:txBody>
                    <a:bodyPr/>
                    <a:lstStyle/>
                    <a:p>
                      <a:pPr algn="ctr" fontAlgn="ctr"/>
                      <a:r>
                        <a:rPr lang="en-CA" sz="1600" b="0" u="none" strike="noStrike">
                          <a:solidFill>
                            <a:srgbClr val="000000"/>
                          </a:solidFill>
                          <a:effectLst/>
                        </a:rPr>
                        <a:t>15</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Brazil</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28</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3002673887"/>
                  </a:ext>
                </a:extLst>
              </a:tr>
              <a:tr h="303759">
                <a:tc>
                  <a:txBody>
                    <a:bodyPr/>
                    <a:lstStyle/>
                    <a:p>
                      <a:pPr algn="ctr" fontAlgn="ctr"/>
                      <a:r>
                        <a:rPr lang="en-CA" sz="1600" b="0" u="none" strike="noStrike">
                          <a:solidFill>
                            <a:srgbClr val="000000"/>
                          </a:solidFill>
                          <a:effectLst/>
                        </a:rPr>
                        <a:t>80</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Russian Federation</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28</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1255059672"/>
                  </a:ext>
                </a:extLst>
              </a:tr>
              <a:tr h="303759">
                <a:tc>
                  <a:txBody>
                    <a:bodyPr/>
                    <a:lstStyle/>
                    <a:p>
                      <a:pPr algn="ctr" fontAlgn="ctr"/>
                      <a:r>
                        <a:rPr lang="en-CA" sz="1600" b="0" u="none" strike="noStrike">
                          <a:solidFill>
                            <a:srgbClr val="000000"/>
                          </a:solidFill>
                          <a:effectLst/>
                        </a:rPr>
                        <a:t>75</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Philippines</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20</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2750027280"/>
                  </a:ext>
                </a:extLst>
              </a:tr>
              <a:tr h="303759">
                <a:tc>
                  <a:txBody>
                    <a:bodyPr/>
                    <a:lstStyle/>
                    <a:p>
                      <a:pPr algn="ctr" fontAlgn="ctr"/>
                      <a:r>
                        <a:rPr lang="en-CA" sz="1600" b="0" u="none" strike="noStrike">
                          <a:solidFill>
                            <a:srgbClr val="000000"/>
                          </a:solidFill>
                          <a:effectLst/>
                        </a:rPr>
                        <a:t>97</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Turkey</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a:solidFill>
                            <a:srgbClr val="000000"/>
                          </a:solidFill>
                          <a:effectLst/>
                        </a:rPr>
                        <a:t>15</a:t>
                      </a:r>
                      <a:endParaRPr lang="en-CA" sz="1600" b="0" i="0" u="none" strike="noStrike">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3894214313"/>
                  </a:ext>
                </a:extLst>
              </a:tr>
              <a:tr h="303759">
                <a:tc>
                  <a:txBody>
                    <a:bodyPr/>
                    <a:lstStyle/>
                    <a:p>
                      <a:pPr algn="ctr" fontAlgn="ctr"/>
                      <a:r>
                        <a:rPr lang="en-CA" sz="1600" b="0" u="none" strike="noStrike">
                          <a:solidFill>
                            <a:srgbClr val="000000"/>
                          </a:solidFill>
                          <a:effectLst/>
                        </a:rPr>
                        <a:t>45</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l" fontAlgn="ctr"/>
                      <a:r>
                        <a:rPr lang="en-CA" sz="1600" b="0" u="none" strike="noStrike">
                          <a:solidFill>
                            <a:srgbClr val="000000"/>
                          </a:solidFill>
                          <a:effectLst/>
                        </a:rPr>
                        <a:t>Indonesia</a:t>
                      </a:r>
                      <a:endParaRPr lang="en-CA" sz="1600" b="0" i="0" u="none" strike="noStrike">
                        <a:solidFill>
                          <a:srgbClr val="000000"/>
                        </a:solidFill>
                        <a:effectLst/>
                        <a:latin typeface="Calibri" panose="020F0502020204030204" pitchFamily="34" charset="0"/>
                      </a:endParaRPr>
                    </a:p>
                  </a:txBody>
                  <a:tcPr marL="11151" marR="11151" marT="11151" marB="0" anchor="ctr"/>
                </a:tc>
                <a:tc>
                  <a:txBody>
                    <a:bodyPr/>
                    <a:lstStyle/>
                    <a:p>
                      <a:pPr algn="ctr" fontAlgn="ctr"/>
                      <a:r>
                        <a:rPr lang="en-CA" sz="1600" b="0" u="none" strike="noStrike" dirty="0">
                          <a:solidFill>
                            <a:srgbClr val="000000"/>
                          </a:solidFill>
                          <a:effectLst/>
                        </a:rPr>
                        <a:t>14</a:t>
                      </a:r>
                      <a:endParaRPr lang="en-CA" sz="1600" b="0" i="0" u="none" strike="noStrike" dirty="0">
                        <a:solidFill>
                          <a:srgbClr val="000000"/>
                        </a:solidFill>
                        <a:effectLst/>
                        <a:latin typeface="Calibri" panose="020F0502020204030204" pitchFamily="34" charset="0"/>
                      </a:endParaRPr>
                    </a:p>
                  </a:txBody>
                  <a:tcPr marL="11151" marR="11151" marT="11151" marB="0" anchor="ctr"/>
                </a:tc>
                <a:extLst>
                  <a:ext uri="{0D108BD9-81ED-4DB2-BD59-A6C34878D82A}">
                    <a16:rowId xmlns:a16="http://schemas.microsoft.com/office/drawing/2014/main" val="4276930183"/>
                  </a:ext>
                </a:extLst>
              </a:tr>
            </a:tbl>
          </a:graphicData>
        </a:graphic>
      </p:graphicFrame>
    </p:spTree>
    <p:extLst>
      <p:ext uri="{BB962C8B-B14F-4D97-AF65-F5344CB8AC3E}">
        <p14:creationId xmlns:p14="http://schemas.microsoft.com/office/powerpoint/2010/main" val="350432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0A37-8DF6-4B33-0214-18FD5E26E83F}"/>
              </a:ext>
            </a:extLst>
          </p:cNvPr>
          <p:cNvSpPr>
            <a:spLocks noGrp="1"/>
          </p:cNvSpPr>
          <p:nvPr>
            <p:ph type="title"/>
          </p:nvPr>
        </p:nvSpPr>
        <p:spPr/>
        <p:txBody>
          <a:bodyPr>
            <a:normAutofit/>
          </a:bodyPr>
          <a:lstStyle/>
          <a:p>
            <a:pPr algn="ctr"/>
            <a:r>
              <a:rPr lang="en-US" sz="4000" dirty="0"/>
              <a:t>Customer base around the globe</a:t>
            </a:r>
          </a:p>
        </p:txBody>
      </p:sp>
      <p:sp>
        <p:nvSpPr>
          <p:cNvPr id="3" name="Content Placeholder 2">
            <a:extLst>
              <a:ext uri="{FF2B5EF4-FFF2-40B4-BE49-F238E27FC236}">
                <a16:creationId xmlns:a16="http://schemas.microsoft.com/office/drawing/2014/main" id="{0BE19EC9-BB31-5B04-F296-CD1DFE5AA05D}"/>
              </a:ext>
            </a:extLst>
          </p:cNvPr>
          <p:cNvSpPr>
            <a:spLocks noGrp="1"/>
          </p:cNvSpPr>
          <p:nvPr>
            <p:ph idx="1"/>
          </p:nvPr>
        </p:nvSpPr>
        <p:spPr/>
        <p:txBody>
          <a:bodyPr/>
          <a:lstStyle/>
          <a:p>
            <a:r>
              <a:rPr lang="en-CA" b="1" dirty="0"/>
              <a:t>How our customer base is geographically distributed? </a:t>
            </a:r>
          </a:p>
          <a:p>
            <a:endParaRPr lang="en-CA" b="1" dirty="0"/>
          </a:p>
          <a:p>
            <a:endParaRPr lang="en-CA" b="1" dirty="0"/>
          </a:p>
          <a:p>
            <a:r>
              <a:rPr lang="en-CA" b="1" dirty="0"/>
              <a:t>What size it has in each country? </a:t>
            </a:r>
          </a:p>
          <a:p>
            <a:endParaRPr lang="en-CA" b="1" dirty="0"/>
          </a:p>
          <a:p>
            <a:endParaRPr lang="en-CA" b="1" dirty="0"/>
          </a:p>
          <a:p>
            <a:r>
              <a:rPr lang="en-CA" b="1" dirty="0"/>
              <a:t>Where are most of the payments coming from? </a:t>
            </a:r>
            <a:endParaRPr lang="en-US" dirty="0"/>
          </a:p>
        </p:txBody>
      </p:sp>
    </p:spTree>
    <p:extLst>
      <p:ext uri="{BB962C8B-B14F-4D97-AF65-F5344CB8AC3E}">
        <p14:creationId xmlns:p14="http://schemas.microsoft.com/office/powerpoint/2010/main" val="396114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563B51EF-A1E0-4EAC-7AE7-75FA0B037F8D}"/>
              </a:ext>
            </a:extLst>
          </p:cNvPr>
          <p:cNvPicPr>
            <a:picLocks noChangeAspect="1"/>
          </p:cNvPicPr>
          <p:nvPr/>
        </p:nvPicPr>
        <p:blipFill>
          <a:blip r:embed="rId2"/>
          <a:stretch>
            <a:fillRect/>
          </a:stretch>
        </p:blipFill>
        <p:spPr>
          <a:xfrm>
            <a:off x="0" y="0"/>
            <a:ext cx="12192000" cy="6858000"/>
          </a:xfrm>
          <a:prstGeom prst="rect">
            <a:avLst/>
          </a:prstGeom>
        </p:spPr>
      </p:pic>
      <p:pic>
        <p:nvPicPr>
          <p:cNvPr id="9" name="Picture 8" descr="Table&#10;&#10;Description automatically generated">
            <a:extLst>
              <a:ext uri="{FF2B5EF4-FFF2-40B4-BE49-F238E27FC236}">
                <a16:creationId xmlns:a16="http://schemas.microsoft.com/office/drawing/2014/main" id="{C4A56D12-E7DE-911D-2DB4-986D10EB988B}"/>
              </a:ext>
            </a:extLst>
          </p:cNvPr>
          <p:cNvPicPr>
            <a:picLocks noChangeAspect="1"/>
          </p:cNvPicPr>
          <p:nvPr/>
        </p:nvPicPr>
        <p:blipFill>
          <a:blip r:embed="rId3"/>
          <a:stretch>
            <a:fillRect/>
          </a:stretch>
        </p:blipFill>
        <p:spPr>
          <a:xfrm>
            <a:off x="0" y="0"/>
            <a:ext cx="1441738" cy="1057275"/>
          </a:xfrm>
          <a:prstGeom prst="rect">
            <a:avLst/>
          </a:prstGeom>
        </p:spPr>
      </p:pic>
      <p:pic>
        <p:nvPicPr>
          <p:cNvPr id="13" name="Picture 12" descr="Chart, treemap chart&#10;&#10;Description automatically generated">
            <a:extLst>
              <a:ext uri="{FF2B5EF4-FFF2-40B4-BE49-F238E27FC236}">
                <a16:creationId xmlns:a16="http://schemas.microsoft.com/office/drawing/2014/main" id="{BC307140-FFF5-C66D-AB16-96DE0EB87F72}"/>
              </a:ext>
            </a:extLst>
          </p:cNvPr>
          <p:cNvPicPr>
            <a:picLocks noChangeAspect="1"/>
          </p:cNvPicPr>
          <p:nvPr/>
        </p:nvPicPr>
        <p:blipFill>
          <a:blip r:embed="rId4"/>
          <a:stretch>
            <a:fillRect/>
          </a:stretch>
        </p:blipFill>
        <p:spPr>
          <a:xfrm>
            <a:off x="8325879" y="5969000"/>
            <a:ext cx="1637270" cy="889000"/>
          </a:xfrm>
          <a:prstGeom prst="rect">
            <a:avLst/>
          </a:prstGeom>
        </p:spPr>
      </p:pic>
    </p:spTree>
    <p:extLst>
      <p:ext uri="{BB962C8B-B14F-4D97-AF65-F5344CB8AC3E}">
        <p14:creationId xmlns:p14="http://schemas.microsoft.com/office/powerpoint/2010/main" val="351118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158D-8C73-A80B-2DE9-22BAC931DB51}"/>
              </a:ext>
            </a:extLst>
          </p:cNvPr>
          <p:cNvSpPr>
            <a:spLocks noGrp="1"/>
          </p:cNvSpPr>
          <p:nvPr>
            <p:ph type="title"/>
          </p:nvPr>
        </p:nvSpPr>
        <p:spPr/>
        <p:txBody>
          <a:bodyPr/>
          <a:lstStyle/>
          <a:p>
            <a:pPr algn="ctr"/>
            <a:r>
              <a:rPr lang="en-US" b="1" dirty="0"/>
              <a:t>Insights and Observations</a:t>
            </a:r>
          </a:p>
        </p:txBody>
      </p:sp>
      <p:sp>
        <p:nvSpPr>
          <p:cNvPr id="6" name="Content Placeholder 5">
            <a:extLst>
              <a:ext uri="{FF2B5EF4-FFF2-40B4-BE49-F238E27FC236}">
                <a16:creationId xmlns:a16="http://schemas.microsoft.com/office/drawing/2014/main" id="{ECA90582-5B22-4576-69C6-CD8339DEA223}"/>
              </a:ext>
            </a:extLst>
          </p:cNvPr>
          <p:cNvSpPr>
            <a:spLocks noGrp="1"/>
          </p:cNvSpPr>
          <p:nvPr>
            <p:ph idx="1"/>
          </p:nvPr>
        </p:nvSpPr>
        <p:spPr>
          <a:xfrm>
            <a:off x="838200" y="1350335"/>
            <a:ext cx="10515600" cy="5326912"/>
          </a:xfrm>
        </p:spPr>
        <p:txBody>
          <a:bodyPr>
            <a:normAutofit/>
          </a:bodyPr>
          <a:lstStyle/>
          <a:p>
            <a:pPr algn="just"/>
            <a:r>
              <a:rPr lang="en-US" sz="1800" dirty="0"/>
              <a:t>If you look at how our customers consume our content based on the film's ratings, you’ll quickly notice that even though the biggest proportion is from adults, the </a:t>
            </a:r>
            <a:r>
              <a:rPr lang="en-US" sz="1800" b="1" dirty="0"/>
              <a:t>customer base is well distributed</a:t>
            </a:r>
            <a:r>
              <a:rPr lang="en-US" sz="1800" dirty="0"/>
              <a:t>, this means, that </a:t>
            </a:r>
            <a:r>
              <a:rPr lang="en-US" sz="1900" b="1" dirty="0"/>
              <a:t>we have a broad range of content to target several audiences</a:t>
            </a:r>
            <a:r>
              <a:rPr lang="en-US" sz="1800" dirty="0"/>
              <a:t>.</a:t>
            </a:r>
          </a:p>
          <a:p>
            <a:pPr marL="0" indent="0" algn="just">
              <a:buNone/>
            </a:pPr>
            <a:endParaRPr lang="en-US" sz="1800" dirty="0"/>
          </a:p>
          <a:p>
            <a:pPr algn="just"/>
            <a:r>
              <a:rPr lang="en-US" sz="1800" dirty="0"/>
              <a:t>Looking at each one of the categories, we clearly can see that </a:t>
            </a:r>
            <a:r>
              <a:rPr lang="en-US" sz="1800" b="1" dirty="0"/>
              <a:t>Sports</a:t>
            </a:r>
            <a:r>
              <a:rPr lang="en-US" sz="1800" dirty="0"/>
              <a:t>, </a:t>
            </a:r>
            <a:r>
              <a:rPr lang="en-US" sz="1800" b="1" dirty="0"/>
              <a:t>Sci-Fi</a:t>
            </a:r>
            <a:r>
              <a:rPr lang="en-US" sz="1800" dirty="0"/>
              <a:t>, and </a:t>
            </a:r>
            <a:r>
              <a:rPr lang="en-US" sz="1800" b="1" dirty="0"/>
              <a:t>Animation</a:t>
            </a:r>
            <a:r>
              <a:rPr lang="en-US" sz="1800" dirty="0"/>
              <a:t> are the big winners, but the rest of the categories don’t fall to far from them. Nonetheless, we have one category that outstands by the lack of impact it has in our revenue; our logic would say to leave it out of the equation, but </a:t>
            </a:r>
            <a:r>
              <a:rPr lang="en-US" sz="1800" b="1" dirty="0"/>
              <a:t>is this the right move?</a:t>
            </a:r>
          </a:p>
          <a:p>
            <a:pPr marL="0" indent="0" algn="just">
              <a:buNone/>
            </a:pPr>
            <a:r>
              <a:rPr lang="en-US" sz="1800" dirty="0"/>
              <a:t>It’d be worth to research on how thriller movies do in the streaming platforms and determine if we have a potential new niche or if we should focus on what we currently know but don’t have. </a:t>
            </a:r>
          </a:p>
          <a:p>
            <a:pPr marL="0" indent="0" algn="just">
              <a:buNone/>
            </a:pPr>
            <a:endParaRPr lang="en-US" sz="1800" dirty="0"/>
          </a:p>
          <a:p>
            <a:pPr algn="just"/>
            <a:r>
              <a:rPr lang="en-US" sz="1800" dirty="0"/>
              <a:t>Our customers rented out our content for an average of 5 days, but does this matter considering the transition we are looking to do? It matters if we are looking to migrate a big piece of the business model as is, but it doesn’t if we are to change the whole business model to actually compete with the market leaders.</a:t>
            </a:r>
          </a:p>
          <a:p>
            <a:pPr marL="0" indent="0" algn="ctr">
              <a:buNone/>
            </a:pPr>
            <a:endParaRPr lang="en-US" sz="1800" b="1" dirty="0"/>
          </a:p>
          <a:p>
            <a:pPr marL="0" indent="0" algn="ctr">
              <a:buNone/>
            </a:pPr>
            <a:r>
              <a:rPr lang="en-US" b="1" dirty="0"/>
              <a:t>Online video rental service Vs. Streaming service</a:t>
            </a:r>
          </a:p>
          <a:p>
            <a:pPr marL="0" indent="0" algn="just">
              <a:buNone/>
            </a:pPr>
            <a:endParaRPr lang="en-US" sz="1800" dirty="0"/>
          </a:p>
          <a:p>
            <a:pPr algn="just"/>
            <a:endParaRPr lang="en-US" sz="2000" dirty="0"/>
          </a:p>
        </p:txBody>
      </p:sp>
    </p:spTree>
    <p:extLst>
      <p:ext uri="{BB962C8B-B14F-4D97-AF65-F5344CB8AC3E}">
        <p14:creationId xmlns:p14="http://schemas.microsoft.com/office/powerpoint/2010/main" val="371310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4402-AAC7-804A-2A83-EE89A4FE319F}"/>
              </a:ext>
            </a:extLst>
          </p:cNvPr>
          <p:cNvSpPr>
            <a:spLocks noGrp="1"/>
          </p:cNvSpPr>
          <p:nvPr>
            <p:ph type="title"/>
          </p:nvPr>
        </p:nvSpPr>
        <p:spPr>
          <a:xfrm>
            <a:off x="841248" y="548640"/>
            <a:ext cx="3600860" cy="5431536"/>
          </a:xfrm>
        </p:spPr>
        <p:txBody>
          <a:bodyPr>
            <a:normAutofit/>
          </a:bodyPr>
          <a:lstStyle/>
          <a:p>
            <a:r>
              <a:rPr lang="en-US" sz="3000"/>
              <a:t>RECOMMENDATIONS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1B4317-62D7-2046-3E04-3D101461BDCD}"/>
              </a:ext>
            </a:extLst>
          </p:cNvPr>
          <p:cNvSpPr>
            <a:spLocks noGrp="1"/>
          </p:cNvSpPr>
          <p:nvPr>
            <p:ph idx="1"/>
          </p:nvPr>
        </p:nvSpPr>
        <p:spPr>
          <a:xfrm>
            <a:off x="5126418" y="552091"/>
            <a:ext cx="6224335" cy="5431536"/>
          </a:xfrm>
        </p:spPr>
        <p:txBody>
          <a:bodyPr anchor="ctr">
            <a:normAutofit/>
          </a:bodyPr>
          <a:lstStyle/>
          <a:p>
            <a:endParaRPr lang="en-US" sz="1900" dirty="0"/>
          </a:p>
          <a:p>
            <a:endParaRPr lang="en-US" sz="1900" dirty="0"/>
          </a:p>
          <a:p>
            <a:r>
              <a:rPr lang="en-US" sz="1900" dirty="0"/>
              <a:t>First and foremost, I strongly believe in the idea of </a:t>
            </a:r>
            <a:r>
              <a:rPr lang="en-US" sz="1900" b="1" dirty="0"/>
              <a:t>evolution</a:t>
            </a:r>
            <a:r>
              <a:rPr lang="en-US" sz="1900" dirty="0"/>
              <a:t> </a:t>
            </a:r>
            <a:r>
              <a:rPr lang="en-US" sz="1900" b="1" dirty="0" err="1"/>
              <a:t>Rockbuster</a:t>
            </a:r>
            <a:r>
              <a:rPr lang="en-US" sz="1900" dirty="0"/>
              <a:t>, not migrating part of the business model into a virtual space. If we keep on operating as we have been since the foundation of the company, it will be virtually impossible to even bridge the gap between </a:t>
            </a:r>
            <a:r>
              <a:rPr lang="en-US" sz="1900" dirty="0" err="1"/>
              <a:t>Rockbuster</a:t>
            </a:r>
            <a:r>
              <a:rPr lang="en-US" sz="1900" dirty="0"/>
              <a:t> and the major streaming services. </a:t>
            </a:r>
          </a:p>
          <a:p>
            <a:endParaRPr lang="en-US" sz="1900" dirty="0"/>
          </a:p>
          <a:p>
            <a:endParaRPr lang="en-US" sz="1900" dirty="0"/>
          </a:p>
          <a:p>
            <a:r>
              <a:rPr lang="en-US" sz="1900" dirty="0"/>
              <a:t>Second, even though we have records that we count with content in six different languages, the reality is that all of our content is spoken in one: English. If we are to disrupt the market once again, we must embrace the multicultural world we live in and expand our content not only to the languages we have in pour records, but beyond. </a:t>
            </a:r>
          </a:p>
          <a:p>
            <a:pPr marL="0" indent="0">
              <a:buNone/>
            </a:pPr>
            <a:endParaRPr lang="en-US" sz="1900" dirty="0"/>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372658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2FC3C-AC41-5290-2D00-9C21043A595E}"/>
              </a:ext>
            </a:extLst>
          </p:cNvPr>
          <p:cNvSpPr>
            <a:spLocks noGrp="1"/>
          </p:cNvSpPr>
          <p:nvPr>
            <p:ph idx="1"/>
          </p:nvPr>
        </p:nvSpPr>
        <p:spPr>
          <a:xfrm>
            <a:off x="838200" y="857250"/>
            <a:ext cx="10515600" cy="5319713"/>
          </a:xfrm>
        </p:spPr>
        <p:txBody>
          <a:bodyPr/>
          <a:lstStyle/>
          <a:p>
            <a:pPr marL="0" indent="0" algn="ctr">
              <a:buNone/>
            </a:pPr>
            <a:r>
              <a:rPr lang="en-US" b="1" dirty="0"/>
              <a:t>How will we define </a:t>
            </a:r>
            <a:r>
              <a:rPr lang="en-US" b="1" dirty="0" err="1"/>
              <a:t>Rockbuster</a:t>
            </a:r>
            <a:r>
              <a:rPr lang="en-US" b="1" dirty="0"/>
              <a:t> in the future? What’s the position </a:t>
            </a:r>
            <a:r>
              <a:rPr lang="en-US" b="1" dirty="0" err="1"/>
              <a:t>Rockbuster</a:t>
            </a:r>
            <a:r>
              <a:rPr lang="en-US" b="1" dirty="0"/>
              <a:t> wants? </a:t>
            </a:r>
          </a:p>
          <a:p>
            <a:pPr marL="0" indent="0" algn="ctr">
              <a:buNone/>
            </a:pPr>
            <a:endParaRPr lang="en-US" dirty="0"/>
          </a:p>
          <a:p>
            <a:pPr marL="0" indent="0" algn="ctr">
              <a:buNone/>
            </a:pPr>
            <a:endParaRPr lang="en-US" dirty="0"/>
          </a:p>
          <a:p>
            <a:pPr marL="0" indent="0" algn="ctr">
              <a:buNone/>
            </a:pPr>
            <a:r>
              <a:rPr lang="en-US" dirty="0"/>
              <a:t>Stay behind and secure a market that will allow us to survive for a few more years</a:t>
            </a:r>
          </a:p>
          <a:p>
            <a:pPr marL="0" indent="0" algn="ctr">
              <a:buNone/>
            </a:pPr>
            <a:endParaRPr lang="en-US" dirty="0"/>
          </a:p>
          <a:p>
            <a:pPr marL="0" indent="0" algn="ctr">
              <a:buNone/>
            </a:pPr>
            <a:r>
              <a:rPr lang="en-US" dirty="0"/>
              <a:t>Or</a:t>
            </a:r>
          </a:p>
          <a:p>
            <a:pPr marL="0" indent="0" algn="ctr">
              <a:buNone/>
            </a:pPr>
            <a:endParaRPr lang="en-US" dirty="0"/>
          </a:p>
          <a:p>
            <a:pPr marL="0" indent="0" algn="ctr">
              <a:buNone/>
            </a:pPr>
            <a:r>
              <a:rPr lang="en-US" dirty="0"/>
              <a:t>Fight for a place in the market that once was ours?</a:t>
            </a:r>
          </a:p>
          <a:p>
            <a:endParaRPr lang="en-US" dirty="0"/>
          </a:p>
        </p:txBody>
      </p:sp>
    </p:spTree>
    <p:extLst>
      <p:ext uri="{BB962C8B-B14F-4D97-AF65-F5344CB8AC3E}">
        <p14:creationId xmlns:p14="http://schemas.microsoft.com/office/powerpoint/2010/main" val="105640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A623-AA57-B838-63E6-B98E243ADA87}"/>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FB33C2CE-7997-00AA-9BAE-54C8ED3C9004}"/>
              </a:ext>
            </a:extLst>
          </p:cNvPr>
          <p:cNvSpPr>
            <a:spLocks noGrp="1"/>
          </p:cNvSpPr>
          <p:nvPr>
            <p:ph idx="1"/>
          </p:nvPr>
        </p:nvSpPr>
        <p:spPr/>
        <p:txBody>
          <a:bodyPr/>
          <a:lstStyle/>
          <a:p>
            <a:pPr marL="0" indent="0">
              <a:buNone/>
            </a:pPr>
            <a:r>
              <a:rPr lang="en-US" sz="2000" dirty="0"/>
              <a:t>If you want to explore in depth the data, please feel free to contact me to:</a:t>
            </a:r>
          </a:p>
          <a:p>
            <a:pPr marL="0" indent="0">
              <a:buNone/>
            </a:pPr>
            <a:endParaRPr lang="en-US" sz="2000" dirty="0"/>
          </a:p>
          <a:p>
            <a:pPr marL="0" indent="0">
              <a:buNone/>
            </a:pPr>
            <a:endParaRPr lang="en-US" dirty="0"/>
          </a:p>
          <a:p>
            <a:pPr marL="0" indent="0">
              <a:buNone/>
            </a:pPr>
            <a:r>
              <a:rPr lang="en-US" dirty="0" err="1"/>
              <a:t>daroche@rockbuster.com</a:t>
            </a:r>
            <a:endParaRPr lang="en-US" dirty="0"/>
          </a:p>
          <a:p>
            <a:pPr marL="0" indent="0">
              <a:buNone/>
            </a:pPr>
            <a:r>
              <a:rPr lang="en-US" dirty="0">
                <a:hlinkClick r:id="rId2"/>
              </a:rPr>
              <a:t>daroche@proton.me</a:t>
            </a:r>
            <a:endParaRPr lang="en-US" dirty="0"/>
          </a:p>
          <a:p>
            <a:pPr marL="0" indent="0">
              <a:buNone/>
            </a:pPr>
            <a:endParaRPr lang="en-US" dirty="0"/>
          </a:p>
          <a:p>
            <a:pPr marL="0" indent="0" algn="r">
              <a:buNone/>
            </a:pPr>
            <a:r>
              <a:rPr lang="en-US" dirty="0"/>
              <a:t>David Guillen </a:t>
            </a:r>
            <a:r>
              <a:rPr lang="en-US" dirty="0" err="1"/>
              <a:t>Aroche</a:t>
            </a:r>
            <a:endParaRPr lang="en-US" dirty="0"/>
          </a:p>
        </p:txBody>
      </p:sp>
    </p:spTree>
    <p:extLst>
      <p:ext uri="{BB962C8B-B14F-4D97-AF65-F5344CB8AC3E}">
        <p14:creationId xmlns:p14="http://schemas.microsoft.com/office/powerpoint/2010/main" val="128245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F702-CF47-5F61-3BB6-516CF0BE05FB}"/>
              </a:ext>
            </a:extLst>
          </p:cNvPr>
          <p:cNvSpPr>
            <a:spLocks noGrp="1"/>
          </p:cNvSpPr>
          <p:nvPr>
            <p:ph type="title"/>
          </p:nvPr>
        </p:nvSpPr>
        <p:spPr/>
        <p:txBody>
          <a:bodyPr/>
          <a:lstStyle/>
          <a:p>
            <a:r>
              <a:rPr lang="en-US" dirty="0"/>
              <a:t>Links to charts and map</a:t>
            </a:r>
          </a:p>
        </p:txBody>
      </p:sp>
      <p:sp>
        <p:nvSpPr>
          <p:cNvPr id="3" name="Content Placeholder 2">
            <a:extLst>
              <a:ext uri="{FF2B5EF4-FFF2-40B4-BE49-F238E27FC236}">
                <a16:creationId xmlns:a16="http://schemas.microsoft.com/office/drawing/2014/main" id="{4207751B-02B4-829C-7202-134FDC098E92}"/>
              </a:ext>
            </a:extLst>
          </p:cNvPr>
          <p:cNvSpPr>
            <a:spLocks noGrp="1"/>
          </p:cNvSpPr>
          <p:nvPr>
            <p:ph idx="1"/>
          </p:nvPr>
        </p:nvSpPr>
        <p:spPr/>
        <p:txBody>
          <a:bodyPr/>
          <a:lstStyle/>
          <a:p>
            <a:r>
              <a:rPr lang="en-US" sz="1800" dirty="0">
                <a:hlinkClick r:id="rId2"/>
              </a:rPr>
              <a:t>https://public.tableau.com/app/profile/david.aroche/viz/RockbusterTop10FilmswithLowestRevenue/Sheet1?publish=yes</a:t>
            </a:r>
            <a:endParaRPr lang="en-US" sz="1800" dirty="0"/>
          </a:p>
          <a:p>
            <a:r>
              <a:rPr lang="en-US" sz="1800" dirty="0">
                <a:hlinkClick r:id="rId2"/>
              </a:rPr>
              <a:t>https://public.tableau.com/app/profile/david.aroche/viz/RockbusterTop10FilmswithLowestRevenue/Sheet1?publish=yes</a:t>
            </a:r>
            <a:endParaRPr lang="en-US" sz="1800" dirty="0"/>
          </a:p>
          <a:p>
            <a:r>
              <a:rPr lang="en-US" sz="1800" dirty="0">
                <a:hlinkClick r:id="rId3"/>
              </a:rPr>
              <a:t>https://public.tableau.com/app/profile/david.aroche/viz/RockbusterAverageRentalDuration/Sheet1?publish=yes</a:t>
            </a:r>
            <a:endParaRPr lang="en-US" sz="1800" dirty="0"/>
          </a:p>
          <a:p>
            <a:r>
              <a:rPr lang="en-US" sz="1800" dirty="0">
                <a:hlinkClick r:id="rId4"/>
              </a:rPr>
              <a:t>https://public.tableau.com/app/profile/david.aroche/viz/FilmRevenueAggregateProportionbyCategory/Sheet1?publish=yes</a:t>
            </a:r>
            <a:endParaRPr lang="en-US" sz="1800" dirty="0"/>
          </a:p>
          <a:p>
            <a:r>
              <a:rPr lang="en-US" sz="1800" dirty="0">
                <a:hlinkClick r:id="rId5"/>
              </a:rPr>
              <a:t>https://public.tableau.com/app/profile/david.aroche/viz/RockerbusterFilmAmountRevenueProportionbyRating/Sheet1?publish=yes</a:t>
            </a:r>
            <a:endParaRPr lang="en-US" sz="1800" dirty="0"/>
          </a:p>
          <a:p>
            <a:r>
              <a:rPr lang="en-US" sz="1800" dirty="0">
                <a:hlinkClick r:id="rId6"/>
              </a:rPr>
              <a:t>https://public.tableau.com/app/profile/david.aroche/viz/CustomerBaseSizePaymentsConcentrationbyCountry/Sheet1?publish=yes</a:t>
            </a:r>
            <a:endParaRPr lang="en-US" sz="1800" dirty="0"/>
          </a:p>
          <a:p>
            <a:endParaRPr lang="en-US" sz="1800" dirty="0"/>
          </a:p>
        </p:txBody>
      </p:sp>
    </p:spTree>
    <p:extLst>
      <p:ext uri="{BB962C8B-B14F-4D97-AF65-F5344CB8AC3E}">
        <p14:creationId xmlns:p14="http://schemas.microsoft.com/office/powerpoint/2010/main" val="334668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D462-A562-68E2-6B0F-E4CD395EEE92}"/>
              </a:ext>
            </a:extLst>
          </p:cNvPr>
          <p:cNvSpPr>
            <a:spLocks noGrp="1"/>
          </p:cNvSpPr>
          <p:nvPr>
            <p:ph type="title"/>
          </p:nvPr>
        </p:nvSpPr>
        <p:spPr/>
        <p:txBody>
          <a:bodyPr/>
          <a:lstStyle/>
          <a:p>
            <a:r>
              <a:rPr lang="en-US" dirty="0" err="1"/>
              <a:t>Rockbuster</a:t>
            </a:r>
            <a:r>
              <a:rPr lang="en-US" dirty="0"/>
              <a:t> in the Industry: Past and… Future?</a:t>
            </a:r>
          </a:p>
        </p:txBody>
      </p:sp>
      <p:sp>
        <p:nvSpPr>
          <p:cNvPr id="3" name="Content Placeholder 2">
            <a:extLst>
              <a:ext uri="{FF2B5EF4-FFF2-40B4-BE49-F238E27FC236}">
                <a16:creationId xmlns:a16="http://schemas.microsoft.com/office/drawing/2014/main" id="{73134971-EB24-BCE4-48FA-A0D660CF9C30}"/>
              </a:ext>
            </a:extLst>
          </p:cNvPr>
          <p:cNvSpPr>
            <a:spLocks noGrp="1"/>
          </p:cNvSpPr>
          <p:nvPr>
            <p:ph idx="1"/>
          </p:nvPr>
        </p:nvSpPr>
        <p:spPr/>
        <p:txBody>
          <a:bodyPr>
            <a:normAutofit/>
          </a:bodyPr>
          <a:lstStyle/>
          <a:p>
            <a:r>
              <a:rPr lang="en-CA" sz="2400" dirty="0"/>
              <a:t>For many years since its foundation, this company place itself as a </a:t>
            </a:r>
            <a:r>
              <a:rPr lang="en-CA" sz="2400" b="1" dirty="0"/>
              <a:t>market leader </a:t>
            </a:r>
            <a:r>
              <a:rPr lang="en-CA" sz="2400" dirty="0"/>
              <a:t>by opening several stores around the world for people to have access to their favorite movies and content that was not available anywhere else.</a:t>
            </a:r>
            <a:endParaRPr lang="en-CA" sz="2400" dirty="0">
              <a:effectLst/>
            </a:endParaRPr>
          </a:p>
          <a:p>
            <a:pPr marL="0" indent="0">
              <a:buNone/>
            </a:pPr>
            <a:endParaRPr lang="en-CA" sz="1800" dirty="0"/>
          </a:p>
          <a:p>
            <a:pPr marL="0" indent="0">
              <a:buNone/>
            </a:pPr>
            <a:br>
              <a:rPr lang="en-CA" sz="1800" dirty="0"/>
            </a:br>
            <a:endParaRPr lang="en-CA" sz="1800" dirty="0"/>
          </a:p>
          <a:p>
            <a:r>
              <a:rPr lang="en-CA" sz="2400" dirty="0"/>
              <a:t>As the internet became more accessible for everyone, the traditional service providers lost advantage against new companies providing the same service through this space; these new companies learnt </a:t>
            </a:r>
            <a:r>
              <a:rPr lang="en-CA" sz="2400" b="1" dirty="0"/>
              <a:t>the advantage of not holding a physical inventory and the fact they can reach to audiences</a:t>
            </a:r>
            <a:r>
              <a:rPr lang="en-CA" sz="2400" dirty="0"/>
              <a:t> the traditional companies can’t.</a:t>
            </a:r>
            <a:endParaRPr lang="en-CA" sz="2400" dirty="0">
              <a:effectLst/>
            </a:endParaRPr>
          </a:p>
        </p:txBody>
      </p:sp>
    </p:spTree>
    <p:extLst>
      <p:ext uri="{BB962C8B-B14F-4D97-AF65-F5344CB8AC3E}">
        <p14:creationId xmlns:p14="http://schemas.microsoft.com/office/powerpoint/2010/main" val="401568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454F-E85E-7FA5-94A5-890149A92012}"/>
              </a:ext>
            </a:extLst>
          </p:cNvPr>
          <p:cNvSpPr>
            <a:spLocks noGrp="1"/>
          </p:cNvSpPr>
          <p:nvPr>
            <p:ph type="title"/>
          </p:nvPr>
        </p:nvSpPr>
        <p:spPr/>
        <p:txBody>
          <a:bodyPr>
            <a:normAutofit/>
          </a:bodyPr>
          <a:lstStyle/>
          <a:p>
            <a:pPr algn="ctr"/>
            <a:r>
              <a:rPr lang="en-US" dirty="0"/>
              <a:t>Renew or Die: The importance of  Change</a:t>
            </a:r>
          </a:p>
        </p:txBody>
      </p:sp>
      <p:sp>
        <p:nvSpPr>
          <p:cNvPr id="3" name="Content Placeholder 2">
            <a:extLst>
              <a:ext uri="{FF2B5EF4-FFF2-40B4-BE49-F238E27FC236}">
                <a16:creationId xmlns:a16="http://schemas.microsoft.com/office/drawing/2014/main" id="{E6C3DC0A-AF70-01CA-2AEB-650349E9004C}"/>
              </a:ext>
            </a:extLst>
          </p:cNvPr>
          <p:cNvSpPr>
            <a:spLocks noGrp="1"/>
          </p:cNvSpPr>
          <p:nvPr>
            <p:ph idx="1"/>
          </p:nvPr>
        </p:nvSpPr>
        <p:spPr/>
        <p:txBody>
          <a:bodyPr>
            <a:normAutofit fontScale="40000" lnSpcReduction="20000"/>
          </a:bodyPr>
          <a:lstStyle/>
          <a:p>
            <a:pPr marL="0" indent="0">
              <a:buNone/>
            </a:pPr>
            <a:endParaRPr lang="en-CA" dirty="0"/>
          </a:p>
          <a:p>
            <a:pPr marL="0" indent="0">
              <a:buNone/>
            </a:pPr>
            <a:endParaRPr lang="en-CA" dirty="0"/>
          </a:p>
          <a:p>
            <a:r>
              <a:rPr lang="en-CA" sz="6000" dirty="0"/>
              <a:t>Why is important to acknowledge </a:t>
            </a:r>
            <a:r>
              <a:rPr lang="en-CA" sz="6000" dirty="0" err="1"/>
              <a:t>Rockbuster's</a:t>
            </a:r>
            <a:r>
              <a:rPr lang="en-CA" sz="6000" dirty="0"/>
              <a:t> disadvantage and take action on it?</a:t>
            </a:r>
          </a:p>
          <a:p>
            <a:pPr marL="0" indent="0">
              <a:buNone/>
            </a:pPr>
            <a:endParaRPr lang="en-CA" sz="6000" dirty="0"/>
          </a:p>
          <a:p>
            <a:pPr marL="0" indent="0">
              <a:buNone/>
            </a:pPr>
            <a:r>
              <a:rPr lang="en-CA" sz="6000" dirty="0"/>
              <a:t>If this company is to survive the onslaught of the new streaming companies such as Netflix and Amazon, and </a:t>
            </a:r>
            <a:r>
              <a:rPr lang="en-CA" sz="6000" b="1" dirty="0"/>
              <a:t>become competitive again, </a:t>
            </a:r>
            <a:r>
              <a:rPr lang="en-CA" sz="6000" b="1" dirty="0" err="1"/>
              <a:t>Rockbuster</a:t>
            </a:r>
            <a:r>
              <a:rPr lang="en-CA" sz="6000" b="1" dirty="0"/>
              <a:t> must adapt</a:t>
            </a:r>
            <a:r>
              <a:rPr lang="en-CA" sz="6000" dirty="0"/>
              <a:t> to the current market dynamics. In that sense, </a:t>
            </a:r>
            <a:r>
              <a:rPr lang="en-CA" sz="6000" b="1" dirty="0"/>
              <a:t>what's the most valuable resource we have and how can we use it in our favour? </a:t>
            </a:r>
          </a:p>
          <a:p>
            <a:pPr marL="0" indent="0">
              <a:buNone/>
            </a:pPr>
            <a:br>
              <a:rPr lang="en-CA" sz="6000" dirty="0"/>
            </a:br>
            <a:endParaRPr lang="en-CA" sz="6000" dirty="0"/>
          </a:p>
          <a:p>
            <a:pPr marL="0" indent="0">
              <a:buNone/>
            </a:pPr>
            <a:r>
              <a:rPr lang="en-CA" sz="6000" b="1" dirty="0"/>
              <a:t>All of the movies licenses we have in hands is our must valuable resource. Lunching an online video rental service is what </a:t>
            </a:r>
            <a:r>
              <a:rPr lang="en-CA" sz="6000" b="1" dirty="0" err="1"/>
              <a:t>Rockbuster</a:t>
            </a:r>
            <a:r>
              <a:rPr lang="en-CA" sz="6000" b="1" dirty="0"/>
              <a:t> is </a:t>
            </a:r>
            <a:r>
              <a:rPr lang="en-CA" sz="6000" b="1" dirty="0" err="1"/>
              <a:t>aming</a:t>
            </a:r>
            <a:r>
              <a:rPr lang="en-CA" sz="6000" b="1" dirty="0"/>
              <a:t> for, but, is this the right way? Let's explore the possibility...</a:t>
            </a:r>
            <a:endParaRPr lang="en-CA" sz="6000" dirty="0">
              <a:effectLst/>
            </a:endParaRPr>
          </a:p>
        </p:txBody>
      </p:sp>
    </p:spTree>
    <p:extLst>
      <p:ext uri="{BB962C8B-B14F-4D97-AF65-F5344CB8AC3E}">
        <p14:creationId xmlns:p14="http://schemas.microsoft.com/office/powerpoint/2010/main" val="223543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9ADF-AFA0-5F80-655B-F3482937F8FA}"/>
              </a:ext>
            </a:extLst>
          </p:cNvPr>
          <p:cNvSpPr>
            <a:spLocks noGrp="1"/>
          </p:cNvSpPr>
          <p:nvPr>
            <p:ph type="title"/>
          </p:nvPr>
        </p:nvSpPr>
        <p:spPr/>
        <p:txBody>
          <a:bodyPr>
            <a:normAutofit fontScale="90000"/>
          </a:bodyPr>
          <a:lstStyle/>
          <a:p>
            <a:pPr algn="ctr"/>
            <a:r>
              <a:rPr lang="en-CA" dirty="0"/>
              <a:t>Summarizing Relevant Data</a:t>
            </a:r>
            <a:br>
              <a:rPr lang="en-CA" dirty="0"/>
            </a:br>
            <a:r>
              <a:rPr lang="en-CA" sz="2400" dirty="0"/>
              <a:t>If well this is not all the available data, it is the most relevant.</a:t>
            </a:r>
            <a:br>
              <a:rPr lang="en-US" dirty="0"/>
            </a:br>
            <a:endParaRPr lang="en-US" dirty="0"/>
          </a:p>
        </p:txBody>
      </p:sp>
      <p:sp>
        <p:nvSpPr>
          <p:cNvPr id="3" name="Content Placeholder 2">
            <a:extLst>
              <a:ext uri="{FF2B5EF4-FFF2-40B4-BE49-F238E27FC236}">
                <a16:creationId xmlns:a16="http://schemas.microsoft.com/office/drawing/2014/main" id="{EE2ED9A2-502C-4EB1-2992-D818EE77B5A6}"/>
              </a:ext>
            </a:extLst>
          </p:cNvPr>
          <p:cNvSpPr>
            <a:spLocks noGrp="1"/>
          </p:cNvSpPr>
          <p:nvPr>
            <p:ph idx="1"/>
          </p:nvPr>
        </p:nvSpPr>
        <p:spPr/>
        <p:txBody>
          <a:bodyPr>
            <a:normAutofit/>
          </a:bodyPr>
          <a:lstStyle/>
          <a:p>
            <a:endParaRPr lang="en-US" sz="2000" dirty="0"/>
          </a:p>
          <a:p>
            <a:pPr marL="0" indent="0">
              <a:buNone/>
            </a:pPr>
            <a:endParaRPr lang="en-US" sz="2400" dirty="0"/>
          </a:p>
        </p:txBody>
      </p:sp>
      <p:graphicFrame>
        <p:nvGraphicFramePr>
          <p:cNvPr id="4" name="Table 4">
            <a:extLst>
              <a:ext uri="{FF2B5EF4-FFF2-40B4-BE49-F238E27FC236}">
                <a16:creationId xmlns:a16="http://schemas.microsoft.com/office/drawing/2014/main" id="{0632C0B4-648B-28AC-3216-C4121CC390DA}"/>
              </a:ext>
            </a:extLst>
          </p:cNvPr>
          <p:cNvGraphicFramePr>
            <a:graphicFrameLocks noGrp="1"/>
          </p:cNvGraphicFramePr>
          <p:nvPr>
            <p:extLst>
              <p:ext uri="{D42A27DB-BD31-4B8C-83A1-F6EECF244321}">
                <p14:modId xmlns:p14="http://schemas.microsoft.com/office/powerpoint/2010/main" val="4189570914"/>
              </p:ext>
            </p:extLst>
          </p:nvPr>
        </p:nvGraphicFramePr>
        <p:xfrm>
          <a:off x="451945" y="1239837"/>
          <a:ext cx="11498317" cy="5313045"/>
        </p:xfrm>
        <a:graphic>
          <a:graphicData uri="http://schemas.openxmlformats.org/drawingml/2006/table">
            <a:tbl>
              <a:tblPr firstRow="1" bandRow="1">
                <a:tableStyleId>{5C22544A-7EE6-4342-B048-85BDC9FD1C3A}</a:tableStyleId>
              </a:tblPr>
              <a:tblGrid>
                <a:gridCol w="5739557">
                  <a:extLst>
                    <a:ext uri="{9D8B030D-6E8A-4147-A177-3AD203B41FA5}">
                      <a16:colId xmlns:a16="http://schemas.microsoft.com/office/drawing/2014/main" val="1296149038"/>
                    </a:ext>
                  </a:extLst>
                </a:gridCol>
                <a:gridCol w="5758760">
                  <a:extLst>
                    <a:ext uri="{9D8B030D-6E8A-4147-A177-3AD203B41FA5}">
                      <a16:colId xmlns:a16="http://schemas.microsoft.com/office/drawing/2014/main" val="3459815007"/>
                    </a:ext>
                  </a:extLst>
                </a:gridCol>
              </a:tblGrid>
              <a:tr h="361826">
                <a:tc>
                  <a:txBody>
                    <a:bodyPr/>
                    <a:lstStyle/>
                    <a:p>
                      <a:endParaRPr lang="en-US"/>
                    </a:p>
                  </a:txBody>
                  <a:tcPr/>
                </a:tc>
                <a:tc>
                  <a:txBody>
                    <a:bodyPr/>
                    <a:lstStyle/>
                    <a:p>
                      <a:endParaRPr lang="en-US" dirty="0"/>
                    </a:p>
                  </a:txBody>
                  <a:tcPr/>
                </a:tc>
                <a:extLst>
                  <a:ext uri="{0D108BD9-81ED-4DB2-BD59-A6C34878D82A}">
                    <a16:rowId xmlns:a16="http://schemas.microsoft.com/office/drawing/2014/main" val="938710835"/>
                  </a:ext>
                </a:extLst>
              </a:tr>
              <a:tr h="361826">
                <a:tc>
                  <a:txBody>
                    <a:bodyPr/>
                    <a:lstStyle/>
                    <a:p>
                      <a:r>
                        <a:rPr lang="en-US" dirty="0"/>
                        <a:t>Film licenses</a:t>
                      </a:r>
                    </a:p>
                  </a:txBody>
                  <a:tcPr/>
                </a:tc>
                <a:tc>
                  <a:txBody>
                    <a:bodyPr/>
                    <a:lstStyle/>
                    <a:p>
                      <a:pPr algn="ctr"/>
                      <a:r>
                        <a:rPr lang="en-US" dirty="0"/>
                        <a:t>1000</a:t>
                      </a:r>
                    </a:p>
                  </a:txBody>
                  <a:tcPr/>
                </a:tc>
                <a:extLst>
                  <a:ext uri="{0D108BD9-81ED-4DB2-BD59-A6C34878D82A}">
                    <a16:rowId xmlns:a16="http://schemas.microsoft.com/office/drawing/2014/main" val="809320974"/>
                  </a:ext>
                </a:extLst>
              </a:tr>
              <a:tr h="823532">
                <a:tc>
                  <a:txBody>
                    <a:bodyPr/>
                    <a:lstStyle/>
                    <a:p>
                      <a:r>
                        <a:rPr lang="en-US" dirty="0"/>
                        <a:t>Rental duration Avg., Max., and Min.</a:t>
                      </a:r>
                    </a:p>
                  </a:txBody>
                  <a:tcPr/>
                </a:tc>
                <a:tc>
                  <a:txBody>
                    <a:bodyPr/>
                    <a:lstStyle/>
                    <a:p>
                      <a:pPr algn="ctr" fontAlgn="ctr"/>
                      <a:r>
                        <a:rPr lang="en-CA" sz="1800" b="0" i="0" u="none" strike="noStrike" dirty="0">
                          <a:solidFill>
                            <a:srgbClr val="000000"/>
                          </a:solidFill>
                          <a:effectLst/>
                          <a:latin typeface="Calibri" panose="020F0502020204030204" pitchFamily="34" charset="0"/>
                        </a:rPr>
                        <a:t>AVG: 2.98 days </a:t>
                      </a:r>
                      <a:r>
                        <a:rPr lang="en-CA" sz="1800" b="0" i="0" u="none" strike="noStrike" dirty="0">
                          <a:solidFill>
                            <a:srgbClr val="000000"/>
                          </a:solidFill>
                          <a:effectLst/>
                          <a:latin typeface="Calibri" panose="020F0502020204030204" pitchFamily="34" charset="0"/>
                          <a:sym typeface="Wingdings" pitchFamily="2" charset="2"/>
                        </a:rPr>
                        <a:t> 3 days; </a:t>
                      </a:r>
                    </a:p>
                    <a:p>
                      <a:pPr algn="ctr" fontAlgn="ctr"/>
                      <a:r>
                        <a:rPr lang="en-CA" sz="1800" b="0" i="0" u="none" strike="noStrike" dirty="0">
                          <a:solidFill>
                            <a:srgbClr val="000000"/>
                          </a:solidFill>
                          <a:effectLst/>
                          <a:latin typeface="Calibri" panose="020F0502020204030204" pitchFamily="34" charset="0"/>
                          <a:sym typeface="Wingdings" pitchFamily="2" charset="2"/>
                        </a:rPr>
                        <a:t>MAX.: 7 days</a:t>
                      </a:r>
                    </a:p>
                    <a:p>
                      <a:pPr algn="ctr" fontAlgn="ctr"/>
                      <a:r>
                        <a:rPr lang="en-CA" sz="1800" b="0" i="0" u="none" strike="noStrike" dirty="0">
                          <a:solidFill>
                            <a:srgbClr val="000000"/>
                          </a:solidFill>
                          <a:effectLst/>
                          <a:latin typeface="Calibri" panose="020F0502020204030204" pitchFamily="34" charset="0"/>
                          <a:sym typeface="Wingdings" pitchFamily="2" charset="2"/>
                        </a:rPr>
                        <a:t>MIN.: 3 days</a:t>
                      </a:r>
                      <a:endParaRPr lang="en-CA"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48408421"/>
                  </a:ext>
                </a:extLst>
              </a:tr>
              <a:tr h="361826">
                <a:tc>
                  <a:txBody>
                    <a:bodyPr/>
                    <a:lstStyle/>
                    <a:p>
                      <a:r>
                        <a:rPr lang="en-US" dirty="0"/>
                        <a:t>Rental rate Avg., Max., and Min.</a:t>
                      </a:r>
                    </a:p>
                  </a:txBody>
                  <a:tcPr/>
                </a:tc>
                <a:tc>
                  <a:txBody>
                    <a:bodyPr/>
                    <a:lstStyle/>
                    <a:p>
                      <a:pPr algn="ctr"/>
                      <a:r>
                        <a:rPr lang="en-US" dirty="0"/>
                        <a:t>AVG.: $ 2.98</a:t>
                      </a:r>
                    </a:p>
                    <a:p>
                      <a:pPr algn="ctr"/>
                      <a:r>
                        <a:rPr lang="en-US" dirty="0"/>
                        <a:t>MAX.: $4.99</a:t>
                      </a:r>
                    </a:p>
                    <a:p>
                      <a:pPr algn="ctr"/>
                      <a:r>
                        <a:rPr lang="en-US" dirty="0"/>
                        <a:t>MIN.: $0.99</a:t>
                      </a:r>
                    </a:p>
                  </a:txBody>
                  <a:tcPr/>
                </a:tc>
                <a:extLst>
                  <a:ext uri="{0D108BD9-81ED-4DB2-BD59-A6C34878D82A}">
                    <a16:rowId xmlns:a16="http://schemas.microsoft.com/office/drawing/2014/main" val="3735822862"/>
                  </a:ext>
                </a:extLst>
              </a:tr>
              <a:tr h="361826">
                <a:tc>
                  <a:txBody>
                    <a:bodyPr/>
                    <a:lstStyle/>
                    <a:p>
                      <a:r>
                        <a:rPr lang="en-US" dirty="0"/>
                        <a:t>Total Customers </a:t>
                      </a:r>
                    </a:p>
                  </a:txBody>
                  <a:tcPr/>
                </a:tc>
                <a:tc>
                  <a:txBody>
                    <a:bodyPr/>
                    <a:lstStyle/>
                    <a:p>
                      <a:pPr algn="ctr"/>
                      <a:r>
                        <a:rPr lang="en-US" dirty="0"/>
                        <a:t> 599</a:t>
                      </a:r>
                    </a:p>
                  </a:txBody>
                  <a:tcPr/>
                </a:tc>
                <a:extLst>
                  <a:ext uri="{0D108BD9-81ED-4DB2-BD59-A6C34878D82A}">
                    <a16:rowId xmlns:a16="http://schemas.microsoft.com/office/drawing/2014/main" val="2898912725"/>
                  </a:ext>
                </a:extLst>
              </a:tr>
              <a:tr h="361826">
                <a:tc>
                  <a:txBody>
                    <a:bodyPr/>
                    <a:lstStyle/>
                    <a:p>
                      <a:r>
                        <a:rPr lang="en-US" dirty="0"/>
                        <a:t>Number of countries with </a:t>
                      </a:r>
                      <a:r>
                        <a:rPr lang="en-US" dirty="0" err="1"/>
                        <a:t>Rockbuster’s</a:t>
                      </a:r>
                      <a:r>
                        <a:rPr lang="en-US" dirty="0"/>
                        <a:t> operations</a:t>
                      </a:r>
                    </a:p>
                  </a:txBody>
                  <a:tcPr/>
                </a:tc>
                <a:tc>
                  <a:txBody>
                    <a:bodyPr/>
                    <a:lstStyle/>
                    <a:p>
                      <a:pPr algn="ctr"/>
                      <a:r>
                        <a:rPr lang="en-US" dirty="0"/>
                        <a:t>109</a:t>
                      </a:r>
                    </a:p>
                  </a:txBody>
                  <a:tcPr/>
                </a:tc>
                <a:extLst>
                  <a:ext uri="{0D108BD9-81ED-4DB2-BD59-A6C34878D82A}">
                    <a16:rowId xmlns:a16="http://schemas.microsoft.com/office/drawing/2014/main" val="196630782"/>
                  </a:ext>
                </a:extLst>
              </a:tr>
              <a:tr h="361826">
                <a:tc>
                  <a:txBody>
                    <a:bodyPr/>
                    <a:lstStyle/>
                    <a:p>
                      <a:r>
                        <a:rPr lang="en-US" dirty="0"/>
                        <a:t>1000 films distributed between 5 rates</a:t>
                      </a:r>
                    </a:p>
                  </a:txBody>
                  <a:tcPr/>
                </a:tc>
                <a:tc>
                  <a:txBody>
                    <a:bodyPr/>
                    <a:lstStyle/>
                    <a:p>
                      <a:pPr algn="ctr"/>
                      <a:r>
                        <a:rPr lang="en-US" dirty="0"/>
                        <a:t>G, 178 </a:t>
                      </a:r>
                    </a:p>
                    <a:p>
                      <a:pPr algn="ctr"/>
                      <a:r>
                        <a:rPr lang="en-US" dirty="0"/>
                        <a:t>PG, 194 </a:t>
                      </a:r>
                    </a:p>
                    <a:p>
                      <a:pPr algn="ctr"/>
                      <a:r>
                        <a:rPr lang="en-US" dirty="0"/>
                        <a:t>R, 195 </a:t>
                      </a:r>
                    </a:p>
                    <a:p>
                      <a:pPr algn="ctr"/>
                      <a:r>
                        <a:rPr lang="en-US" dirty="0"/>
                        <a:t>NC-17, 210 </a:t>
                      </a:r>
                    </a:p>
                    <a:p>
                      <a:pPr algn="ctr"/>
                      <a:r>
                        <a:rPr lang="en-US" dirty="0"/>
                        <a:t>PG-13, 223</a:t>
                      </a:r>
                    </a:p>
                  </a:txBody>
                  <a:tcPr/>
                </a:tc>
                <a:extLst>
                  <a:ext uri="{0D108BD9-81ED-4DB2-BD59-A6C34878D82A}">
                    <a16:rowId xmlns:a16="http://schemas.microsoft.com/office/drawing/2014/main" val="1671342040"/>
                  </a:ext>
                </a:extLst>
              </a:tr>
              <a:tr h="361826">
                <a:tc>
                  <a:txBody>
                    <a:bodyPr/>
                    <a:lstStyle/>
                    <a:p>
                      <a:r>
                        <a:rPr lang="en-US" dirty="0"/>
                        <a:t>6 different languages: English, French, German, Mandarin, Japanese, Italian</a:t>
                      </a:r>
                    </a:p>
                  </a:txBody>
                  <a:tcPr/>
                </a:tc>
                <a:tc>
                  <a:txBody>
                    <a:bodyPr/>
                    <a:lstStyle/>
                    <a:p>
                      <a:pPr algn="ctr"/>
                      <a:r>
                        <a:rPr lang="en-US" dirty="0"/>
                        <a:t>The total amount of films are spoken in English</a:t>
                      </a:r>
                    </a:p>
                  </a:txBody>
                  <a:tcPr/>
                </a:tc>
                <a:extLst>
                  <a:ext uri="{0D108BD9-81ED-4DB2-BD59-A6C34878D82A}">
                    <a16:rowId xmlns:a16="http://schemas.microsoft.com/office/drawing/2014/main" val="1648307401"/>
                  </a:ext>
                </a:extLst>
              </a:tr>
            </a:tbl>
          </a:graphicData>
        </a:graphic>
      </p:graphicFrame>
    </p:spTree>
    <p:extLst>
      <p:ext uri="{BB962C8B-B14F-4D97-AF65-F5344CB8AC3E}">
        <p14:creationId xmlns:p14="http://schemas.microsoft.com/office/powerpoint/2010/main" val="309566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B904-5129-5DEF-4030-013DD878E79D}"/>
              </a:ext>
            </a:extLst>
          </p:cNvPr>
          <p:cNvSpPr>
            <a:spLocks noGrp="1"/>
          </p:cNvSpPr>
          <p:nvPr>
            <p:ph type="title"/>
          </p:nvPr>
        </p:nvSpPr>
        <p:spPr/>
        <p:txBody>
          <a:bodyPr>
            <a:normAutofit/>
          </a:bodyPr>
          <a:lstStyle/>
          <a:p>
            <a:r>
              <a:rPr lang="en-US" sz="2400" dirty="0"/>
              <a:t>To plan on </a:t>
            </a:r>
            <a:r>
              <a:rPr lang="en-US" sz="2400" dirty="0" err="1"/>
              <a:t>Rockbuster’s</a:t>
            </a:r>
            <a:r>
              <a:rPr lang="en-US" sz="2400" dirty="0"/>
              <a:t> restructure, first, we must answer some important questions:</a:t>
            </a:r>
          </a:p>
        </p:txBody>
      </p:sp>
      <p:sp>
        <p:nvSpPr>
          <p:cNvPr id="3" name="Content Placeholder 2">
            <a:extLst>
              <a:ext uri="{FF2B5EF4-FFF2-40B4-BE49-F238E27FC236}">
                <a16:creationId xmlns:a16="http://schemas.microsoft.com/office/drawing/2014/main" id="{9378BC3F-3E0D-3635-0A8D-B88D1726B3E7}"/>
              </a:ext>
            </a:extLst>
          </p:cNvPr>
          <p:cNvSpPr>
            <a:spLocks noGrp="1"/>
          </p:cNvSpPr>
          <p:nvPr>
            <p:ph idx="1"/>
          </p:nvPr>
        </p:nvSpPr>
        <p:spPr/>
        <p:txBody>
          <a:bodyPr>
            <a:normAutofit/>
          </a:bodyPr>
          <a:lstStyle/>
          <a:p>
            <a:r>
              <a:rPr lang="en-CA" b="1" dirty="0"/>
              <a:t>Which movies contribute the most and the least to the revenue?</a:t>
            </a:r>
            <a:br>
              <a:rPr lang="en-CA" dirty="0"/>
            </a:br>
            <a:endParaRPr lang="en-CA" dirty="0"/>
          </a:p>
          <a:p>
            <a:r>
              <a:rPr lang="en-CA" b="1" dirty="0"/>
              <a:t>What's the average rental duration?</a:t>
            </a:r>
            <a:br>
              <a:rPr lang="en-CA" dirty="0"/>
            </a:br>
            <a:endParaRPr lang="en-CA" dirty="0"/>
          </a:p>
          <a:p>
            <a:r>
              <a:rPr lang="en-CA" b="1" dirty="0"/>
              <a:t>Which countries are </a:t>
            </a:r>
            <a:r>
              <a:rPr lang="en-CA" b="1" dirty="0" err="1"/>
              <a:t>Rockbuster's</a:t>
            </a:r>
            <a:r>
              <a:rPr lang="en-CA" b="1" dirty="0"/>
              <a:t> customers based in?</a:t>
            </a:r>
            <a:br>
              <a:rPr lang="en-CA" dirty="0"/>
            </a:br>
            <a:endParaRPr lang="en-CA" dirty="0"/>
          </a:p>
          <a:p>
            <a:r>
              <a:rPr lang="en-CA" b="1" dirty="0"/>
              <a:t>Where are customers with high lifetime value based?</a:t>
            </a:r>
            <a:br>
              <a:rPr lang="en-CA" dirty="0"/>
            </a:br>
            <a:endParaRPr lang="en-CA" dirty="0"/>
          </a:p>
          <a:p>
            <a:r>
              <a:rPr lang="en-CA" b="1" dirty="0"/>
              <a:t>Do sales figures vary between geographic regions?</a:t>
            </a:r>
            <a:endParaRPr lang="en-CA" dirty="0">
              <a:effectLst/>
            </a:endParaRPr>
          </a:p>
          <a:p>
            <a:endParaRPr lang="en-US" dirty="0"/>
          </a:p>
        </p:txBody>
      </p:sp>
    </p:spTree>
    <p:extLst>
      <p:ext uri="{BB962C8B-B14F-4D97-AF65-F5344CB8AC3E}">
        <p14:creationId xmlns:p14="http://schemas.microsoft.com/office/powerpoint/2010/main" val="329419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B37EB-1284-2784-B375-DEDC7D6F66FB}"/>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2800" b="1" kern="1200" dirty="0">
                <a:solidFill>
                  <a:schemeClr val="tx1"/>
                </a:solidFill>
                <a:latin typeface="+mj-lt"/>
                <a:ea typeface="+mj-ea"/>
                <a:cs typeface="+mj-cs"/>
              </a:rPr>
              <a:t>Which movies contribute the most and the least to the revenue?</a:t>
            </a:r>
            <a:br>
              <a:rPr lang="en-US" sz="2300" kern="1200" dirty="0">
                <a:solidFill>
                  <a:schemeClr val="tx1"/>
                </a:solidFill>
                <a:latin typeface="+mj-lt"/>
                <a:ea typeface="+mj-ea"/>
                <a:cs typeface="+mj-cs"/>
              </a:rPr>
            </a:br>
            <a:endParaRPr lang="en-US" sz="2300" kern="1200" dirty="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D04F943-935A-9F53-0746-13AE09BF381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These are the 10 movies that contributed the most to revenue, and the rating they belong to.</a:t>
            </a:r>
          </a:p>
        </p:txBody>
      </p:sp>
      <p:pic>
        <p:nvPicPr>
          <p:cNvPr id="11" name="Picture 10" descr="Chart, bar chart&#10;&#10;Description automatically generated">
            <a:extLst>
              <a:ext uri="{FF2B5EF4-FFF2-40B4-BE49-F238E27FC236}">
                <a16:creationId xmlns:a16="http://schemas.microsoft.com/office/drawing/2014/main" id="{00F574EA-AD61-E4AE-FDC4-892448F7FD92}"/>
              </a:ext>
            </a:extLst>
          </p:cNvPr>
          <p:cNvPicPr>
            <a:picLocks noChangeAspect="1"/>
          </p:cNvPicPr>
          <p:nvPr/>
        </p:nvPicPr>
        <p:blipFill>
          <a:blip r:embed="rId2"/>
          <a:stretch>
            <a:fillRect/>
          </a:stretch>
        </p:blipFill>
        <p:spPr>
          <a:xfrm>
            <a:off x="630936" y="2332679"/>
            <a:ext cx="10917936" cy="3875865"/>
          </a:xfrm>
          <a:prstGeom prst="rect">
            <a:avLst/>
          </a:prstGeom>
        </p:spPr>
      </p:pic>
      <p:pic>
        <p:nvPicPr>
          <p:cNvPr id="15" name="Picture 14" descr="Graphical user interface, application, Teams&#10;&#10;Description automatically generated">
            <a:extLst>
              <a:ext uri="{FF2B5EF4-FFF2-40B4-BE49-F238E27FC236}">
                <a16:creationId xmlns:a16="http://schemas.microsoft.com/office/drawing/2014/main" id="{E073C8B3-5125-2A17-D2D1-EF81372C66D2}"/>
              </a:ext>
            </a:extLst>
          </p:cNvPr>
          <p:cNvPicPr>
            <a:picLocks noChangeAspect="1"/>
          </p:cNvPicPr>
          <p:nvPr/>
        </p:nvPicPr>
        <p:blipFill>
          <a:blip r:embed="rId3"/>
          <a:stretch>
            <a:fillRect/>
          </a:stretch>
        </p:blipFill>
        <p:spPr>
          <a:xfrm>
            <a:off x="10155304" y="1499475"/>
            <a:ext cx="1393567" cy="1024410"/>
          </a:xfrm>
          <a:prstGeom prst="rect">
            <a:avLst/>
          </a:prstGeom>
        </p:spPr>
      </p:pic>
    </p:spTree>
    <p:extLst>
      <p:ext uri="{BB962C8B-B14F-4D97-AF65-F5344CB8AC3E}">
        <p14:creationId xmlns:p14="http://schemas.microsoft.com/office/powerpoint/2010/main" val="80526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039E5-FC21-7A0D-44D1-E1EDDE56A73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2600" dirty="0"/>
              <a:t>These are the movies that films that collected the least revenue, and the ratings they belong to</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pplication&#10;&#10;Description automatically generated with medium confidence">
            <a:extLst>
              <a:ext uri="{FF2B5EF4-FFF2-40B4-BE49-F238E27FC236}">
                <a16:creationId xmlns:a16="http://schemas.microsoft.com/office/drawing/2014/main" id="{1042D30C-AAC0-6838-1BF2-398F9CA9F5E1}"/>
              </a:ext>
            </a:extLst>
          </p:cNvPr>
          <p:cNvPicPr>
            <a:picLocks noChangeAspect="1"/>
          </p:cNvPicPr>
          <p:nvPr/>
        </p:nvPicPr>
        <p:blipFill>
          <a:blip r:embed="rId2"/>
          <a:stretch>
            <a:fillRect/>
          </a:stretch>
        </p:blipFill>
        <p:spPr>
          <a:xfrm>
            <a:off x="1090394" y="2642616"/>
            <a:ext cx="1546220" cy="1368614"/>
          </a:xfrm>
          <a:prstGeom prst="rect">
            <a:avLst/>
          </a:prstGeom>
        </p:spPr>
      </p:pic>
      <p:pic>
        <p:nvPicPr>
          <p:cNvPr id="5" name="Picture 4" descr="Chart, bar chart&#10;&#10;Description automatically generated">
            <a:extLst>
              <a:ext uri="{FF2B5EF4-FFF2-40B4-BE49-F238E27FC236}">
                <a16:creationId xmlns:a16="http://schemas.microsoft.com/office/drawing/2014/main" id="{65147C6A-C5A5-C414-C73D-DF45431E4371}"/>
              </a:ext>
            </a:extLst>
          </p:cNvPr>
          <p:cNvPicPr>
            <a:picLocks noChangeAspect="1"/>
          </p:cNvPicPr>
          <p:nvPr/>
        </p:nvPicPr>
        <p:blipFill>
          <a:blip r:embed="rId3"/>
          <a:stretch>
            <a:fillRect/>
          </a:stretch>
        </p:blipFill>
        <p:spPr>
          <a:xfrm>
            <a:off x="2970166" y="2283014"/>
            <a:ext cx="8898746" cy="3516568"/>
          </a:xfrm>
          <a:prstGeom prst="rect">
            <a:avLst/>
          </a:prstGeom>
        </p:spPr>
      </p:pic>
    </p:spTree>
    <p:extLst>
      <p:ext uri="{BB962C8B-B14F-4D97-AF65-F5344CB8AC3E}">
        <p14:creationId xmlns:p14="http://schemas.microsoft.com/office/powerpoint/2010/main" val="99224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767BDC-5778-CFE4-DDA6-4166527D4B8A}"/>
              </a:ext>
            </a:extLst>
          </p:cNvPr>
          <p:cNvSpPr>
            <a:spLocks noGrp="1"/>
          </p:cNvSpPr>
          <p:nvPr>
            <p:ph idx="1"/>
          </p:nvPr>
        </p:nvSpPr>
        <p:spPr>
          <a:xfrm>
            <a:off x="618718" y="128160"/>
            <a:ext cx="4331044" cy="1671638"/>
          </a:xfrm>
        </p:spPr>
        <p:txBody>
          <a:bodyPr anchor="ctr">
            <a:normAutofit/>
          </a:bodyPr>
          <a:lstStyle/>
          <a:p>
            <a:pPr marL="0" indent="0">
              <a:buNone/>
            </a:pPr>
            <a:r>
              <a:rPr lang="en-US" sz="2200" dirty="0"/>
              <a:t>Now, how the aggregate payments look like throughout categories? </a:t>
            </a:r>
          </a:p>
        </p:txBody>
      </p:sp>
      <p:pic>
        <p:nvPicPr>
          <p:cNvPr id="7" name="Picture 6" descr="Chart, timeline&#10;&#10;Description automatically generated">
            <a:extLst>
              <a:ext uri="{FF2B5EF4-FFF2-40B4-BE49-F238E27FC236}">
                <a16:creationId xmlns:a16="http://schemas.microsoft.com/office/drawing/2014/main" id="{1F0FF555-DBDA-C51B-7369-651390014458}"/>
              </a:ext>
            </a:extLst>
          </p:cNvPr>
          <p:cNvPicPr>
            <a:picLocks noChangeAspect="1"/>
          </p:cNvPicPr>
          <p:nvPr/>
        </p:nvPicPr>
        <p:blipFill>
          <a:blip r:embed="rId3"/>
          <a:stretch>
            <a:fillRect/>
          </a:stretch>
        </p:blipFill>
        <p:spPr>
          <a:xfrm>
            <a:off x="10066401" y="1127008"/>
            <a:ext cx="1682834" cy="752846"/>
          </a:xfrm>
          <a:prstGeom prst="rect">
            <a:avLst/>
          </a:prstGeom>
        </p:spPr>
      </p:pic>
      <p:pic>
        <p:nvPicPr>
          <p:cNvPr id="9" name="Picture 8" descr="Chart&#10;&#10;Description automatically generated with low confidence">
            <a:extLst>
              <a:ext uri="{FF2B5EF4-FFF2-40B4-BE49-F238E27FC236}">
                <a16:creationId xmlns:a16="http://schemas.microsoft.com/office/drawing/2014/main" id="{7AD05565-AE28-6EDF-91FA-53A4DC99097B}"/>
              </a:ext>
            </a:extLst>
          </p:cNvPr>
          <p:cNvPicPr>
            <a:picLocks noChangeAspect="1"/>
          </p:cNvPicPr>
          <p:nvPr/>
        </p:nvPicPr>
        <p:blipFill>
          <a:blip r:embed="rId4"/>
          <a:stretch>
            <a:fillRect/>
          </a:stretch>
        </p:blipFill>
        <p:spPr>
          <a:xfrm>
            <a:off x="742480" y="1799798"/>
            <a:ext cx="9323921" cy="5058202"/>
          </a:xfrm>
          <a:prstGeom prst="rect">
            <a:avLst/>
          </a:prstGeom>
        </p:spPr>
      </p:pic>
    </p:spTree>
    <p:extLst>
      <p:ext uri="{BB962C8B-B14F-4D97-AF65-F5344CB8AC3E}">
        <p14:creationId xmlns:p14="http://schemas.microsoft.com/office/powerpoint/2010/main" val="100609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54FF7-2397-EBFC-906A-86D4B5A32534}"/>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sz="5400" b="1"/>
              <a:t>Getting familiar with our audiences</a:t>
            </a:r>
            <a:endParaRPr lang="en-US" sz="5400"/>
          </a:p>
        </p:txBody>
      </p:sp>
      <p:pic>
        <p:nvPicPr>
          <p:cNvPr id="10" name="Picture 9" descr="Chart, bar chart&#10;&#10;Description automatically generated">
            <a:extLst>
              <a:ext uri="{FF2B5EF4-FFF2-40B4-BE49-F238E27FC236}">
                <a16:creationId xmlns:a16="http://schemas.microsoft.com/office/drawing/2014/main" id="{583CE2AE-FA80-AF81-572A-68FC6024AF73}"/>
              </a:ext>
            </a:extLst>
          </p:cNvPr>
          <p:cNvPicPr>
            <a:picLocks noChangeAspect="1"/>
          </p:cNvPicPr>
          <p:nvPr/>
        </p:nvPicPr>
        <p:blipFill>
          <a:blip r:embed="rId2"/>
          <a:stretch>
            <a:fillRect/>
          </a:stretch>
        </p:blipFill>
        <p:spPr>
          <a:xfrm>
            <a:off x="327683" y="0"/>
            <a:ext cx="3533415" cy="6698418"/>
          </a:xfrm>
          <a:prstGeom prst="rect">
            <a:avLst/>
          </a:prstGeom>
        </p:spPr>
      </p:pic>
      <p:sp>
        <p:nvSpPr>
          <p:cNvPr id="4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pplication&#10;&#10;Description automatically generated with low confidence">
            <a:extLst>
              <a:ext uri="{FF2B5EF4-FFF2-40B4-BE49-F238E27FC236}">
                <a16:creationId xmlns:a16="http://schemas.microsoft.com/office/drawing/2014/main" id="{97F4358D-E5AE-E9A1-F646-668E9F892E85}"/>
              </a:ext>
            </a:extLst>
          </p:cNvPr>
          <p:cNvPicPr>
            <a:picLocks noChangeAspect="1"/>
          </p:cNvPicPr>
          <p:nvPr/>
        </p:nvPicPr>
        <p:blipFill>
          <a:blip r:embed="rId3"/>
          <a:stretch>
            <a:fillRect/>
          </a:stretch>
        </p:blipFill>
        <p:spPr>
          <a:xfrm>
            <a:off x="3861098" y="1159941"/>
            <a:ext cx="947360" cy="952323"/>
          </a:xfrm>
          <a:prstGeom prst="rect">
            <a:avLst/>
          </a:prstGeom>
        </p:spPr>
      </p:pic>
      <p:sp>
        <p:nvSpPr>
          <p:cNvPr id="6" name="TextBox 5">
            <a:extLst>
              <a:ext uri="{FF2B5EF4-FFF2-40B4-BE49-F238E27FC236}">
                <a16:creationId xmlns:a16="http://schemas.microsoft.com/office/drawing/2014/main" id="{BF382A02-5C4F-CF5F-646B-1B61E1AB03D8}"/>
              </a:ext>
            </a:extLst>
          </p:cNvPr>
          <p:cNvSpPr txBox="1"/>
          <p:nvPr/>
        </p:nvSpPr>
        <p:spPr>
          <a:xfrm>
            <a:off x="4797494" y="2706624"/>
            <a:ext cx="675562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average rental duration in general terms are 4.985-----&gt;5  days, but let’s brake it down even more in terms of  average rental duration by category. This will provide us with a graphic idea on </a:t>
            </a:r>
            <a:r>
              <a:rPr lang="en-US" sz="2000" b="1" dirty="0"/>
              <a:t>which audience is engaging more with </a:t>
            </a:r>
            <a:r>
              <a:rPr lang="en-US" sz="2000" b="1" dirty="0" err="1"/>
              <a:t>Rockbuster’s</a:t>
            </a:r>
            <a:r>
              <a:rPr lang="en-US" sz="2000" b="1" dirty="0"/>
              <a:t> content.</a:t>
            </a:r>
          </a:p>
          <a:p>
            <a:pPr indent="-228600">
              <a:lnSpc>
                <a:spcPct val="90000"/>
              </a:lnSpc>
              <a:spcAft>
                <a:spcPts val="600"/>
              </a:spcAft>
              <a:buFont typeface="Arial" panose="020B0604020202020204" pitchFamily="34" charset="0"/>
              <a:buChar char="•"/>
            </a:pPr>
            <a:r>
              <a:rPr lang="en-US" sz="2000" dirty="0"/>
              <a:t>Where:</a:t>
            </a:r>
          </a:p>
          <a:p>
            <a:pPr indent="-228600">
              <a:lnSpc>
                <a:spcPct val="90000"/>
              </a:lnSpc>
              <a:spcAft>
                <a:spcPts val="600"/>
              </a:spcAft>
              <a:buFont typeface="Arial" panose="020B0604020202020204" pitchFamily="34" charset="0"/>
              <a:buChar char="•"/>
            </a:pPr>
            <a:r>
              <a:rPr lang="en-US" sz="2000" dirty="0"/>
              <a:t>G, General Audiences</a:t>
            </a:r>
          </a:p>
          <a:p>
            <a:pPr indent="-228600">
              <a:lnSpc>
                <a:spcPct val="90000"/>
              </a:lnSpc>
              <a:spcAft>
                <a:spcPts val="600"/>
              </a:spcAft>
              <a:buFont typeface="Arial" panose="020B0604020202020204" pitchFamily="34" charset="0"/>
              <a:buChar char="•"/>
            </a:pPr>
            <a:r>
              <a:rPr lang="en-US" sz="2000" dirty="0"/>
              <a:t>PG-13, Parental Guidance Suggested</a:t>
            </a:r>
          </a:p>
          <a:p>
            <a:pPr indent="-228600">
              <a:lnSpc>
                <a:spcPct val="90000"/>
              </a:lnSpc>
              <a:spcAft>
                <a:spcPts val="600"/>
              </a:spcAft>
              <a:buFont typeface="Arial" panose="020B0604020202020204" pitchFamily="34" charset="0"/>
              <a:buChar char="•"/>
            </a:pPr>
            <a:r>
              <a:rPr lang="en-US" sz="2000" dirty="0"/>
              <a:t>R, Restricted</a:t>
            </a:r>
          </a:p>
          <a:p>
            <a:pPr indent="-228600">
              <a:lnSpc>
                <a:spcPct val="90000"/>
              </a:lnSpc>
              <a:spcAft>
                <a:spcPts val="600"/>
              </a:spcAft>
              <a:buFont typeface="Arial" panose="020B0604020202020204" pitchFamily="34" charset="0"/>
              <a:buChar char="•"/>
            </a:pPr>
            <a:r>
              <a:rPr lang="en-US" sz="2000" dirty="0"/>
              <a:t>NC-17, Adults Only</a:t>
            </a:r>
          </a:p>
        </p:txBody>
      </p:sp>
    </p:spTree>
    <p:extLst>
      <p:ext uri="{BB962C8B-B14F-4D97-AF65-F5344CB8AC3E}">
        <p14:creationId xmlns:p14="http://schemas.microsoft.com/office/powerpoint/2010/main" val="102113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1262</Words>
  <Application>Microsoft Macintosh PowerPoint</Application>
  <PresentationFormat>Widescreen</PresentationFormat>
  <Paragraphs>144</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ROCKBUSTER STEALTH LLC</vt:lpstr>
      <vt:lpstr>Rockbuster in the Industry: Past and… Future?</vt:lpstr>
      <vt:lpstr>Renew or Die: The importance of  Change</vt:lpstr>
      <vt:lpstr>Summarizing Relevant Data If well this is not all the available data, it is the most relevant. </vt:lpstr>
      <vt:lpstr>To plan on Rockbuster’s restructure, first, we must answer some important questions:</vt:lpstr>
      <vt:lpstr>Which movies contribute the most and the least to the revenue? </vt:lpstr>
      <vt:lpstr>These are the movies that films that collected the least revenue, and the ratings they belong to</vt:lpstr>
      <vt:lpstr>PowerPoint Presentation</vt:lpstr>
      <vt:lpstr>Getting familiar with our audiences</vt:lpstr>
      <vt:lpstr>In which countries are Rockbuster's customers based in?  </vt:lpstr>
      <vt:lpstr>Customer base around the globe</vt:lpstr>
      <vt:lpstr>PowerPoint Presentation</vt:lpstr>
      <vt:lpstr>Insights and Observations</vt:lpstr>
      <vt:lpstr>RECOMMENDATIONS</vt:lpstr>
      <vt:lpstr>PowerPoint Presentation</vt:lpstr>
      <vt:lpstr>THANK YOU</vt:lpstr>
      <vt:lpstr>Links to charts and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David Guillen Aroche</dc:creator>
  <cp:lastModifiedBy>David Guillen Aroche</cp:lastModifiedBy>
  <cp:revision>4</cp:revision>
  <dcterms:created xsi:type="dcterms:W3CDTF">2022-07-13T18:19:01Z</dcterms:created>
  <dcterms:modified xsi:type="dcterms:W3CDTF">2022-07-14T04:20:30Z</dcterms:modified>
</cp:coreProperties>
</file>