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35B7-6BFD-4B86-B5F8-77E51720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4393-6080-4EDA-80D8-AADD28998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F25A-AB63-4DD7-ADC6-2946D5C8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3CEA-114F-4644-8FD8-B7D6F19C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F8ED-AEF1-48EA-96D5-E0968907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887-C4A2-4243-BA37-EB4800C6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0A2D-2E12-4115-88C2-6317E357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A5AB-C0C1-4265-96A8-CF525CFC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332E-7A21-418C-8370-A061740A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579F-6A55-4B15-AFB4-6C4D39C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55EF9-A7E6-4FDA-AEBE-EAE54598F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AFF6-9220-4A08-A8A7-EEFDEBF1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2B50-0D29-40B1-AA38-108BE00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7B82-72EF-4E68-8384-6209ABC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6C97-8504-4B50-B1D0-6DBE4984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A0E-A933-4C82-80C3-0375D27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FAB1-F9A8-441A-8711-E1590AD2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F968-9358-45DE-82C9-543BF02B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1291-F93D-4806-B60D-A03399DF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A78F-2143-450D-9F1A-5A6836B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C25-B95E-4C98-88E6-AFCB168B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6CAA-16EC-45C0-B3F1-BADC9A65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E55C-FABB-4ADC-847B-FE7C677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F510-710F-4FBD-B121-237EC82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DC46-B9F3-49AC-8BA6-6A2690FF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379-D566-4809-983F-B97F9A8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D221-2183-4CA4-95B2-4C32E35D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D23F-962C-4509-94AA-6A91014B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EA26-F6C8-437A-B14D-1868CD43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8B63F-2B5B-482C-ADC9-C4C1F392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BB60-5C29-41F4-BA2E-0BA4EC50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B2C0-E8B2-416A-BF1B-1965482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E8FF-04AC-492D-9EBE-40512ACF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3580-E08B-4CA3-AABD-F9B29B36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5B0D-9642-41BA-A8F0-64A5173A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F910D-EF65-40B8-9D7F-3B2CD044B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709DA-0323-48FE-A475-8653D09A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2FC1-9761-44DE-BA34-3BD2DA79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8619-5D9A-4DE7-8C6B-34DE681B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3E65-C022-47DC-879D-F0FF614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E673E-AF54-499C-8918-A0C7CA7B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E1C3B-7982-4F63-A5FE-9447245B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5E07-63F4-4A85-AB68-DEE6BF64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FC548-550F-4E36-A9B5-146CE190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5334F-07AB-492F-8D8F-8FCFAA98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77660-B73E-49D4-A2FB-F45A6BE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DD0-FFE7-47EB-A458-3F3AFC2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27F9-9D19-4E8E-AC3D-34525850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A148-2F5C-4051-B5FA-3F781A91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3ACE-D34A-49EB-8FA5-EAE95411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7E8A-B9FA-4C33-A0E6-110DF54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C694C-1BC9-4212-B1CC-6B09009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E7FA-45E9-4889-A908-3854250C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EC2C2-CFA1-4B69-A3DD-10D558C9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0CD7-6A22-4DF3-87D0-D05E8756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0870-39B5-4B62-9498-12D1872E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0A5F2-DC12-4D83-8B44-627C4001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9F2F-5819-4C1D-B971-EC6CC117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28EE-A09A-4885-A110-621C306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C6A4-5D32-4951-8AB6-05C80362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26E4-6FA9-42E2-86EE-24A2FDE73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9472-44DC-47D2-A369-55A33AFE5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E4B-8A3B-425C-B8A6-0995FE65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Organization System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753600" cy="2574174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Team Members:</a:t>
            </a:r>
          </a:p>
          <a:p>
            <a:r>
              <a:rPr lang="en-US" sz="3100" dirty="0"/>
              <a:t>Armando J. Ochoa – Primary Facilitator</a:t>
            </a:r>
          </a:p>
          <a:p>
            <a:r>
              <a:rPr lang="en-US" sz="3100" dirty="0" err="1"/>
              <a:t>Yovanni</a:t>
            </a:r>
            <a:r>
              <a:rPr lang="en-US" sz="3100" dirty="0"/>
              <a:t> Jones - Developer</a:t>
            </a:r>
          </a:p>
          <a:p>
            <a:r>
              <a:rPr lang="en-US" sz="3100" dirty="0"/>
              <a:t>Anthony Sanchez-Ayra – Team Leader</a:t>
            </a:r>
          </a:p>
          <a:p>
            <a:r>
              <a:rPr lang="en-US" sz="3100" dirty="0" err="1"/>
              <a:t>Teriq</a:t>
            </a:r>
            <a:r>
              <a:rPr lang="en-US" sz="3100" dirty="0"/>
              <a:t> Douglas – Minute Taker</a:t>
            </a:r>
          </a:p>
          <a:p>
            <a:r>
              <a:rPr lang="en-US" sz="3100" dirty="0" err="1"/>
              <a:t>M.Kian</a:t>
            </a:r>
            <a:r>
              <a:rPr lang="en-US" sz="3100" dirty="0"/>
              <a:t> </a:t>
            </a:r>
            <a:r>
              <a:rPr lang="en-US" sz="3100" dirty="0" err="1"/>
              <a:t>Maroofi</a:t>
            </a:r>
            <a:r>
              <a:rPr lang="en-US" sz="3100" dirty="0"/>
              <a:t> – Time Keeper</a:t>
            </a:r>
          </a:p>
          <a:p>
            <a:r>
              <a:rPr lang="en-US" sz="3100" dirty="0"/>
              <a:t>Date: 10/01/2019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4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0F8BC7-248E-4CA9-9BDE-ACC1884A0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2" t="21993" r="16491" b="9922"/>
          <a:stretch/>
        </p:blipFill>
        <p:spPr>
          <a:xfrm>
            <a:off x="443552" y="1085035"/>
            <a:ext cx="2596212" cy="149772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925B46-6430-4482-82E5-646F8B5C6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21793" r="16936" b="8130"/>
          <a:stretch/>
        </p:blipFill>
        <p:spPr>
          <a:xfrm>
            <a:off x="3334455" y="1054011"/>
            <a:ext cx="2613376" cy="155976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0772E-63A0-427C-8163-56BE8C7B1D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4" t="17333" r="16626"/>
          <a:stretch/>
        </p:blipFill>
        <p:spPr>
          <a:xfrm>
            <a:off x="6239987" y="942854"/>
            <a:ext cx="2589181" cy="178208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D184B5-8A53-410D-BB16-03CA646AD3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5" t="17294" r="15715" b="3997"/>
          <a:stretch/>
        </p:blipFill>
        <p:spPr>
          <a:xfrm>
            <a:off x="9149702" y="991847"/>
            <a:ext cx="2572901" cy="1684095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11E9C-7537-4678-8299-6C63A739F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t="19268" r="16610" b="2599"/>
          <a:stretch/>
        </p:blipFill>
        <p:spPr>
          <a:xfrm>
            <a:off x="976134" y="3429000"/>
            <a:ext cx="4427017" cy="2926078"/>
          </a:xfrm>
          <a:prstGeom prst="rect">
            <a:avLst/>
          </a:prstGeom>
        </p:spPr>
      </p:pic>
      <p:sp>
        <p:nvSpPr>
          <p:cNvPr id="44" name="Rectangle 36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E4A37-F588-4649-85A8-6D5FAEF0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Design SOS07</a:t>
            </a:r>
          </a:p>
        </p:txBody>
      </p:sp>
      <p:sp>
        <p:nvSpPr>
          <p:cNvPr id="45" name="Content Placeholder 31">
            <a:extLst>
              <a:ext uri="{FF2B5EF4-FFF2-40B4-BE49-F238E27FC236}">
                <a16:creationId xmlns:a16="http://schemas.microsoft.com/office/drawing/2014/main" id="{92A5A1BB-11D2-443C-AADD-01588F73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48" y="4510585"/>
            <a:ext cx="5366610" cy="1758732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Role</a:t>
            </a:r>
          </a:p>
          <a:p>
            <a:r>
              <a:rPr lang="en-US" dirty="0"/>
              <a:t>Boundary</a:t>
            </a:r>
          </a:p>
          <a:p>
            <a:pPr lvl="1"/>
            <a:r>
              <a:rPr lang="en-US" dirty="0"/>
              <a:t>Organization Page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SOS</a:t>
            </a:r>
          </a:p>
          <a:p>
            <a:pPr lvl="1"/>
            <a:r>
              <a:rPr lang="en-US" dirty="0"/>
              <a:t>Data Storage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</a:t>
            </a:r>
            <a:r>
              <a:rPr lang="en-US"/>
              <a:t>Analysis SOS07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E630-9C52-40B6-A494-7A183B93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Objects:</a:t>
            </a:r>
          </a:p>
          <a:p>
            <a:pPr lvl="1"/>
            <a:r>
              <a:rPr lang="en-US" dirty="0"/>
              <a:t>User</a:t>
            </a:r>
          </a:p>
          <a:p>
            <a:r>
              <a:rPr lang="en-US" dirty="0"/>
              <a:t>Boundary Objects:</a:t>
            </a:r>
          </a:p>
          <a:p>
            <a:pPr lvl="1"/>
            <a:r>
              <a:rPr lang="en-US" dirty="0"/>
              <a:t>Profile Page</a:t>
            </a:r>
          </a:p>
          <a:p>
            <a:pPr lvl="1"/>
            <a:r>
              <a:rPr lang="en-US" dirty="0"/>
              <a:t>Edit Profile Form</a:t>
            </a:r>
          </a:p>
          <a:p>
            <a:r>
              <a:rPr lang="en-US" dirty="0"/>
              <a:t>Control Objects:</a:t>
            </a:r>
          </a:p>
          <a:p>
            <a:pPr lvl="1"/>
            <a:r>
              <a:rPr lang="en-US" dirty="0"/>
              <a:t>SOS</a:t>
            </a:r>
          </a:p>
          <a:p>
            <a:pPr lvl="1"/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 SOS07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14B5A-EC84-4B91-9591-63DAE1853C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60" r="1057" b="1755"/>
          <a:stretch/>
        </p:blipFill>
        <p:spPr>
          <a:xfrm>
            <a:off x="2209799" y="1095775"/>
            <a:ext cx="7772401" cy="56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Diagram SOS16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79217-ACD5-45BC-B1A2-3F35669770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8" y="1475873"/>
            <a:ext cx="11325726" cy="50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DC3B947-E42F-4F9D-A2BC-B88A05A7C25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6243" r="2284" b="6161"/>
          <a:stretch/>
        </p:blipFill>
        <p:spPr>
          <a:xfrm>
            <a:off x="139238" y="924073"/>
            <a:ext cx="11913524" cy="5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and Scope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3989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a single point of access for all users</a:t>
            </a:r>
          </a:p>
          <a:p>
            <a:pPr lvl="1"/>
            <a:r>
              <a:rPr lang="en-US" dirty="0"/>
              <a:t>Collating all organizations a user belongs to.</a:t>
            </a:r>
          </a:p>
          <a:p>
            <a:pPr lvl="1"/>
            <a:r>
              <a:rPr lang="en-US" dirty="0"/>
              <a:t>Presenting users with events that are nearby.</a:t>
            </a:r>
          </a:p>
          <a:p>
            <a:pPr lvl="1"/>
            <a:r>
              <a:rPr lang="en-US" dirty="0"/>
              <a:t>Connecting users with new organizations and other members.</a:t>
            </a:r>
          </a:p>
          <a:p>
            <a:r>
              <a:rPr lang="en-US" dirty="0"/>
              <a:t>Organizes all members of a club under a single network.</a:t>
            </a:r>
          </a:p>
          <a:p>
            <a:r>
              <a:rPr lang="en-US" dirty="0"/>
              <a:t>Provides tools to manage organization leader and their privileges.</a:t>
            </a:r>
          </a:p>
          <a:p>
            <a:r>
              <a:rPr lang="en-US" dirty="0"/>
              <a:t>Provides means to create and advertise organization-related events.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University clubs and organizations.</a:t>
            </a:r>
          </a:p>
          <a:p>
            <a:pPr lvl="1"/>
            <a:r>
              <a:rPr lang="en-US" dirty="0"/>
              <a:t>University students</a:t>
            </a:r>
          </a:p>
          <a:p>
            <a:pPr lvl="1"/>
            <a:r>
              <a:rPr lang="en-US" dirty="0"/>
              <a:t>Monitor/administering parties.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Project Schedule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06CA0-4488-4D4E-98C6-3ECBAD6B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48" y="321177"/>
            <a:ext cx="4383811" cy="589674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6B13FB-8AC5-4871-9D3A-16880898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198" y="1985238"/>
            <a:ext cx="6398302" cy="33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F193-09F8-45B0-88F8-09136E4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1E0E106-ACD6-4DDE-9BE3-23DFB46ABB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11554"/>
            <a:ext cx="6553545" cy="52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  <a:p>
            <a:pPr marL="457200" lvl="1" indent="0">
              <a:buNone/>
            </a:pPr>
            <a:r>
              <a:rPr lang="en-US" dirty="0"/>
              <a:t>1. User must have an account in the webpage and logged in.</a:t>
            </a:r>
          </a:p>
          <a:p>
            <a:pPr marL="457200" lvl="1" indent="0">
              <a:buNone/>
            </a:pPr>
            <a:r>
              <a:rPr lang="en-US" dirty="0"/>
              <a:t>2. User clicks on “Organization Tab.”</a:t>
            </a:r>
          </a:p>
          <a:p>
            <a:pPr marL="457200" lvl="1" indent="0">
              <a:buNone/>
            </a:pPr>
            <a:r>
              <a:rPr lang="en-US" dirty="0"/>
              <a:t>3. The webpage switches to organization page.</a:t>
            </a:r>
          </a:p>
          <a:p>
            <a:pPr marL="457200" lvl="1" indent="0">
              <a:buNone/>
            </a:pPr>
            <a:r>
              <a:rPr lang="en-US" dirty="0"/>
              <a:t>4. User click on “Create Organization.”</a:t>
            </a:r>
          </a:p>
          <a:p>
            <a:pPr marL="457200" lvl="1" indent="0">
              <a:buNone/>
            </a:pPr>
            <a:r>
              <a:rPr lang="en-US" dirty="0"/>
              <a:t>5. User then fills out form asking for the organization details.</a:t>
            </a:r>
          </a:p>
          <a:p>
            <a:pPr marL="457200" lvl="1" indent="0">
              <a:buNone/>
            </a:pPr>
            <a:r>
              <a:rPr lang="en-US" dirty="0"/>
              <a:t>6. User submits form to webpage.</a:t>
            </a:r>
          </a:p>
          <a:p>
            <a:pPr marL="457200" lvl="1" indent="0">
              <a:buNone/>
            </a:pPr>
            <a:r>
              <a:rPr lang="en-US" dirty="0"/>
              <a:t>7. User then sees their newly created organization on the screen and is the    leader of said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sz="2200" dirty="0"/>
              <a:t>On average the user should take 2 minutes to complete the request.</a:t>
            </a:r>
          </a:p>
          <a:p>
            <a:pPr lvl="1"/>
            <a:r>
              <a:rPr lang="en-US" dirty="0"/>
              <a:t>Reliability</a:t>
            </a:r>
          </a:p>
          <a:p>
            <a:pPr lvl="2"/>
            <a:r>
              <a:rPr lang="en-US" sz="2200" dirty="0"/>
              <a:t>Mean time to failure – 5% failures for every month of operation is acceptable.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sz="2200" dirty="0"/>
              <a:t>Request should be sent and saved within 6 seconds.</a:t>
            </a:r>
          </a:p>
          <a:p>
            <a:pPr lvl="2"/>
            <a:r>
              <a:rPr lang="en-US" sz="2200" dirty="0"/>
              <a:t>System should be able to handle 200 requests in 1 minute.</a:t>
            </a:r>
          </a:p>
          <a:p>
            <a:pPr lvl="1"/>
            <a:r>
              <a:rPr lang="en-US" dirty="0"/>
              <a:t>Implementation</a:t>
            </a:r>
          </a:p>
          <a:p>
            <a:pPr lvl="2"/>
            <a:r>
              <a:rPr lang="en-US" sz="2200" dirty="0"/>
              <a:t>JS &amp; React (front end), Java and MySQL (back-end).</a:t>
            </a:r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Requirements:</a:t>
            </a:r>
          </a:p>
          <a:p>
            <a:pPr marL="457200" lvl="1" indent="0">
              <a:buNone/>
            </a:pPr>
            <a:r>
              <a:rPr lang="en-US" dirty="0"/>
              <a:t>1. User must have an account in the system and be logged in.</a:t>
            </a:r>
          </a:p>
          <a:p>
            <a:pPr marL="457200" lvl="1" indent="0">
              <a:buNone/>
            </a:pPr>
            <a:r>
              <a:rPr lang="en-US" dirty="0"/>
              <a:t>2. User is in their profile page and clicks “Edit Profile.”</a:t>
            </a:r>
          </a:p>
          <a:p>
            <a:pPr marL="457200" lvl="1" indent="0">
              <a:buNone/>
            </a:pPr>
            <a:r>
              <a:rPr lang="en-US" dirty="0"/>
              <a:t>3. User is then shown their current information in an editable form.</a:t>
            </a:r>
          </a:p>
          <a:p>
            <a:pPr marL="457200" lvl="1" indent="0">
              <a:buNone/>
            </a:pPr>
            <a:r>
              <a:rPr lang="en-US" dirty="0"/>
              <a:t>4. User inputs the data they would like to change.</a:t>
            </a:r>
          </a:p>
          <a:p>
            <a:pPr marL="457200" lvl="1" indent="0">
              <a:buNone/>
            </a:pPr>
            <a:r>
              <a:rPr lang="en-US" dirty="0"/>
              <a:t>5. User submits the request to change their information.</a:t>
            </a:r>
          </a:p>
          <a:p>
            <a:pPr marL="457200" lvl="1" indent="0">
              <a:buNone/>
            </a:pPr>
            <a:r>
              <a:rPr lang="en-US" dirty="0"/>
              <a:t>6. The webpage prompts the user for their password.</a:t>
            </a:r>
          </a:p>
          <a:p>
            <a:pPr marL="457200" lvl="1" indent="0">
              <a:buNone/>
            </a:pPr>
            <a:r>
              <a:rPr lang="en-US" dirty="0"/>
              <a:t>7. User inputs password and submits then system authenticates their request.</a:t>
            </a:r>
          </a:p>
          <a:p>
            <a:pPr marL="457200" lvl="1" indent="0">
              <a:buNone/>
            </a:pPr>
            <a:r>
              <a:rPr lang="en-US" dirty="0"/>
              <a:t>8. System then changes in the data storage.</a:t>
            </a:r>
          </a:p>
          <a:p>
            <a:pPr marL="457200" lvl="1" indent="0">
              <a:buNone/>
            </a:pPr>
            <a:r>
              <a:rPr lang="en-US" dirty="0"/>
              <a:t>9. User receives notification that their profile has been successfully edited.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dirty="0"/>
              <a:t>User must be aware of their privileges and what actions those privileges permit.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Downtime for Login Back-up – 30 minutes in a 24-hour period.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The system should handle 20 privilege checks in 1 minute.</a:t>
            </a:r>
          </a:p>
          <a:p>
            <a:pPr lvl="2"/>
            <a:r>
              <a:rPr lang="en-US" dirty="0"/>
              <a:t>The system should be done with the edit request within 2 seconds.</a:t>
            </a:r>
          </a:p>
          <a:p>
            <a:pPr lvl="1"/>
            <a:r>
              <a:rPr lang="en-US" dirty="0"/>
              <a:t>Supportability</a:t>
            </a:r>
          </a:p>
          <a:p>
            <a:pPr lvl="2"/>
            <a:r>
              <a:rPr lang="en-US" dirty="0"/>
              <a:t>Should be supported by all browsers.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User Interface Design SOS16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06F036-35FF-4D3A-A731-68820BB6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>
          <a:xfrm>
            <a:off x="320040" y="1044580"/>
            <a:ext cx="5455917" cy="252393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6776CE-C8BE-43FC-8407-ADA4DF10B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>
          <a:xfrm>
            <a:off x="6416043" y="1044580"/>
            <a:ext cx="5455917" cy="252393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539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Student Organization System (SOS)</vt:lpstr>
      <vt:lpstr>Purpose and Scope of System</vt:lpstr>
      <vt:lpstr>Project Schedule</vt:lpstr>
      <vt:lpstr>UML Diagram</vt:lpstr>
      <vt:lpstr>Use Case SOS16 Create Organization</vt:lpstr>
      <vt:lpstr>Use Case SOS16 Create Organization</vt:lpstr>
      <vt:lpstr>Use Case SOS07 Edit Profile (Security)</vt:lpstr>
      <vt:lpstr>Use Case SOS07 Edit Profile (Security)</vt:lpstr>
      <vt:lpstr>User Interface Design SOS16</vt:lpstr>
      <vt:lpstr>User Interface Design SOS07</vt:lpstr>
      <vt:lpstr>Requirement Analysis SOS16</vt:lpstr>
      <vt:lpstr>Requirement Analysis SOS07</vt:lpstr>
      <vt:lpstr>Sequence Diagram SOS07</vt:lpstr>
      <vt:lpstr>Object Diagram SOS16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System (SOS)</dc:title>
  <dc:creator>Anthony Sanchez-Ayra</dc:creator>
  <cp:lastModifiedBy>Anthony Sanchez-Ayra</cp:lastModifiedBy>
  <cp:revision>1</cp:revision>
  <dcterms:created xsi:type="dcterms:W3CDTF">2019-09-30T21:05:00Z</dcterms:created>
  <dcterms:modified xsi:type="dcterms:W3CDTF">2019-09-30T21:06:09Z</dcterms:modified>
</cp:coreProperties>
</file>