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4" r:id="rId3"/>
    <p:sldId id="265" r:id="rId4"/>
    <p:sldId id="264" r:id="rId5"/>
    <p:sldId id="268" r:id="rId6"/>
    <p:sldId id="259" r:id="rId7"/>
    <p:sldId id="260" r:id="rId8"/>
    <p:sldId id="261" r:id="rId9"/>
    <p:sldId id="288" r:id="rId10"/>
    <p:sldId id="267" r:id="rId11"/>
    <p:sldId id="266" r:id="rId12"/>
    <p:sldId id="290" r:id="rId13"/>
    <p:sldId id="272" r:id="rId14"/>
    <p:sldId id="298" r:id="rId15"/>
    <p:sldId id="273" r:id="rId16"/>
    <p:sldId id="271" r:id="rId17"/>
    <p:sldId id="275" r:id="rId18"/>
    <p:sldId id="278" r:id="rId19"/>
    <p:sldId id="281" r:id="rId20"/>
    <p:sldId id="270" r:id="rId21"/>
    <p:sldId id="282" r:id="rId22"/>
    <p:sldId id="289" r:id="rId23"/>
    <p:sldId id="291" r:id="rId24"/>
    <p:sldId id="292" r:id="rId25"/>
    <p:sldId id="293" r:id="rId26"/>
    <p:sldId id="284" r:id="rId27"/>
    <p:sldId id="285" r:id="rId28"/>
    <p:sldId id="294" r:id="rId29"/>
    <p:sldId id="295" r:id="rId30"/>
    <p:sldId id="283" r:id="rId31"/>
    <p:sldId id="296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129"/>
  </p:normalViewPr>
  <p:slideViewPr>
    <p:cSldViewPr snapToGrid="0" snapToObjects="1">
      <p:cViewPr varScale="1">
        <p:scale>
          <a:sx n="95" d="100"/>
          <a:sy n="95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2D347-8F31-714B-8CE0-F8190A7537E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931EE-9ECB-784F-B1CD-FA5EA510D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31EE-9ECB-784F-B1CD-FA5EA510D8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30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31EE-9ECB-784F-B1CD-FA5EA510D8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08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31EE-9ECB-784F-B1CD-FA5EA510D8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Faster and automatic! And if you want to move around and collect different data you can do that</a:t>
            </a:r>
          </a:p>
          <a:p>
            <a:r>
              <a:rPr lang="en-US" dirty="0"/>
              <a:t>This particular spreadsheet not really well set up for this kind of math but you get the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31EE-9ECB-784F-B1CD-FA5EA510D8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2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31EE-9ECB-784F-B1CD-FA5EA510D8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Different kinds of </a:t>
            </a:r>
            <a:r>
              <a:rPr lang="en-US" dirty="0"/>
              <a:t>data </a:t>
            </a:r>
            <a:r>
              <a:rPr lang="en-US"/>
              <a:t>have different purposes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31EE-9ECB-784F-B1CD-FA5EA510D8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69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8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these are all MIX AND MATCH – you can put these all next to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31EE-9ECB-784F-B1CD-FA5EA510D8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96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not going to spend a ton of time on this other than to say that this is in some ways a very main feature of Excel that people often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31EE-9ECB-784F-B1CD-FA5EA510D8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56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charts have different purposes and reasons for existing; not a 1- size fits all situation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31EE-9ECB-784F-B1CD-FA5EA510D8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4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31EE-9ECB-784F-B1CD-FA5EA510D8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5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31EE-9ECB-784F-B1CD-FA5EA510D8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9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31EE-9ECB-784F-B1CD-FA5EA510D8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62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EXCEPTION TO THIS GENERAL RULE IS METADATA NOTES but more on this later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31EE-9ECB-784F-B1CD-FA5EA510D8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71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BINGO</a:t>
            </a:r>
          </a:p>
          <a:p>
            <a:r>
              <a:rPr lang="en-US" dirty="0"/>
              <a:t>(call out some cell names and have the audience identify what they say for you)</a:t>
            </a:r>
          </a:p>
          <a:p>
            <a:r>
              <a:rPr lang="en-US" dirty="0"/>
              <a:t>e.g. G9, L3, H21, K6, C17, F</a:t>
            </a:r>
            <a:r>
              <a:rPr lang="en-US" i="0" dirty="0"/>
              <a:t>3,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31EE-9ECB-784F-B1CD-FA5EA510D8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5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these labels do for us? Why are they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31EE-9ECB-784F-B1CD-FA5EA510D8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84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Carpentry says THIS IS UNACCPETABLE, I say this looks like notes. I’ve compiled tables that look like this for my own purposes but they never see the light of day for someone else!</a:t>
            </a:r>
          </a:p>
          <a:p>
            <a:r>
              <a:rPr lang="en-US" dirty="0"/>
              <a:t>Problems: looks like tables connect (but don’t), aren’t fully aligned, floating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31EE-9ECB-784F-B1CD-FA5EA510D8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47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are they related?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31EE-9ECB-784F-B1CD-FA5EA510D8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2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D585-9047-8F43-9DEB-C35F6F0FD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7C0C2-66D7-BA49-B079-C4214A100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E958D-08AA-BE4C-BBDD-C5D0F3AA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11E-56E8-5342-935C-51A92D48F86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F595A-A771-8440-9B4F-AAFCB8FC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0AEB-6DD5-604E-9696-4E559657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57-907B-1940-95CF-B7E5DA1E1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FCFC-5D01-6645-A8E5-F663F78D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E84E3-6A6B-AA43-AA58-02EA4F31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5A04-7DFF-BE4A-9E0A-5FCACC92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11E-56E8-5342-935C-51A92D48F86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1A1A-2130-9F45-829E-EEECB284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FC13-8C5B-BD41-B869-6C4071A5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57-907B-1940-95CF-B7E5DA1E1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6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B7A6A-1C61-AA4F-A744-7063F62B1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DC43F-C3CB-C04C-A07E-90D22FF69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6B60E-FF31-0348-A9A5-ADD93304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11E-56E8-5342-935C-51A92D48F86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C2847-EF3B-6541-9C7F-DA8C700F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A3CF-588B-2A4B-B28A-F6BFF515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57-907B-1940-95CF-B7E5DA1E1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7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4E2E3C-FF33-FC45-91A9-BDC48E1E83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04387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600" b="0">
                <a:latin typeface="Optima"/>
                <a:cs typeface="Optima"/>
              </a:defRPr>
            </a:lvl1pPr>
          </a:lstStyle>
          <a:p>
            <a:r>
              <a:rPr lang="x-none" dirty="0"/>
              <a:t>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1" y="1575607"/>
            <a:ext cx="4011084" cy="4550557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Garamond"/>
                <a:cs typeface="Garamond"/>
              </a:defRPr>
            </a:lvl1pPr>
            <a:lvl2pPr>
              <a:defRPr sz="2000">
                <a:latin typeface="Garamond"/>
                <a:cs typeface="Garamond"/>
              </a:defRPr>
            </a:lvl2pPr>
            <a:lvl3pPr>
              <a:defRPr sz="1800">
                <a:latin typeface="Garamond"/>
                <a:cs typeface="Garamond"/>
              </a:defRPr>
            </a:lvl3pPr>
            <a:lvl4pPr>
              <a:defRPr sz="1600">
                <a:latin typeface="Garamond"/>
                <a:cs typeface="Garamond"/>
              </a:defRPr>
            </a:lvl4pPr>
            <a:lvl5pPr>
              <a:defRPr sz="1400">
                <a:latin typeface="Garamond"/>
                <a:cs typeface="Garamond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09599" y="1425955"/>
            <a:ext cx="4023360" cy="1828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solidFill>
                  <a:srgbClr val="00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4353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4178-F857-2249-92D3-17283E2D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BE26-CD82-0847-8B90-596166D6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EE44-9844-8A45-A075-744A7A7C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11E-56E8-5342-935C-51A92D48F86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3444-64BB-A444-B194-630E5087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CDF59-631E-8748-A372-3DE9E22A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57-907B-1940-95CF-B7E5DA1E1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1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73FA-280A-044A-89F1-6DB4A256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33B89-77A3-B845-8298-10254857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AA4F-070F-514A-A94E-41BC49AB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11E-56E8-5342-935C-51A92D48F86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EC33-786A-7B47-B19B-7CBF1DE8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0D949-01DC-3B47-9AAA-FECC5B50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57-907B-1940-95CF-B7E5DA1E1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1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2EA6-EE03-6D42-A042-18422665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F850-A9A6-E345-8328-96B000FDA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8501C-6C97-FD48-B8E4-273869579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EC9AF-46E0-844C-B0B7-F4E7678B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11E-56E8-5342-935C-51A92D48F86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320B8-1B12-B641-9248-93ED5CEA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80CD-E069-494C-8189-F6C0F143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57-907B-1940-95CF-B7E5DA1E1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B27C-9A06-D54F-98AE-E1F8738C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524D8-C9EF-6D43-AF39-10098359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23994-EB25-E140-B60E-F9A3F146A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7AFA9-3C70-474F-9F45-4999FDCE7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EC4CE-46C1-DE4D-8DB9-7D8E9413E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0022A-2795-FC45-BDD8-66384F71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11E-56E8-5342-935C-51A92D48F86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7E088-B610-9847-A4FB-3284EF81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47DB1-FEFF-6548-B468-B3438446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57-907B-1940-95CF-B7E5DA1E1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0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F052-EE12-BF48-99C2-10C212C4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83808-ECA7-F24C-85EE-B33DEE53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11E-56E8-5342-935C-51A92D48F86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7E852-BA5A-DA40-B8D4-124117D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8CE3D-6C98-9649-B7CC-59C4EC9D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57-907B-1940-95CF-B7E5DA1E1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AC5E0-6E15-AA4A-9FF0-E334D259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11E-56E8-5342-935C-51A92D48F86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CB258-29C2-AD43-942A-7C5928C6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7A446-D2E5-2F43-8159-3DCC0A0A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57-907B-1940-95CF-B7E5DA1E1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209F-E9C0-4342-949B-0FCEA61F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3F15-415B-AF45-87C1-2C370903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A4EBB-AFC1-8046-9C40-2F7341A60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10BDB-2877-4A40-B643-893E2201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11E-56E8-5342-935C-51A92D48F86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523CE-CEF5-5F42-AF53-793FE07B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0957C-3D65-3743-9251-968C3E17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57-907B-1940-95CF-B7E5DA1E1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2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908F-F106-A14F-99B9-6681EF39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7B95B-96FF-F246-B138-547DB00D0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92C1B-3758-CF47-B063-2092C735C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E8424-1A85-4845-87C7-D2500953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11E-56E8-5342-935C-51A92D48F86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40A4F-CF46-4B41-B81B-9067E7D2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F44A9-F1F1-314B-BC3D-A46B460E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C57-907B-1940-95CF-B7E5DA1E1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F1626-C505-874D-9427-A5425EA9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F92F3-5178-6D44-BA94-5B24ACF34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D6E32-7A9E-674F-B9F7-398A879CE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211E-56E8-5342-935C-51A92D48F865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9D48-07D4-364A-8CC4-6D05DBE11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77CB-0F6A-B14E-AC78-85A043493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7C57-907B-1940-95CF-B7E5DA1E1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5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roehlich@arizona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arpentry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vo21IU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xj907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radientdescending.com/survivor-data-from-the-tv-series-in-r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5FFA-4F4A-3C40-B21A-184B36894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Spreadsheets with Excel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(for Humanities people)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E64E-8DE4-5A45-82E5-80FD88A76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Dr Heather Froehlich</a:t>
            </a:r>
          </a:p>
          <a:p>
            <a:r>
              <a:rPr lang="en-US" dirty="0"/>
              <a:t>University of Arizona Libraries</a:t>
            </a:r>
          </a:p>
          <a:p>
            <a:r>
              <a:rPr lang="en-US" dirty="0">
                <a:hlinkClick r:id="rId2"/>
              </a:rPr>
              <a:t>froehlich@arizona.edu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6DE23-1020-8A49-9823-14DA39BD5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09" y="6066941"/>
            <a:ext cx="1793223" cy="6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6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8BEC-CB3F-134F-AF9D-E795DC9E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want to be able to see “across” your spreadsheet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2B83-D09C-4D42-AEE1-3A6AA376E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all your variables in columns - the thing you’re measuring, like ‘weight’ or ‘temperature’</a:t>
            </a:r>
          </a:p>
          <a:p>
            <a:r>
              <a:rPr lang="en-US" dirty="0"/>
              <a:t>Put each observation in its own row</a:t>
            </a:r>
          </a:p>
          <a:p>
            <a:r>
              <a:rPr lang="en-US" dirty="0"/>
              <a:t>1 piece of information per cell</a:t>
            </a:r>
          </a:p>
          <a:p>
            <a:endParaRPr lang="en-US" dirty="0"/>
          </a:p>
          <a:p>
            <a:r>
              <a:rPr lang="en-US" dirty="0"/>
              <a:t>General rule: If you are cramming too many things into a column, time to make a new one!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4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1798-2476-D64D-A0D1-868D1EA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the value!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8B8566-420C-494B-A2F0-2D8B929CD695}"/>
              </a:ext>
            </a:extLst>
          </p:cNvPr>
          <p:cNvSpPr txBox="1">
            <a:spLocks/>
          </p:cNvSpPr>
          <p:nvPr/>
        </p:nvSpPr>
        <p:spPr>
          <a:xfrm>
            <a:off x="838200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AABD452-C2B4-D048-9074-763F0D20E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6688" y="1543481"/>
            <a:ext cx="12198688" cy="4526015"/>
          </a:xfrm>
        </p:spPr>
      </p:pic>
    </p:spTree>
    <p:extLst>
      <p:ext uri="{BB962C8B-B14F-4D97-AF65-F5344CB8AC3E}">
        <p14:creationId xmlns:p14="http://schemas.microsoft.com/office/powerpoint/2010/main" val="27730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1798-2476-D64D-A0D1-868D1EA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these labels?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8B8566-420C-494B-A2F0-2D8B929CD695}"/>
              </a:ext>
            </a:extLst>
          </p:cNvPr>
          <p:cNvSpPr txBox="1">
            <a:spLocks/>
          </p:cNvSpPr>
          <p:nvPr/>
        </p:nvSpPr>
        <p:spPr>
          <a:xfrm>
            <a:off x="838200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EAE7A-0561-104C-B43D-E86749158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1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DC4406C-BFD0-264E-85B2-85B813F4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1661"/>
            <a:ext cx="12192000" cy="45235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B97F46-7F83-D745-9101-245415D81103}"/>
              </a:ext>
            </a:extLst>
          </p:cNvPr>
          <p:cNvSpPr/>
          <p:nvPr/>
        </p:nvSpPr>
        <p:spPr>
          <a:xfrm>
            <a:off x="0" y="1690688"/>
            <a:ext cx="12192000" cy="471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0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5882-E55E-CF4F-9D0D-67322825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863217"/>
            <a:ext cx="5819775" cy="49990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🚧</a:t>
            </a:r>
            <a:r>
              <a:rPr lang="en-US" sz="4000" b="1" dirty="0"/>
              <a:t> </a:t>
            </a:r>
            <a:r>
              <a:rPr lang="en-US" sz="4000" dirty="0"/>
              <a:t>🚧</a:t>
            </a:r>
            <a:r>
              <a:rPr lang="en-US" sz="4000" b="1" dirty="0"/>
              <a:t> </a:t>
            </a:r>
            <a:br>
              <a:rPr lang="en-US" sz="4000" dirty="0"/>
            </a:br>
            <a:r>
              <a:rPr lang="en-US" sz="4000" dirty="0"/>
              <a:t>Multiple tables, one sheet 🚧</a:t>
            </a:r>
            <a:r>
              <a:rPr lang="en-US" sz="4000" b="1" dirty="0"/>
              <a:t> </a:t>
            </a:r>
            <a:r>
              <a:rPr lang="en-US" sz="4000" dirty="0"/>
              <a:t>🚧</a:t>
            </a:r>
            <a:r>
              <a:rPr lang="en-US" sz="4000" b="1" dirty="0"/>
              <a:t> 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23F09-3563-E949-B151-00399E614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487" y="0"/>
            <a:ext cx="6005513" cy="67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jack, screenshot&#10;&#10;Description automatically generated">
            <a:extLst>
              <a:ext uri="{FF2B5EF4-FFF2-40B4-BE49-F238E27FC236}">
                <a16:creationId xmlns:a16="http://schemas.microsoft.com/office/drawing/2014/main" id="{F219DF76-3FD1-4BE1-9098-DABDA50A3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36" y="907641"/>
            <a:ext cx="7664929" cy="57515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F62505-0C04-3340-9EC9-2037A527902F}"/>
              </a:ext>
            </a:extLst>
          </p:cNvPr>
          <p:cNvSpPr/>
          <p:nvPr/>
        </p:nvSpPr>
        <p:spPr>
          <a:xfrm>
            <a:off x="722243" y="199755"/>
            <a:ext cx="107475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Different ways of recording a lack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70451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3382-5B57-5344-B8CA-F6A2F163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things to remember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12AF-9E84-FF4E-82F9-78494DD1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F0302020204030204"/>
              <a:buChar char="•"/>
            </a:pPr>
            <a:r>
              <a:rPr lang="en-US" sz="3200" dirty="0"/>
              <a:t>Using formatting (highlights, fonts </a:t>
            </a:r>
            <a:r>
              <a:rPr lang="en-US" sz="3200" dirty="0" err="1"/>
              <a:t>etc</a:t>
            </a:r>
            <a:r>
              <a:rPr lang="en-US" sz="3200" dirty="0"/>
              <a:t>) to convey specific information does not have meaning to Excel</a:t>
            </a:r>
            <a:endParaRPr lang="en-US" sz="3200">
              <a:cs typeface="Calibri" panose="020F0502020204030204"/>
            </a:endParaRPr>
          </a:p>
          <a:p>
            <a:pPr>
              <a:buFont typeface="Arial" panose="020F0302020204030204"/>
              <a:buChar char="•"/>
            </a:pPr>
            <a:r>
              <a:rPr lang="en-US" sz="3200" dirty="0"/>
              <a:t>Special symbols (+, -, #, !, @, *, </a:t>
            </a:r>
            <a:r>
              <a:rPr lang="en-US" sz="3200" dirty="0" err="1"/>
              <a:t>etc</a:t>
            </a:r>
            <a:r>
              <a:rPr lang="en-US" sz="3200" dirty="0"/>
              <a:t>) have meanings that you might not want (more on this to come)</a:t>
            </a:r>
            <a:endParaRPr lang="en-US" sz="3200">
              <a:cs typeface="Calibri" panose="020F0502020204030204"/>
            </a:endParaRPr>
          </a:p>
          <a:p>
            <a:pPr>
              <a:buFont typeface="Arial" panose="020F0302020204030204"/>
              <a:buChar char="•"/>
            </a:pPr>
            <a:r>
              <a:rPr lang="en-US" sz="3200" dirty="0"/>
              <a:t>Your spreadsheet is NOT a word doc (long commentary goes somewhere else)</a:t>
            </a:r>
            <a:endParaRPr lang="en-US" sz="3200"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1798-2476-D64D-A0D1-868D1EA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columns in the </a:t>
            </a:r>
            <a:r>
              <a:rPr lang="en-US" dirty="0" err="1"/>
              <a:t>SurvivoR</a:t>
            </a:r>
            <a:r>
              <a:rPr lang="en-US" dirty="0"/>
              <a:t> dataset are related to each other?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8B8566-420C-494B-A2F0-2D8B929CD695}"/>
              </a:ext>
            </a:extLst>
          </p:cNvPr>
          <p:cNvSpPr txBox="1">
            <a:spLocks/>
          </p:cNvSpPr>
          <p:nvPr/>
        </p:nvSpPr>
        <p:spPr>
          <a:xfrm>
            <a:off x="838200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8B40A401-259A-EC4F-9585-F777A7BD1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14945"/>
            <a:ext cx="12192000" cy="4523534"/>
          </a:xfrm>
        </p:spPr>
      </p:pic>
    </p:spTree>
    <p:extLst>
      <p:ext uri="{BB962C8B-B14F-4D97-AF65-F5344CB8AC3E}">
        <p14:creationId xmlns:p14="http://schemas.microsoft.com/office/powerpoint/2010/main" val="396811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CB58-19F8-674E-9584-D7B79915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data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D9B8-9A12-CE44-8FE0-7D2D9962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data columns influence what happens with others</a:t>
            </a:r>
          </a:p>
          <a:p>
            <a:pPr lvl="1"/>
            <a:r>
              <a:rPr lang="en-US" dirty="0"/>
              <a:t>E.g. City, State (very linked)</a:t>
            </a:r>
          </a:p>
          <a:p>
            <a:r>
              <a:rPr lang="en-US" dirty="0"/>
              <a:t>Excel v good at helping you think about data in a range of different ways</a:t>
            </a:r>
          </a:p>
          <a:p>
            <a:pPr lvl="1"/>
            <a:r>
              <a:rPr lang="en-US" dirty="0"/>
              <a:t>“Sort and Filter”</a:t>
            </a:r>
          </a:p>
          <a:p>
            <a:endParaRPr lang="en-US" dirty="0"/>
          </a:p>
        </p:txBody>
      </p:sp>
      <p:pic>
        <p:nvPicPr>
          <p:cNvPr id="7" name="Picture 6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6B642955-6C01-5549-8C63-1FF126C9A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55" y="3429000"/>
            <a:ext cx="4373455" cy="19175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D58872-4BFB-D549-8291-3949E9C764EE}"/>
              </a:ext>
            </a:extLst>
          </p:cNvPr>
          <p:cNvSpPr/>
          <p:nvPr/>
        </p:nvSpPr>
        <p:spPr>
          <a:xfrm>
            <a:off x="9255211" y="4001294"/>
            <a:ext cx="877330" cy="1345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2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2BBE-62E0-054F-994E-8391924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column E, “AGE”</a:t>
            </a:r>
          </a:p>
        </p:txBody>
      </p:sp>
      <p:pic>
        <p:nvPicPr>
          <p:cNvPr id="7" name="Content Placeholder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0E758D9-EE44-8544-B56B-2D06842535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72200" y="1730599"/>
            <a:ext cx="5181600" cy="3602276"/>
          </a:xfr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07494A-0B94-6A4D-B610-D8B390892F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11196" y="1946766"/>
            <a:ext cx="4363994" cy="33861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0CBD372-A422-1C45-8782-4AA0925DC129}"/>
              </a:ext>
            </a:extLst>
          </p:cNvPr>
          <p:cNvSpPr txBox="1">
            <a:spLocks/>
          </p:cNvSpPr>
          <p:nvPr/>
        </p:nvSpPr>
        <p:spPr>
          <a:xfrm>
            <a:off x="1107990" y="5421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changes when you do this?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F0B338-3433-5549-8EEE-62778DA16D73}"/>
              </a:ext>
            </a:extLst>
          </p:cNvPr>
          <p:cNvSpPr/>
          <p:nvPr/>
        </p:nvSpPr>
        <p:spPr>
          <a:xfrm>
            <a:off x="9576485" y="3917092"/>
            <a:ext cx="593125" cy="333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99194E-B412-CC42-8A8C-0550514D3A6B}"/>
              </a:ext>
            </a:extLst>
          </p:cNvPr>
          <p:cNvCxnSpPr>
            <a:cxnSpLocks/>
          </p:cNvCxnSpPr>
          <p:nvPr/>
        </p:nvCxnSpPr>
        <p:spPr>
          <a:xfrm flipH="1">
            <a:off x="9032788" y="3595815"/>
            <a:ext cx="54369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45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49A7-9864-9142-9529-3EA2078F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inherently manipulatable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21F8-29F6-F74D-ACE3-C28B5246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changes how we think about the data </a:t>
            </a:r>
            <a:r>
              <a:rPr lang="en-US" i="1" dirty="0"/>
              <a:t>completely</a:t>
            </a:r>
          </a:p>
          <a:p>
            <a:r>
              <a:rPr lang="en-US" dirty="0"/>
              <a:t>Change your view for a different vantage point of the data </a:t>
            </a:r>
          </a:p>
          <a:p>
            <a:pPr lvl="1"/>
            <a:r>
              <a:rPr lang="en-US" dirty="0"/>
              <a:t>New associations what might not be as obvious!</a:t>
            </a:r>
          </a:p>
          <a:p>
            <a:r>
              <a:rPr lang="en-US" dirty="0"/>
              <a:t>Remember: Not everything is useful (but some things </a:t>
            </a:r>
            <a:r>
              <a:rPr lang="en-US" i="1" dirty="0"/>
              <a:t>really</a:t>
            </a:r>
            <a:r>
              <a:rPr lang="en-US" dirty="0"/>
              <a:t> are)</a:t>
            </a:r>
          </a:p>
          <a:p>
            <a:endParaRPr lang="en-US" dirty="0"/>
          </a:p>
          <a:p>
            <a:r>
              <a:rPr lang="en-US" dirty="0"/>
              <a:t>Now, do it yourself with another column from the </a:t>
            </a:r>
            <a:r>
              <a:rPr lang="en-US" dirty="0" err="1"/>
              <a:t>SurvivoR</a:t>
            </a:r>
            <a:r>
              <a:rPr lang="en-US" dirty="0"/>
              <a:t> data set. </a:t>
            </a:r>
          </a:p>
          <a:p>
            <a:pPr lvl="1"/>
            <a:r>
              <a:rPr lang="en-US" dirty="0"/>
              <a:t>What do you want to choose? </a:t>
            </a:r>
          </a:p>
          <a:p>
            <a:pPr lvl="1"/>
            <a:r>
              <a:rPr lang="en-US" dirty="0"/>
              <a:t>What changes when you sort it differently? </a:t>
            </a:r>
          </a:p>
          <a:p>
            <a:pPr lvl="1"/>
            <a:r>
              <a:rPr lang="en-US" dirty="0"/>
              <a:t>What does it tell you?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4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9EA1-82C0-8C40-8E0E-74362D1F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thanks 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49C7E-F7F3-D245-AF68-34776C37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Carpentry </a:t>
            </a:r>
            <a:r>
              <a:rPr lang="en-US" dirty="0">
                <a:hlinkClick r:id="rId2"/>
              </a:rPr>
              <a:t>https://datacarpentry.org/</a:t>
            </a:r>
            <a:endParaRPr lang="en-US" dirty="0"/>
          </a:p>
          <a:p>
            <a:r>
              <a:rPr lang="en-US" dirty="0">
                <a:cs typeface="Calibri"/>
              </a:rPr>
              <a:t>Kelly Davis (for the meme on Slide 14)</a:t>
            </a:r>
            <a:endParaRPr lang="en-US" dirty="0"/>
          </a:p>
          <a:p>
            <a:r>
              <a:rPr lang="en-US" dirty="0"/>
              <a:t>Paige Morgan (for the Doctor Who dataset)</a:t>
            </a:r>
          </a:p>
          <a:p>
            <a:r>
              <a:rPr lang="en-US" dirty="0"/>
              <a:t>Joey Stanley (for slides 25-27)</a:t>
            </a:r>
          </a:p>
        </p:txBody>
      </p:sp>
    </p:spTree>
    <p:extLst>
      <p:ext uri="{BB962C8B-B14F-4D97-AF65-F5344CB8AC3E}">
        <p14:creationId xmlns:p14="http://schemas.microsoft.com/office/powerpoint/2010/main" val="1799894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6D19B4-5971-3947-B48F-0CAA76F9E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644" y="163130"/>
            <a:ext cx="6920356" cy="6531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1DB69A-D683-F74D-A24A-D169E4E29E1A}"/>
              </a:ext>
            </a:extLst>
          </p:cNvPr>
          <p:cNvSpPr txBox="1"/>
          <p:nvPr/>
        </p:nvSpPr>
        <p:spPr>
          <a:xfrm>
            <a:off x="211964" y="2406458"/>
            <a:ext cx="5059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Assessment: What is wrong with</a:t>
            </a:r>
          </a:p>
          <a:p>
            <a:r>
              <a:rPr lang="en-US" sz="2800" dirty="0"/>
              <a:t>this table?</a:t>
            </a:r>
          </a:p>
          <a:p>
            <a:r>
              <a:rPr lang="en-US" sz="2800" dirty="0">
                <a:hlinkClick r:id="rId3"/>
              </a:rPr>
              <a:t>https://bit.ly/3vo21IU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How would we fix this?</a:t>
            </a:r>
          </a:p>
        </p:txBody>
      </p:sp>
    </p:spTree>
    <p:extLst>
      <p:ext uri="{BB962C8B-B14F-4D97-AF65-F5344CB8AC3E}">
        <p14:creationId xmlns:p14="http://schemas.microsoft.com/office/powerpoint/2010/main" val="2931281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66B0-DC92-3848-ADCF-D11001B6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2361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Other cool things Excel can do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C46860-3DA8-7E4C-B3AC-6E6F2E7F6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261" y="2918293"/>
            <a:ext cx="2641600" cy="25781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D0DD9F-271A-1F4B-B756-5DA88BE183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98291" y="1592730"/>
            <a:ext cx="4294188" cy="1327150"/>
          </a:xfrm>
        </p:spPr>
        <p:txBody>
          <a:bodyPr/>
          <a:lstStyle/>
          <a:p>
            <a:r>
              <a:rPr lang="en-US" dirty="0"/>
              <a:t>Automatically calculate:</a:t>
            </a:r>
          </a:p>
          <a:p>
            <a:pPr lvl="1"/>
            <a:r>
              <a:rPr lang="en-US" dirty="0"/>
              <a:t>Sums (totals)</a:t>
            </a:r>
          </a:p>
          <a:p>
            <a:pPr lvl="1"/>
            <a:r>
              <a:rPr lang="en-US" dirty="0"/>
              <a:t>Average</a:t>
            </a:r>
          </a:p>
          <a:p>
            <a:pPr lvl="1"/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444BE15-5F6D-BB4E-A6E8-C1188CAF8E3D}"/>
              </a:ext>
            </a:extLst>
          </p:cNvPr>
          <p:cNvSpPr txBox="1">
            <a:spLocks/>
          </p:cNvSpPr>
          <p:nvPr/>
        </p:nvSpPr>
        <p:spPr>
          <a:xfrm>
            <a:off x="4468193" y="1592730"/>
            <a:ext cx="42939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 duplicates</a:t>
            </a:r>
          </a:p>
          <a:p>
            <a:pPr marL="0" indent="0">
              <a:buNone/>
            </a:pPr>
            <a:r>
              <a:rPr lang="en-US" dirty="0"/>
              <a:t>   (under DATA)</a:t>
            </a:r>
          </a:p>
          <a:p>
            <a:pPr lvl="1"/>
            <a:endParaRPr lang="en-US" dirty="0"/>
          </a:p>
        </p:txBody>
      </p:sp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9C78199-3DC8-DE4B-8A35-3A74F1BD2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575" y="2707621"/>
            <a:ext cx="2552700" cy="1206500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D07CA3-3CBE-B24A-99BC-87520ADBD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571" y="2764771"/>
            <a:ext cx="3467100" cy="1092200"/>
          </a:xfrm>
          <a:prstGeom prst="rect">
            <a:avLst/>
          </a:prstGeom>
        </p:spPr>
      </p:pic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BD1DE80-3964-1943-9627-149B1DF900BD}"/>
              </a:ext>
            </a:extLst>
          </p:cNvPr>
          <p:cNvSpPr txBox="1">
            <a:spLocks/>
          </p:cNvSpPr>
          <p:nvPr/>
        </p:nvSpPr>
        <p:spPr>
          <a:xfrm>
            <a:off x="8064135" y="1584271"/>
            <a:ext cx="3987696" cy="1511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&amp; Suggest Graphs</a:t>
            </a:r>
          </a:p>
          <a:p>
            <a:pPr marL="0" indent="0">
              <a:buNone/>
            </a:pPr>
            <a:r>
              <a:rPr lang="en-US" dirty="0"/>
              <a:t>   (under INSERT)</a:t>
            </a:r>
          </a:p>
          <a:p>
            <a:pPr lvl="1"/>
            <a:endParaRPr lang="en-US" dirty="0"/>
          </a:p>
        </p:txBody>
      </p:sp>
      <p:pic>
        <p:nvPicPr>
          <p:cNvPr id="19" name="Picture 1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0569D87-B08E-F245-BA54-A5D948968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408" y="5178539"/>
            <a:ext cx="1638893" cy="1327504"/>
          </a:xfrm>
          <a:prstGeom prst="rect">
            <a:avLst/>
          </a:prstGeom>
        </p:spPr>
      </p:pic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63CC9AD6-105B-364C-9682-4F01B807D056}"/>
              </a:ext>
            </a:extLst>
          </p:cNvPr>
          <p:cNvSpPr txBox="1">
            <a:spLocks/>
          </p:cNvSpPr>
          <p:nvPr/>
        </p:nvSpPr>
        <p:spPr>
          <a:xfrm>
            <a:off x="4269602" y="4599487"/>
            <a:ext cx="42939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or delete a column or row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2257-3633-C341-AF3F-A1B7FCFE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we want to do these things?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71BE04-D947-7E4D-B7C5-67069E7C8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87812"/>
              </p:ext>
            </p:extLst>
          </p:nvPr>
        </p:nvGraphicFramePr>
        <p:xfrm>
          <a:off x="404192" y="1690688"/>
          <a:ext cx="11383616" cy="487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2194">
                  <a:extLst>
                    <a:ext uri="{9D8B030D-6E8A-4147-A177-3AD203B41FA5}">
                      <a16:colId xmlns:a16="http://schemas.microsoft.com/office/drawing/2014/main" val="3302222041"/>
                    </a:ext>
                  </a:extLst>
                </a:gridCol>
                <a:gridCol w="7961422">
                  <a:extLst>
                    <a:ext uri="{9D8B030D-6E8A-4147-A177-3AD203B41FA5}">
                      <a16:colId xmlns:a16="http://schemas.microsoft.com/office/drawing/2014/main" val="15453830"/>
                    </a:ext>
                  </a:extLst>
                </a:gridCol>
              </a:tblGrid>
              <a:tr h="460533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effectLst/>
                        </a:rPr>
                        <a:t>Sums/Averages: 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 built in calculator!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684489"/>
                  </a:ext>
                </a:extLst>
              </a:tr>
              <a:tr h="875316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effectLst/>
                        </a:rPr>
                        <a:t>Remove duplicates: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 Did I accidentally record the same thing 2x?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63589"/>
                  </a:ext>
                </a:extLst>
              </a:tr>
              <a:tr h="875316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effectLst/>
                        </a:rPr>
                        <a:t>Insert Column: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 I want to add a column of more information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323918"/>
                  </a:ext>
                </a:extLst>
              </a:tr>
              <a:tr h="875316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effectLst/>
                        </a:rPr>
                        <a:t>Insert Row: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 I want to include a row of more information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36057"/>
                  </a:ext>
                </a:extLst>
              </a:tr>
              <a:tr h="875316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effectLst/>
                        </a:rPr>
                        <a:t>Remove column/row: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 I don’t need that after all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881860"/>
                  </a:ext>
                </a:extLst>
              </a:tr>
              <a:tr h="912243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effectLst/>
                        </a:rPr>
                        <a:t>Make a graph:    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 I want to visualize the relationship between things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97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801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E48F-4C62-4844-9D61-7035E7DB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 want to move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B857-758E-0646-BEF9-4E8A3CB54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 the column to the RIGHT of where you want it to be</a:t>
            </a:r>
          </a:p>
          <a:p>
            <a:pPr lvl="2"/>
            <a:r>
              <a:rPr lang="en-US" dirty="0"/>
              <a:t>Between H and I: Select column 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drop down menu on the right hand of the home screen:</a:t>
            </a:r>
          </a:p>
          <a:p>
            <a:pPr marL="457200" lvl="1" indent="0">
              <a:buNone/>
            </a:pPr>
            <a:r>
              <a:rPr lang="en-US" dirty="0"/>
              <a:t>INSERT &gt; New Column.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(or, right click and choose “INSERT”)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Where column H </a:t>
            </a:r>
            <a:r>
              <a:rPr lang="en-US" i="1" dirty="0"/>
              <a:t>was</a:t>
            </a:r>
            <a:r>
              <a:rPr lang="en-US" dirty="0"/>
              <a:t>, is now moved over to Column I. Column H now empty! New space created.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the column you want to move to Column H and copy-paste it into your empty column.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forget to clean up whatever you moved to Column H so there’s no duplication (highlight that column, right-click &gt; delete)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1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711E-F588-1947-A026-6982EA4F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</a:t>
            </a:r>
            <a:br>
              <a:rPr lang="en-US" dirty="0"/>
            </a:br>
            <a:r>
              <a:rPr lang="en-US" dirty="0"/>
              <a:t>I want to add column I and J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50BF-8A30-184F-BB31-5B6194B0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new column (New column 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“</a:t>
            </a:r>
            <a:r>
              <a:rPr lang="el-GR" dirty="0"/>
              <a:t>Σ</a:t>
            </a:r>
            <a:r>
              <a:rPr lang="en-US" dirty="0"/>
              <a:t>” (sigma)  in the top right corner and choose “SUM”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Will autofill with available numeric data: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Hit enter. Will return the sum of 23 + 11 (= 34).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4872098-3E5D-7A4E-93E9-BAB13A1F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429000"/>
            <a:ext cx="10096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41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E260-0C65-954D-B064-9BDD4FDC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automagically compute other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CF00-37F8-CA40-914C-AB439E2E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33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Click </a:t>
            </a:r>
            <a:r>
              <a:rPr lang="en-US"/>
              <a:t>on </a:t>
            </a:r>
            <a:r>
              <a:rPr lang="en-US" dirty="0"/>
              <a:t>an empty cell. </a:t>
            </a:r>
          </a:p>
          <a:p>
            <a:pPr marL="0" indent="0">
              <a:buNone/>
            </a:pPr>
            <a:r>
              <a:rPr lang="en-US" dirty="0"/>
              <a:t>You can call up any numeric cell on the table with the little bar at the top of your spreadsheet just like we did on the previous slide</a:t>
            </a:r>
          </a:p>
          <a:p>
            <a:pPr marL="0" indent="0">
              <a:buNone/>
            </a:pPr>
            <a:r>
              <a:rPr lang="en-US" dirty="0"/>
              <a:t>Begin your command with the equals sign: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9843B-20A8-474F-8C59-82AE74273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75351"/>
              </p:ext>
            </p:extLst>
          </p:nvPr>
        </p:nvGraphicFramePr>
        <p:xfrm>
          <a:off x="1176400" y="3624428"/>
          <a:ext cx="8859794" cy="2484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9383">
                  <a:extLst>
                    <a:ext uri="{9D8B030D-6E8A-4147-A177-3AD203B41FA5}">
                      <a16:colId xmlns:a16="http://schemas.microsoft.com/office/drawing/2014/main" val="901457447"/>
                    </a:ext>
                  </a:extLst>
                </a:gridCol>
                <a:gridCol w="6770411">
                  <a:extLst>
                    <a:ext uri="{9D8B030D-6E8A-4147-A177-3AD203B41FA5}">
                      <a16:colId xmlns:a16="http://schemas.microsoft.com/office/drawing/2014/main" val="674656752"/>
                    </a:ext>
                  </a:extLst>
                </a:gridCol>
              </a:tblGrid>
              <a:tr h="41661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= j2 * 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Multiply</a:t>
                      </a:r>
                      <a:r>
                        <a:rPr lang="en-US" dirty="0"/>
                        <a:t> the value of J2 times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80791"/>
                  </a:ext>
                </a:extLst>
              </a:tr>
              <a:tr h="41661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= j2 / k13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Divide</a:t>
                      </a:r>
                      <a:r>
                        <a:rPr lang="en-US" dirty="0"/>
                        <a:t> the value of J2 by the value of K13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34860"/>
                  </a:ext>
                </a:extLst>
              </a:tr>
              <a:tr h="55030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= j1 + j2 + j3 +j4 + j5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Add</a:t>
                      </a:r>
                      <a:r>
                        <a:rPr lang="en-US" dirty="0"/>
                        <a:t> all the values of J1 through J5 together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165974"/>
                  </a:ext>
                </a:extLst>
              </a:tr>
              <a:tr h="55030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= (j1 + j2) - k9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Add</a:t>
                      </a:r>
                      <a:r>
                        <a:rPr lang="en-US" dirty="0"/>
                        <a:t> J1 and J2 together and then </a:t>
                      </a:r>
                      <a:r>
                        <a:rPr lang="en-US" b="1" dirty="0"/>
                        <a:t>subtract</a:t>
                      </a:r>
                      <a:r>
                        <a:rPr lang="en-US" dirty="0"/>
                        <a:t> K9 from the sum of the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321307"/>
                  </a:ext>
                </a:extLst>
              </a:tr>
              <a:tr h="55030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= (J1:J40)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Insert</a:t>
                      </a:r>
                      <a:r>
                        <a:rPr lang="en-US" dirty="0"/>
                        <a:t> all values of column J into this column too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75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226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74AA6C-09A8-A141-ACB5-CC7E681C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creating data, think about what </a:t>
            </a:r>
            <a:r>
              <a:rPr lang="en-US" i="1" dirty="0"/>
              <a:t>kinds </a:t>
            </a:r>
            <a:r>
              <a:rPr lang="en-US" dirty="0"/>
              <a:t>of info you are generating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903951F-492D-B74E-8831-5F2C5FBA9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7771" y="1690688"/>
            <a:ext cx="880260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5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Thinking about different kinds of information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09601" y="1575608"/>
            <a:ext cx="3730967" cy="2157866"/>
          </a:xfrm>
        </p:spPr>
        <p:txBody>
          <a:bodyPr>
            <a:normAutofit/>
          </a:bodyPr>
          <a:lstStyle/>
          <a:p>
            <a:pPr lvl="1" defTabSz="914400"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 height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binary: short/tall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ordinal: short, average, tall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discrete: feet and inches</a:t>
            </a:r>
          </a:p>
          <a:p>
            <a:pPr lvl="1" defTabSz="914400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continuous: centimeters</a:t>
            </a:r>
          </a:p>
          <a:p>
            <a:pPr lvl="1"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75621" y="1316924"/>
            <a:ext cx="2081463" cy="7284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Categorical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45056" y="1316924"/>
            <a:ext cx="2081463" cy="7284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Quantitative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69810" y="3093174"/>
            <a:ext cx="1451852" cy="5159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90427" y="3924133"/>
            <a:ext cx="1451852" cy="5159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Nominal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480935" y="3093174"/>
            <a:ext cx="1451852" cy="5159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Ordinal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817403" y="3924133"/>
            <a:ext cx="1451852" cy="5159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192060" y="3093174"/>
            <a:ext cx="1451852" cy="5159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620082" y="2154712"/>
            <a:ext cx="733927" cy="830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483189" y="2138426"/>
            <a:ext cx="733927" cy="8301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80590" y="2153219"/>
            <a:ext cx="731520" cy="832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141290" y="2162429"/>
            <a:ext cx="731520" cy="832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07316" y="2151883"/>
            <a:ext cx="2195" cy="1581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685788" y="2138426"/>
            <a:ext cx="2195" cy="1581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769811" y="4959927"/>
            <a:ext cx="6874101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12275" y="5114642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Garamond" charset="0"/>
                <a:ea typeface="Garamond" charset="0"/>
                <a:cs typeface="Garamond" charset="0"/>
              </a:rPr>
              <a:t>More specific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9810" y="5114642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aramond" charset="0"/>
                <a:ea typeface="Garamond" charset="0"/>
                <a:cs typeface="Garamond" charset="0"/>
              </a:rPr>
              <a:t>More general</a:t>
            </a:r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11355966" y="6365588"/>
            <a:ext cx="65099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Optima" charset="0"/>
                <a:ea typeface="Optima" charset="0"/>
                <a:cs typeface="Optima" charset="0"/>
              </a:rPr>
              <a:t>16</a:t>
            </a:r>
            <a:endParaRPr lang="en-US" dirty="0">
              <a:latin typeface="Optima" charset="0"/>
              <a:ea typeface="Optima" charset="0"/>
              <a:cs typeface="Opti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9FF2816-7078-044E-B9FB-1126B1F04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087937"/>
              </p:ext>
            </p:extLst>
          </p:nvPr>
        </p:nvGraphicFramePr>
        <p:xfrm>
          <a:off x="1036982" y="685800"/>
          <a:ext cx="10118035" cy="4937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151783">
                  <a:extLst>
                    <a:ext uri="{9D8B030D-6E8A-4147-A177-3AD203B41FA5}">
                      <a16:colId xmlns:a16="http://schemas.microsoft.com/office/drawing/2014/main" val="2238160042"/>
                    </a:ext>
                  </a:extLst>
                </a:gridCol>
                <a:gridCol w="4966252">
                  <a:extLst>
                    <a:ext uri="{9D8B030D-6E8A-4147-A177-3AD203B41FA5}">
                      <a16:colId xmlns:a16="http://schemas.microsoft.com/office/drawing/2014/main" val="1565308953"/>
                    </a:ext>
                  </a:extLst>
                </a:gridCol>
              </a:tblGrid>
              <a:tr h="4512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Kind of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How you might find this in the wild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111906"/>
                  </a:ext>
                </a:extLst>
              </a:tr>
              <a:tr h="8877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1" dirty="0"/>
                        <a:t>BINARY DATA</a:t>
                      </a:r>
                    </a:p>
                    <a:p>
                      <a:pPr algn="ctr"/>
                      <a:r>
                        <a:rPr lang="en-US" dirty="0"/>
                        <a:t>(a or 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/ No</a:t>
                      </a:r>
                    </a:p>
                    <a:p>
                      <a:pPr algn="ctr"/>
                      <a:r>
                        <a:rPr lang="en-US" dirty="0"/>
                        <a:t>Male / Female</a:t>
                      </a:r>
                    </a:p>
                    <a:p>
                      <a:pPr algn="ctr"/>
                      <a:r>
                        <a:rPr lang="en-US" dirty="0"/>
                        <a:t>Latin / Dutch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925706"/>
                  </a:ext>
                </a:extLst>
              </a:tr>
              <a:tr h="8877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1" dirty="0"/>
                        <a:t>ORDINAL DATA</a:t>
                      </a:r>
                    </a:p>
                    <a:p>
                      <a:pPr algn="ctr"/>
                      <a:r>
                        <a:rPr lang="en-US" dirty="0"/>
                        <a:t>(word-based; descriptive)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/ No / Maybe</a:t>
                      </a:r>
                    </a:p>
                    <a:p>
                      <a:pPr algn="ctr"/>
                      <a:r>
                        <a:rPr lang="en-US" dirty="0"/>
                        <a:t>Latin / Dutch / Spanish / French</a:t>
                      </a:r>
                    </a:p>
                    <a:p>
                      <a:pPr algn="ctr"/>
                      <a:r>
                        <a:rPr lang="en-US" dirty="0"/>
                        <a:t>Responses to surveys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313586"/>
                  </a:ext>
                </a:extLst>
              </a:tr>
              <a:tr h="8877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1" dirty="0"/>
                        <a:t>DISCRETE DATA</a:t>
                      </a:r>
                    </a:p>
                    <a:p>
                      <a:pPr algn="ctr"/>
                      <a:r>
                        <a:rPr lang="en-US" dirty="0"/>
                        <a:t>(assigning whole numbers to represent different meanings)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anything with counting / frequency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times a word occurs in a text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transactions between two groups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708752"/>
                  </a:ext>
                </a:extLst>
              </a:tr>
              <a:tr h="8877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1" dirty="0"/>
                        <a:t>CONTINOUS DATA</a:t>
                      </a:r>
                    </a:p>
                    <a:p>
                      <a:pPr algn="ctr"/>
                      <a:r>
                        <a:rPr lang="en-US" b="0" dirty="0"/>
                        <a:t>(any numerical data on a continuous scale)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Assigning a % score (0 = never; 1 = always)</a:t>
                      </a:r>
                    </a:p>
                    <a:p>
                      <a:pPr algn="ctr"/>
                      <a:r>
                        <a:rPr lang="en-US" dirty="0"/>
                        <a:t>Dates (time between events)</a:t>
                      </a:r>
                    </a:p>
                    <a:p>
                      <a:pPr algn="ctr"/>
                      <a:r>
                        <a:rPr lang="en-US" dirty="0"/>
                        <a:t>Coordinates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982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382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Callout 2">
            <a:extLst>
              <a:ext uri="{FF2B5EF4-FFF2-40B4-BE49-F238E27FC236}">
                <a16:creationId xmlns:a16="http://schemas.microsoft.com/office/drawing/2014/main" id="{74C6069A-FF77-5448-99F9-C745781B1CFC}"/>
              </a:ext>
            </a:extLst>
          </p:cNvPr>
          <p:cNvSpPr/>
          <p:nvPr/>
        </p:nvSpPr>
        <p:spPr>
          <a:xfrm>
            <a:off x="447159" y="1489649"/>
            <a:ext cx="3529012" cy="2501613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choices do we make when we make data look a certain way?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D527C9-84A8-9347-BD5C-B79B908DFC8C}"/>
              </a:ext>
            </a:extLst>
          </p:cNvPr>
          <p:cNvSpPr txBox="1">
            <a:spLocks/>
          </p:cNvSpPr>
          <p:nvPr/>
        </p:nvSpPr>
        <p:spPr>
          <a:xfrm>
            <a:off x="545928" y="365125"/>
            <a:ext cx="1100996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Things to think about when we work with data:</a:t>
            </a:r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D7502ACE-C9DA-DB47-9DB0-25ABEBABC247}"/>
              </a:ext>
            </a:extLst>
          </p:cNvPr>
          <p:cNvSpPr/>
          <p:nvPr/>
        </p:nvSpPr>
        <p:spPr>
          <a:xfrm>
            <a:off x="6451323" y="1027906"/>
            <a:ext cx="3529012" cy="2501613"/>
          </a:xfrm>
          <a:prstGeom prst="cloud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Who do we want to use this data when we’re done with it?</a:t>
            </a:r>
          </a:p>
        </p:txBody>
      </p:sp>
      <p:sp>
        <p:nvSpPr>
          <p:cNvPr id="7" name="Cloud Callout 6">
            <a:extLst>
              <a:ext uri="{FF2B5EF4-FFF2-40B4-BE49-F238E27FC236}">
                <a16:creationId xmlns:a16="http://schemas.microsoft.com/office/drawing/2014/main" id="{EC6054F0-EB76-7743-8251-8E918F92E447}"/>
              </a:ext>
            </a:extLst>
          </p:cNvPr>
          <p:cNvSpPr/>
          <p:nvPr/>
        </p:nvSpPr>
        <p:spPr>
          <a:xfrm>
            <a:off x="3152571" y="3632711"/>
            <a:ext cx="3529012" cy="2501613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do people need to know about the data in order to work with it effectively?</a:t>
            </a:r>
          </a:p>
        </p:txBody>
      </p:sp>
      <p:sp>
        <p:nvSpPr>
          <p:cNvPr id="11" name="Cloud Callout 10">
            <a:extLst>
              <a:ext uri="{FF2B5EF4-FFF2-40B4-BE49-F238E27FC236}">
                <a16:creationId xmlns:a16="http://schemas.microsoft.com/office/drawing/2014/main" id="{A2A2CBE7-F1FD-5A45-AE7F-EFD3B664822B}"/>
              </a:ext>
            </a:extLst>
          </p:cNvPr>
          <p:cNvSpPr/>
          <p:nvPr/>
        </p:nvSpPr>
        <p:spPr>
          <a:xfrm>
            <a:off x="8371440" y="3991262"/>
            <a:ext cx="3529012" cy="2501613"/>
          </a:xfrm>
          <a:prstGeom prst="cloud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associations within the data set are meaningful? Why?</a:t>
            </a:r>
          </a:p>
        </p:txBody>
      </p:sp>
    </p:spTree>
    <p:extLst>
      <p:ext uri="{BB962C8B-B14F-4D97-AF65-F5344CB8AC3E}">
        <p14:creationId xmlns:p14="http://schemas.microsoft.com/office/powerpoint/2010/main" val="64484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CAA6-4E52-AC49-8707-E8D33A49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workshop you will need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5A58E-638F-1448-8C1E-756C31BC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396"/>
            <a:ext cx="10624930" cy="49064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200" dirty="0"/>
              <a:t>Open the </a:t>
            </a:r>
            <a:r>
              <a:rPr lang="en-US" sz="4200" dirty="0" err="1"/>
              <a:t>SurvivoR</a:t>
            </a:r>
            <a:r>
              <a:rPr lang="en-US" sz="4200" dirty="0"/>
              <a:t> sample dataset: </a:t>
            </a:r>
            <a:r>
              <a:rPr lang="en-US" sz="4200" dirty="0">
                <a:hlinkClick r:id="rId3"/>
              </a:rPr>
              <a:t>https://bit.ly/3xj907t</a:t>
            </a:r>
            <a:r>
              <a:rPr lang="en-US" sz="4200" dirty="0"/>
              <a:t> 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</a:t>
            </a:r>
            <a:r>
              <a:rPr lang="en-US" sz="4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file is viewable and </a:t>
            </a:r>
            <a:r>
              <a:rPr lang="en-US" sz="4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</a:t>
            </a:r>
            <a:r>
              <a:rPr lang="en-US" sz="4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editable in MS Office Online</a:t>
            </a:r>
          </a:p>
          <a:p>
            <a:pPr marL="0" indent="0">
              <a:buNone/>
            </a:pPr>
            <a:r>
              <a:rPr lang="en-US" sz="4200" dirty="0"/>
              <a:t>  </a:t>
            </a:r>
          </a:p>
          <a:p>
            <a:pPr marL="0" indent="0">
              <a:buNone/>
            </a:pPr>
            <a:r>
              <a:rPr lang="en-US" sz="4200" dirty="0"/>
              <a:t>File &gt; Download a copy to your own computer.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/>
              <a:t>Find and Open this .xlsx file with your own local of MS Excel. </a:t>
            </a:r>
          </a:p>
          <a:p>
            <a:pPr marL="0" indent="0">
              <a:buNone/>
            </a:pPr>
            <a:r>
              <a:rPr lang="en-US" sz="4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4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</a:t>
            </a:r>
            <a:r>
              <a:rPr lang="en-US" sz="42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you might need to log in using </a:t>
            </a:r>
            <a:r>
              <a:rPr lang="en-US" sz="4200" i="1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your university </a:t>
            </a:r>
            <a:r>
              <a:rPr lang="en-US" sz="42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credentials when you first open Excel</a:t>
            </a:r>
            <a:endParaRPr lang="en-US" sz="4200" dirty="0"/>
          </a:p>
          <a:p>
            <a:pPr marL="0" indent="0">
              <a:buNone/>
            </a:pPr>
            <a:endParaRPr lang="en-US" sz="4200" dirty="0"/>
          </a:p>
          <a:p>
            <a:endParaRPr lang="en-US" sz="4200" dirty="0"/>
          </a:p>
          <a:p>
            <a:pPr marL="0" indent="0">
              <a:buNone/>
            </a:pPr>
            <a:r>
              <a:rPr lang="en-US" sz="4200" dirty="0"/>
              <a:t>And, just for fun: here’s the larger dataset (scroll to bottom for XLSX file)</a:t>
            </a:r>
          </a:p>
          <a:p>
            <a:pPr marL="0" indent="0">
              <a:buNone/>
            </a:pPr>
            <a:r>
              <a:rPr lang="en-US" sz="4200" dirty="0">
                <a:hlinkClick r:id="rId4"/>
              </a:rPr>
              <a:t>http://gradientdescending.com/survivor-data-from-the-tv-series-in-r/</a:t>
            </a:r>
            <a:r>
              <a:rPr lang="en-US" sz="4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5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C688-FF2B-A84B-8419-37FE827B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visualizing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16B2-4489-914D-9B9E-67127B4FE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visualize correlations between multiple columns</a:t>
            </a:r>
          </a:p>
          <a:p>
            <a:r>
              <a:rPr lang="en-US" dirty="0"/>
              <a:t>Correlation ≠ causation, however!</a:t>
            </a:r>
          </a:p>
          <a:p>
            <a:r>
              <a:rPr lang="en-US" dirty="0"/>
              <a:t>Prefers number-based (numerical)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82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F34A-A186-274B-B97A-8FDF997E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30" y="378377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Different kinds of charts have different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5DC6-C59D-F141-90BE-092AF3A5F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6"/>
            <a:ext cx="10515600" cy="4351338"/>
          </a:xfrm>
        </p:spPr>
        <p:txBody>
          <a:bodyPr/>
          <a:lstStyle/>
          <a:p>
            <a:r>
              <a:rPr lang="en-US" dirty="0"/>
              <a:t>Pie charts are good for working with </a:t>
            </a:r>
            <a:r>
              <a:rPr lang="en-US" b="1" dirty="0"/>
              <a:t>% of a whole</a:t>
            </a:r>
          </a:p>
          <a:p>
            <a:r>
              <a:rPr lang="en-US" dirty="0"/>
              <a:t>Bar graphs are good for </a:t>
            </a:r>
            <a:r>
              <a:rPr lang="en-US" b="1" dirty="0"/>
              <a:t>showing variation for one variable across multiple data sources</a:t>
            </a:r>
          </a:p>
          <a:p>
            <a:r>
              <a:rPr lang="en-US" dirty="0"/>
              <a:t>Scatterplots are good for </a:t>
            </a:r>
            <a:r>
              <a:rPr lang="en-US" b="1" dirty="0"/>
              <a:t>relationships across several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13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0DC4-CFD5-2C48-9547-94176896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 – spreadsheets help 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1ED0-8EDE-DE48-A793-B45216D2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and organize our data in a highly structured way</a:t>
            </a:r>
          </a:p>
          <a:p>
            <a:r>
              <a:rPr lang="en-US" dirty="0"/>
              <a:t>Manipulate our data to think about it in a variety of different ways</a:t>
            </a:r>
          </a:p>
          <a:p>
            <a:r>
              <a:rPr lang="en-US" dirty="0"/>
              <a:t>Develop meaningful associations between individual aspects of our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3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3830-EDBA-824E-A640-2CC58AA8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5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Spreadsheets are a highly structured way to present, manipulate, and store data</a:t>
            </a:r>
          </a:p>
        </p:txBody>
      </p:sp>
    </p:spTree>
    <p:extLst>
      <p:ext uri="{BB962C8B-B14F-4D97-AF65-F5344CB8AC3E}">
        <p14:creationId xmlns:p14="http://schemas.microsoft.com/office/powerpoint/2010/main" val="340205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E2F9-5D21-8F4B-BB46-04C460B1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and why are spreadsheets?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38B6-E3A6-1143-8895-FB02C8FB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might encounter them when you are working with:</a:t>
            </a:r>
          </a:p>
          <a:p>
            <a:r>
              <a:rPr lang="en-US" dirty="0"/>
              <a:t>Metadata for a collection of items</a:t>
            </a:r>
          </a:p>
          <a:p>
            <a:r>
              <a:rPr lang="en-US" dirty="0"/>
              <a:t>Results of Qualtrics survey or other places where people provide input (e.g. crowdsourcing)</a:t>
            </a:r>
          </a:p>
          <a:p>
            <a:r>
              <a:rPr lang="en-US" dirty="0"/>
              <a:t>Budgets and other number-based activities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Designed to be computer-readable, not always human readable</a:t>
            </a:r>
          </a:p>
        </p:txBody>
      </p:sp>
    </p:spTree>
    <p:extLst>
      <p:ext uri="{BB962C8B-B14F-4D97-AF65-F5344CB8AC3E}">
        <p14:creationId xmlns:p14="http://schemas.microsoft.com/office/powerpoint/2010/main" val="336618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7D94-4ED8-8E4A-B0D3-50279321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stored in </a:t>
            </a:r>
            <a:r>
              <a:rPr lang="en-US" b="1" dirty="0"/>
              <a:t>cells</a:t>
            </a:r>
            <a:r>
              <a:rPr lang="en-US" dirty="0"/>
              <a:t>, </a:t>
            </a:r>
            <a:r>
              <a:rPr lang="en-US" b="1" dirty="0"/>
              <a:t>columns</a:t>
            </a:r>
            <a:r>
              <a:rPr lang="en-US" dirty="0"/>
              <a:t> and </a:t>
            </a:r>
            <a:r>
              <a:rPr lang="en-US" b="1" dirty="0"/>
              <a:t>rows</a:t>
            </a:r>
          </a:p>
        </p:txBody>
      </p:sp>
      <p:pic>
        <p:nvPicPr>
          <p:cNvPr id="11" name="Content Placeholder 10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38457D5-D5B8-E74F-9D5D-365772D95C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0791" y="1825625"/>
            <a:ext cx="4376417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955DC-EA0C-7F44-938F-0936A4A148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Each box is a </a:t>
            </a:r>
            <a:r>
              <a:rPr lang="en-US" b="1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4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7D94-4ED8-8E4A-B0D3-50279321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stored in </a:t>
            </a:r>
            <a:r>
              <a:rPr lang="en-US" b="1" dirty="0"/>
              <a:t>cells</a:t>
            </a:r>
            <a:r>
              <a:rPr lang="en-US" dirty="0"/>
              <a:t>, </a:t>
            </a:r>
            <a:r>
              <a:rPr lang="en-US" b="1" dirty="0"/>
              <a:t>columns</a:t>
            </a:r>
            <a:r>
              <a:rPr lang="en-US" dirty="0"/>
              <a:t> and </a:t>
            </a:r>
            <a:r>
              <a:rPr lang="en-US" b="1" dirty="0"/>
              <a:t>rows</a:t>
            </a:r>
          </a:p>
        </p:txBody>
      </p:sp>
      <p:pic>
        <p:nvPicPr>
          <p:cNvPr id="11" name="Content Placeholder 10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38457D5-D5B8-E74F-9D5D-365772D95C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0791" y="1825625"/>
            <a:ext cx="4376417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955DC-EA0C-7F44-938F-0936A4A148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Each box is a </a:t>
            </a:r>
            <a:r>
              <a:rPr lang="en-US" b="1" dirty="0"/>
              <a:t>cell</a:t>
            </a:r>
          </a:p>
          <a:p>
            <a:r>
              <a:rPr lang="en-US" dirty="0"/>
              <a:t>Each </a:t>
            </a:r>
            <a:r>
              <a:rPr lang="en-US" b="1" dirty="0"/>
              <a:t>column </a:t>
            </a:r>
            <a:r>
              <a:rPr lang="en-US" dirty="0"/>
              <a:t>represents a specific data feature (things you’re tracking)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D805C3-A194-5844-B00D-E1B703948F57}"/>
              </a:ext>
            </a:extLst>
          </p:cNvPr>
          <p:cNvSpPr/>
          <p:nvPr/>
        </p:nvSpPr>
        <p:spPr>
          <a:xfrm>
            <a:off x="1475232" y="1825625"/>
            <a:ext cx="890016" cy="4351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4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7D94-4ED8-8E4A-B0D3-50279321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stored in </a:t>
            </a:r>
            <a:r>
              <a:rPr lang="en-US" b="1" dirty="0"/>
              <a:t>cells</a:t>
            </a:r>
            <a:r>
              <a:rPr lang="en-US" dirty="0"/>
              <a:t>, </a:t>
            </a:r>
            <a:r>
              <a:rPr lang="en-US" b="1" dirty="0"/>
              <a:t>columns</a:t>
            </a:r>
            <a:r>
              <a:rPr lang="en-US" dirty="0"/>
              <a:t> and </a:t>
            </a:r>
            <a:r>
              <a:rPr lang="en-US" b="1" dirty="0"/>
              <a:t>rows</a:t>
            </a:r>
          </a:p>
        </p:txBody>
      </p:sp>
      <p:pic>
        <p:nvPicPr>
          <p:cNvPr id="11" name="Content Placeholder 10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38457D5-D5B8-E74F-9D5D-365772D95C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40791" y="1825625"/>
            <a:ext cx="4376417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955DC-EA0C-7F44-938F-0936A4A148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Each box is a </a:t>
            </a:r>
            <a:r>
              <a:rPr lang="en-US" b="1" dirty="0"/>
              <a:t>cell</a:t>
            </a:r>
          </a:p>
          <a:p>
            <a:r>
              <a:rPr lang="en-US" dirty="0"/>
              <a:t>Each </a:t>
            </a:r>
            <a:r>
              <a:rPr lang="en-US" b="1" dirty="0"/>
              <a:t>column </a:t>
            </a:r>
            <a:r>
              <a:rPr lang="en-US" dirty="0"/>
              <a:t>represents a specific data feature (things you’re tracking)</a:t>
            </a:r>
          </a:p>
          <a:p>
            <a:r>
              <a:rPr lang="en-US" dirty="0"/>
              <a:t>Each </a:t>
            </a:r>
            <a:r>
              <a:rPr lang="en-US" b="1" dirty="0"/>
              <a:t>row</a:t>
            </a:r>
            <a:r>
              <a:rPr lang="en-US" dirty="0"/>
              <a:t> represents an individual item (observe features across table)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D805C3-A194-5844-B00D-E1B703948F57}"/>
              </a:ext>
            </a:extLst>
          </p:cNvPr>
          <p:cNvSpPr/>
          <p:nvPr/>
        </p:nvSpPr>
        <p:spPr>
          <a:xfrm>
            <a:off x="1475232" y="1825625"/>
            <a:ext cx="890016" cy="4351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07ADD5-15B8-0743-BFBF-9F8AC370BF19}"/>
              </a:ext>
            </a:extLst>
          </p:cNvPr>
          <p:cNvSpPr/>
          <p:nvPr/>
        </p:nvSpPr>
        <p:spPr>
          <a:xfrm>
            <a:off x="1240791" y="2523744"/>
            <a:ext cx="4376417" cy="292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9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7D94-4ED8-8E4A-B0D3-50279321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stored in </a:t>
            </a:r>
            <a:r>
              <a:rPr lang="en-US" b="1" dirty="0"/>
              <a:t>cells</a:t>
            </a:r>
            <a:r>
              <a:rPr lang="en-US" dirty="0"/>
              <a:t>, </a:t>
            </a:r>
            <a:r>
              <a:rPr lang="en-US" b="1" dirty="0"/>
              <a:t>columns</a:t>
            </a:r>
            <a:r>
              <a:rPr lang="en-US" dirty="0"/>
              <a:t> and </a:t>
            </a:r>
            <a:r>
              <a:rPr lang="en-US" b="1" dirty="0"/>
              <a:t>rows</a:t>
            </a:r>
          </a:p>
        </p:txBody>
      </p:sp>
      <p:pic>
        <p:nvPicPr>
          <p:cNvPr id="11" name="Content Placeholder 10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38457D5-D5B8-E74F-9D5D-365772D95C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40791" y="1825625"/>
            <a:ext cx="4376417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955DC-EA0C-7F44-938F-0936A4A148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Individual cells get names:</a:t>
            </a:r>
          </a:p>
          <a:p>
            <a:pPr lvl="1"/>
            <a:r>
              <a:rPr lang="en-US" dirty="0"/>
              <a:t>A3</a:t>
            </a:r>
          </a:p>
          <a:p>
            <a:pPr lvl="1"/>
            <a:r>
              <a:rPr lang="en-US" dirty="0"/>
              <a:t>D19</a:t>
            </a:r>
          </a:p>
          <a:p>
            <a:pPr lvl="1"/>
            <a:r>
              <a:rPr lang="en-US" dirty="0"/>
              <a:t>E7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D805C3-A194-5844-B00D-E1B703948F57}"/>
              </a:ext>
            </a:extLst>
          </p:cNvPr>
          <p:cNvSpPr/>
          <p:nvPr/>
        </p:nvSpPr>
        <p:spPr>
          <a:xfrm>
            <a:off x="1475232" y="1825625"/>
            <a:ext cx="890016" cy="4351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07ADD5-15B8-0743-BFBF-9F8AC370BF19}"/>
              </a:ext>
            </a:extLst>
          </p:cNvPr>
          <p:cNvSpPr/>
          <p:nvPr/>
        </p:nvSpPr>
        <p:spPr>
          <a:xfrm>
            <a:off x="1240791" y="2523744"/>
            <a:ext cx="4376417" cy="292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1664</Words>
  <Application>Microsoft Macintosh PowerPoint</Application>
  <PresentationFormat>Widescreen</PresentationFormat>
  <Paragraphs>230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Garamond</vt:lpstr>
      <vt:lpstr>Optima</vt:lpstr>
      <vt:lpstr>Office Theme</vt:lpstr>
      <vt:lpstr>Introduction to Spreadsheets with Excel (for Humanities people)</vt:lpstr>
      <vt:lpstr>with thanks to </vt:lpstr>
      <vt:lpstr>For this workshop you will need to:</vt:lpstr>
      <vt:lpstr>Spreadsheets are a highly structured way to present, manipulate, and store data</vt:lpstr>
      <vt:lpstr>Where and why are spreadsheets?</vt:lpstr>
      <vt:lpstr>Data is stored in cells, columns and rows</vt:lpstr>
      <vt:lpstr>Data is stored in cells, columns and rows</vt:lpstr>
      <vt:lpstr>Data is stored in cells, columns and rows</vt:lpstr>
      <vt:lpstr>Data is stored in cells, columns and rows</vt:lpstr>
      <vt:lpstr>You want to be able to see “across” your spreadsheet</vt:lpstr>
      <vt:lpstr>Find the value!</vt:lpstr>
      <vt:lpstr>What about these labels?</vt:lpstr>
      <vt:lpstr>🚧 🚧  Multiple tables, one sheet 🚧 🚧 </vt:lpstr>
      <vt:lpstr>PowerPoint Presentation</vt:lpstr>
      <vt:lpstr>Other things to remember</vt:lpstr>
      <vt:lpstr>Which columns in the SurvivoR dataset are related to each other?</vt:lpstr>
      <vt:lpstr>Relationships between data columns</vt:lpstr>
      <vt:lpstr>Select column E, “AGE”</vt:lpstr>
      <vt:lpstr>Data is inherently manipulatable</vt:lpstr>
      <vt:lpstr>PowerPoint Presentation</vt:lpstr>
      <vt:lpstr>Other cool things Excel can do</vt:lpstr>
      <vt:lpstr>Why would we want to do these things?</vt:lpstr>
      <vt:lpstr>I want to move a column</vt:lpstr>
      <vt:lpstr>Putting it together:  I want to add column I and J together</vt:lpstr>
      <vt:lpstr>I want to automagically compute other things</vt:lpstr>
      <vt:lpstr>When creating data, think about what kinds of info you are generating</vt:lpstr>
      <vt:lpstr>Thinking about different kinds of information</vt:lpstr>
      <vt:lpstr>PowerPoint Presentation</vt:lpstr>
      <vt:lpstr>PowerPoint Presentation</vt:lpstr>
      <vt:lpstr>Finally, visualizing the data</vt:lpstr>
      <vt:lpstr>Different kinds of charts have different utilities</vt:lpstr>
      <vt:lpstr>In conclusion – spreadsheets help 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Spreadsheets with Excel</dc:title>
  <dc:creator>Froehlich, Heather Gayle</dc:creator>
  <cp:lastModifiedBy>Froehlich, Heather Gayle</cp:lastModifiedBy>
  <cp:revision>6</cp:revision>
  <dcterms:created xsi:type="dcterms:W3CDTF">2021-06-14T13:33:39Z</dcterms:created>
  <dcterms:modified xsi:type="dcterms:W3CDTF">2022-10-21T20:06:27Z</dcterms:modified>
</cp:coreProperties>
</file>