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68" r:id="rId4"/>
    <p:sldId id="269" r:id="rId5"/>
    <p:sldId id="270" r:id="rId6"/>
    <p:sldId id="271" r:id="rId7"/>
    <p:sldId id="272" r:id="rId8"/>
    <p:sldId id="273" r:id="rId9"/>
    <p:sldId id="274" r:id="rId10"/>
    <p:sldId id="276" r:id="rId11"/>
    <p:sldId id="277" r:id="rId12"/>
    <p:sldId id="278" r:id="rId13"/>
    <p:sldId id="279" r:id="rId14"/>
    <p:sldId id="280" r:id="rId15"/>
    <p:sldId id="281" r:id="rId16"/>
    <p:sldId id="282" r:id="rId17"/>
    <p:sldId id="283"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50" d="100"/>
          <a:sy n="50" d="100"/>
        </p:scale>
        <p:origin x="48"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15E1-2748-ABF4-0408-1467497D9F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597B3F-D9A5-51E7-9BCB-A633C2D60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47C638-696A-5452-3972-3E8206B577D5}"/>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5" name="Footer Placeholder 4">
            <a:extLst>
              <a:ext uri="{FF2B5EF4-FFF2-40B4-BE49-F238E27FC236}">
                <a16:creationId xmlns:a16="http://schemas.microsoft.com/office/drawing/2014/main" id="{456BA3BA-0FBA-7515-C5B1-B017A9CC9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0B57AF-314B-9ADB-03F7-02BA6B8BCE2C}"/>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20649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F836-00F0-2635-A090-8719F36D75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1448C-E9BB-7A14-0D3C-BA22137B3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56EDB-6357-E971-5274-63BD11643F73}"/>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5" name="Footer Placeholder 4">
            <a:extLst>
              <a:ext uri="{FF2B5EF4-FFF2-40B4-BE49-F238E27FC236}">
                <a16:creationId xmlns:a16="http://schemas.microsoft.com/office/drawing/2014/main" id="{02EEAD3E-6729-77BA-91C6-04C06FAC7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90336-4C6F-3320-5FB0-5E99D598F14B}"/>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66400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4D78F-79FD-43E3-8869-0284ED199C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C0D4DD-0C78-4739-D579-A9A08A956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139E8-FD7F-2132-8148-93892EE7B3F1}"/>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5" name="Footer Placeholder 4">
            <a:extLst>
              <a:ext uri="{FF2B5EF4-FFF2-40B4-BE49-F238E27FC236}">
                <a16:creationId xmlns:a16="http://schemas.microsoft.com/office/drawing/2014/main" id="{1646CF9E-9310-64E5-F109-F74BBD096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10921-3862-AEEB-100A-BBB8E30868BC}"/>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256538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92C3-A6AB-62A1-9E52-DF5D20DD1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D4968A-9131-FE14-86B1-E68C059A8A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1CC3D-25BB-4D7B-CF8B-D8F3552F4473}"/>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5" name="Footer Placeholder 4">
            <a:extLst>
              <a:ext uri="{FF2B5EF4-FFF2-40B4-BE49-F238E27FC236}">
                <a16:creationId xmlns:a16="http://schemas.microsoft.com/office/drawing/2014/main" id="{4B78B35E-2AB8-04BE-C861-1A3027941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541F4-3D24-2BF5-6153-2A4374DF40BA}"/>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41911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8367-334E-B774-6B15-B43797F45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2FCF15-07C0-6CB4-61AC-BF6885CADF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199AC-AD06-312E-6EBB-D267339196B1}"/>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5" name="Footer Placeholder 4">
            <a:extLst>
              <a:ext uri="{FF2B5EF4-FFF2-40B4-BE49-F238E27FC236}">
                <a16:creationId xmlns:a16="http://schemas.microsoft.com/office/drawing/2014/main" id="{C0CE9A05-2EDA-5043-85F9-AC1FFD6D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36F70-EF2F-B6D7-E7BD-4E74420CF86B}"/>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417499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E0D9-2FC1-310D-593B-5474EE5BE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496B64-1340-F469-842D-1EB0EBA7B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319084-47A3-2B5B-15EB-B50CB926A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555F55-7297-4185-DB47-BE544C660EC6}"/>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6" name="Footer Placeholder 5">
            <a:extLst>
              <a:ext uri="{FF2B5EF4-FFF2-40B4-BE49-F238E27FC236}">
                <a16:creationId xmlns:a16="http://schemas.microsoft.com/office/drawing/2014/main" id="{E12DE533-E639-8B79-B07E-D01B82A42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871C4-AE00-4341-1813-AABF1EAD2357}"/>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369452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B2B6-B654-DD4B-F8E9-D49090FB7A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041C2-4826-CE50-1DA7-5CEDB5D4F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67382-97FF-8B75-1C4C-6742D7DF2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5EE432-4056-13DB-8F08-335648322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C016A-A23C-AA73-AD8D-DF5BD10E6B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5F798F-51E6-041F-7D5F-CC5DF42B0FAA}"/>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8" name="Footer Placeholder 7">
            <a:extLst>
              <a:ext uri="{FF2B5EF4-FFF2-40B4-BE49-F238E27FC236}">
                <a16:creationId xmlns:a16="http://schemas.microsoft.com/office/drawing/2014/main" id="{1E8BC27B-339B-05BA-2F8F-2C1D3D7282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A8B51A-9BB6-3FF8-51D6-7B27B7740F05}"/>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358580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C1DA-9840-BBD2-BC00-90DA24FAFF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426BAF-C840-BE1C-318B-D55BBE1E0E86}"/>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4" name="Footer Placeholder 3">
            <a:extLst>
              <a:ext uri="{FF2B5EF4-FFF2-40B4-BE49-F238E27FC236}">
                <a16:creationId xmlns:a16="http://schemas.microsoft.com/office/drawing/2014/main" id="{05A2E383-F157-8A52-DD45-F7C09B0FBC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11FB10-3040-3C9B-F510-4913F1913569}"/>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42510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FAB89-3094-5D23-CC55-0603634B69F2}"/>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3" name="Footer Placeholder 2">
            <a:extLst>
              <a:ext uri="{FF2B5EF4-FFF2-40B4-BE49-F238E27FC236}">
                <a16:creationId xmlns:a16="http://schemas.microsoft.com/office/drawing/2014/main" id="{6F2B91B8-200A-E5D6-95A9-3A64ED4DB8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79A6B9-843B-38F3-17A2-36F450BA76E3}"/>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112860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0F30-DDEE-6D97-1612-DBBAD6415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F9CC81-5398-6EA0-26FA-E7F9423C1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B9E690-F957-B46F-E1F2-7922B9766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7E750-3AEA-E858-2759-0FDC04B10562}"/>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6" name="Footer Placeholder 5">
            <a:extLst>
              <a:ext uri="{FF2B5EF4-FFF2-40B4-BE49-F238E27FC236}">
                <a16:creationId xmlns:a16="http://schemas.microsoft.com/office/drawing/2014/main" id="{2F84B9D6-072D-6F96-856B-66EDE102D2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B54FBA-CE99-EEBC-BB89-B74CA9DCF614}"/>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412885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7B32-FC66-9A3A-B093-30EBE7912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0749E3-09B3-FE47-4406-63E5FB126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02D62C-803C-AC1C-FD07-7DB743C8F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359DB-646D-6759-FC1D-F4912492D0B4}"/>
              </a:ext>
            </a:extLst>
          </p:cNvPr>
          <p:cNvSpPr>
            <a:spLocks noGrp="1"/>
          </p:cNvSpPr>
          <p:nvPr>
            <p:ph type="dt" sz="half" idx="10"/>
          </p:nvPr>
        </p:nvSpPr>
        <p:spPr/>
        <p:txBody>
          <a:bodyPr/>
          <a:lstStyle/>
          <a:p>
            <a:fld id="{03FD31F7-13D0-4204-B055-0214EA3740A3}" type="datetimeFigureOut">
              <a:rPr lang="en-IN" smtClean="0"/>
              <a:t>03-05-2024</a:t>
            </a:fld>
            <a:endParaRPr lang="en-IN"/>
          </a:p>
        </p:txBody>
      </p:sp>
      <p:sp>
        <p:nvSpPr>
          <p:cNvPr id="6" name="Footer Placeholder 5">
            <a:extLst>
              <a:ext uri="{FF2B5EF4-FFF2-40B4-BE49-F238E27FC236}">
                <a16:creationId xmlns:a16="http://schemas.microsoft.com/office/drawing/2014/main" id="{8A93436E-60B1-F9A4-430B-FFA5D5D935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75061-408D-5A78-65AC-985CEB1530DB}"/>
              </a:ext>
            </a:extLst>
          </p:cNvPr>
          <p:cNvSpPr>
            <a:spLocks noGrp="1"/>
          </p:cNvSpPr>
          <p:nvPr>
            <p:ph type="sldNum" sz="quarter" idx="12"/>
          </p:nvPr>
        </p:nvSpPr>
        <p:spPr/>
        <p:txBody>
          <a:bodyPr/>
          <a:lstStyle/>
          <a:p>
            <a:fld id="{2DCF5304-801E-4679-835C-B8286097B931}" type="slidenum">
              <a:rPr lang="en-IN" smtClean="0"/>
              <a:t>‹#›</a:t>
            </a:fld>
            <a:endParaRPr lang="en-IN"/>
          </a:p>
        </p:txBody>
      </p:sp>
    </p:spTree>
    <p:extLst>
      <p:ext uri="{BB962C8B-B14F-4D97-AF65-F5344CB8AC3E}">
        <p14:creationId xmlns:p14="http://schemas.microsoft.com/office/powerpoint/2010/main" val="165683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966FF-C0D9-5313-A35D-D8619A652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188E4C-994A-D8BB-41E3-EA694D6AA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C22C1-373A-F6ED-E187-4CC678E88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FD31F7-13D0-4204-B055-0214EA3740A3}" type="datetimeFigureOut">
              <a:rPr lang="en-IN" smtClean="0"/>
              <a:t>03-05-2024</a:t>
            </a:fld>
            <a:endParaRPr lang="en-IN"/>
          </a:p>
        </p:txBody>
      </p:sp>
      <p:sp>
        <p:nvSpPr>
          <p:cNvPr id="5" name="Footer Placeholder 4">
            <a:extLst>
              <a:ext uri="{FF2B5EF4-FFF2-40B4-BE49-F238E27FC236}">
                <a16:creationId xmlns:a16="http://schemas.microsoft.com/office/drawing/2014/main" id="{76487C99-224B-B3A7-894A-440DF958E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618FF5A-52BF-B564-351E-C4AE82984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CF5304-801E-4679-835C-B8286097B931}" type="slidenum">
              <a:rPr lang="en-IN" smtClean="0"/>
              <a:t>‹#›</a:t>
            </a:fld>
            <a:endParaRPr lang="en-IN"/>
          </a:p>
        </p:txBody>
      </p:sp>
    </p:spTree>
    <p:extLst>
      <p:ext uri="{BB962C8B-B14F-4D97-AF65-F5344CB8AC3E}">
        <p14:creationId xmlns:p14="http://schemas.microsoft.com/office/powerpoint/2010/main" val="369819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58000"/>
          </a:xfrm>
          <a:prstGeom prst="rect">
            <a:avLst/>
          </a:prstGeom>
        </p:spPr>
      </p:pic>
      <p:sp>
        <p:nvSpPr>
          <p:cNvPr id="4" name="Title 1">
            <a:extLst>
              <a:ext uri="{FF2B5EF4-FFF2-40B4-BE49-F238E27FC236}">
                <a16:creationId xmlns:a16="http://schemas.microsoft.com/office/drawing/2014/main" id="{537F142A-446A-2C64-8AD0-99315CF260C2}"/>
              </a:ext>
            </a:extLst>
          </p:cNvPr>
          <p:cNvSpPr>
            <a:spLocks noGrp="1"/>
          </p:cNvSpPr>
          <p:nvPr>
            <p:ph type="ctrTitle"/>
          </p:nvPr>
        </p:nvSpPr>
        <p:spPr>
          <a:xfrm>
            <a:off x="487680" y="121919"/>
            <a:ext cx="11303316" cy="2300601"/>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HAND GESTURE RECOGNITION AND TRANSLATION FOR INTERNATIONAL SIGN LANGUAGAE</a:t>
            </a:r>
          </a:p>
        </p:txBody>
      </p:sp>
      <p:sp>
        <p:nvSpPr>
          <p:cNvPr id="8" name="TextBox 7">
            <a:extLst>
              <a:ext uri="{FF2B5EF4-FFF2-40B4-BE49-F238E27FC236}">
                <a16:creationId xmlns:a16="http://schemas.microsoft.com/office/drawing/2014/main" id="{7586ECEF-19B3-82B0-6CFA-D7338E2097C0}"/>
              </a:ext>
            </a:extLst>
          </p:cNvPr>
          <p:cNvSpPr txBox="1"/>
          <p:nvPr/>
        </p:nvSpPr>
        <p:spPr>
          <a:xfrm>
            <a:off x="2441344" y="2201570"/>
            <a:ext cx="7464656" cy="4708981"/>
          </a:xfrm>
          <a:prstGeom prst="rect">
            <a:avLst/>
          </a:prstGeom>
          <a:noFill/>
        </p:spPr>
        <p:txBody>
          <a:bodyPr wrap="square">
            <a:spAutoFit/>
          </a:bodyPr>
          <a:lstStyle/>
          <a:p>
            <a:pPr algn="ctr"/>
            <a:r>
              <a:rPr lang="en-US" sz="2400" dirty="0">
                <a:solidFill>
                  <a:schemeClr val="tx1"/>
                </a:solidFill>
                <a:latin typeface="Times New Roman" panose="02020603050405020304" pitchFamily="18" charset="0"/>
                <a:cs typeface="Times New Roman" panose="02020603050405020304" pitchFamily="18" charset="0"/>
              </a:rPr>
              <a:t>Presented By</a:t>
            </a:r>
          </a:p>
          <a:p>
            <a:pPr algn="ctr"/>
            <a:r>
              <a:rPr lang="en-US" sz="2400" b="0" i="0" u="none" strike="noStrike" dirty="0">
                <a:solidFill>
                  <a:srgbClr val="000000"/>
                </a:solidFill>
                <a:latin typeface="Times New Roman" panose="02020603050405020304" pitchFamily="18" charset="0"/>
                <a:cs typeface="Times New Roman" panose="02020603050405020304" pitchFamily="18" charset="0"/>
              </a:rPr>
              <a:t>ABDUL KATHAR J(310120243001)</a:t>
            </a:r>
            <a:endParaRPr lang="en-IN" sz="2400" b="0" i="0" u="none" strike="noStrike" dirty="0">
              <a:solidFill>
                <a:srgbClr val="000000"/>
              </a:solidFill>
              <a:effectLst/>
              <a:latin typeface="YACgEev4gKc 0"/>
            </a:endParaRPr>
          </a:p>
          <a:p>
            <a:pPr algn="ctr"/>
            <a:r>
              <a:rPr lang="en-US" sz="2400" b="0" i="0" u="none" strike="noStrike" dirty="0">
                <a:solidFill>
                  <a:srgbClr val="000000"/>
                </a:solidFill>
                <a:latin typeface="Times New Roman" panose="02020603050405020304" pitchFamily="18" charset="0"/>
                <a:cs typeface="Times New Roman" panose="02020603050405020304" pitchFamily="18" charset="0"/>
              </a:rPr>
              <a:t>AROCKIYA DASS A(310120243008)</a:t>
            </a:r>
            <a:endParaRPr lang="en-IN" sz="2400" dirty="0">
              <a:solidFill>
                <a:srgbClr val="000000"/>
              </a:solidFill>
              <a:latin typeface="YACgEev4gKc 0"/>
            </a:endParaRPr>
          </a:p>
          <a:p>
            <a:pPr algn="ctr"/>
            <a:r>
              <a:rPr lang="en-US" sz="2400" b="0" i="0" u="none" strike="noStrike" dirty="0">
                <a:solidFill>
                  <a:srgbClr val="000000"/>
                </a:solidFill>
                <a:latin typeface="Times New Roman" panose="02020603050405020304" pitchFamily="18" charset="0"/>
                <a:cs typeface="Times New Roman" panose="02020603050405020304" pitchFamily="18" charset="0"/>
              </a:rPr>
              <a:t>NAVEEN RAJ D(310120243026)</a:t>
            </a:r>
          </a:p>
          <a:p>
            <a:pPr algn="ctr"/>
            <a:r>
              <a:rPr lang="en-US" sz="2400" dirty="0">
                <a:solidFill>
                  <a:srgbClr val="000000"/>
                </a:solidFill>
                <a:effectLst/>
                <a:latin typeface="Times New Roman" panose="02020603050405020304" pitchFamily="18" charset="0"/>
                <a:cs typeface="Times New Roman" panose="02020603050405020304" pitchFamily="18" charset="0"/>
              </a:rPr>
              <a:t>Program: (</a:t>
            </a:r>
            <a:r>
              <a:rPr lang="en-US" sz="2400" dirty="0" err="1">
                <a:solidFill>
                  <a:srgbClr val="000000"/>
                </a:solidFill>
                <a:effectLst/>
                <a:latin typeface="Times New Roman" panose="02020603050405020304" pitchFamily="18" charset="0"/>
                <a:cs typeface="Times New Roman" panose="02020603050405020304" pitchFamily="18" charset="0"/>
              </a:rPr>
              <a:t>B.Tech</a:t>
            </a:r>
            <a:r>
              <a:rPr lang="en-US" sz="2400" dirty="0">
                <a:solidFill>
                  <a:srgbClr val="000000"/>
                </a:solidFill>
                <a:effectLst/>
                <a:latin typeface="Times New Roman" panose="02020603050405020304" pitchFamily="18" charset="0"/>
                <a:cs typeface="Times New Roman" panose="02020603050405020304" pitchFamily="18" charset="0"/>
              </a:rPr>
              <a:t>/ AI &amp; DS) </a:t>
            </a:r>
          </a:p>
          <a:p>
            <a:pPr algn="ctr"/>
            <a:r>
              <a:rPr lang="en-US" sz="2400" b="0" i="0" u="none" strike="noStrike" dirty="0">
                <a:solidFill>
                  <a:srgbClr val="000000"/>
                </a:solidFill>
                <a:latin typeface="Times New Roman" panose="02020603050405020304" pitchFamily="18" charset="0"/>
                <a:cs typeface="Times New Roman" panose="02020603050405020304" pitchFamily="18" charset="0"/>
              </a:rPr>
              <a:t>Supervisor: </a:t>
            </a:r>
            <a:r>
              <a:rPr lang="en-US" sz="2400" b="0" i="0" u="none" strike="noStrike" dirty="0" err="1">
                <a:solidFill>
                  <a:srgbClr val="000000"/>
                </a:solidFill>
                <a:latin typeface="Times New Roman" panose="02020603050405020304" pitchFamily="18" charset="0"/>
                <a:cs typeface="Times New Roman" panose="02020603050405020304" pitchFamily="18" charset="0"/>
              </a:rPr>
              <a:t>Mr.R.SASIREKHA</a:t>
            </a:r>
            <a:r>
              <a:rPr lang="en-US" sz="2400" b="0" i="0" u="none" strike="noStrike" dirty="0">
                <a:solidFill>
                  <a:srgbClr val="000000"/>
                </a:solidFill>
                <a:latin typeface="Times New Roman" panose="02020603050405020304" pitchFamily="18" charset="0"/>
                <a:cs typeface="Times New Roman" panose="02020603050405020304" pitchFamily="18" charset="0"/>
              </a:rPr>
              <a:t> </a:t>
            </a:r>
          </a:p>
          <a:p>
            <a:pPr algn="ctr"/>
            <a:r>
              <a:rPr lang="en-US" sz="2400" dirty="0">
                <a:solidFill>
                  <a:srgbClr val="000000"/>
                </a:solidFill>
                <a:effectLst/>
                <a:latin typeface="Times New Roman" panose="02020603050405020304" pitchFamily="18" charset="0"/>
                <a:cs typeface="Times New Roman" panose="02020603050405020304" pitchFamily="18" charset="0"/>
              </a:rPr>
              <a:t>Assistant Professor</a:t>
            </a:r>
          </a:p>
          <a:p>
            <a:pPr algn="ctr"/>
            <a:r>
              <a:rPr lang="en-US" sz="2400" dirty="0">
                <a:solidFill>
                  <a:srgbClr val="000000"/>
                </a:solidFill>
                <a:latin typeface="Times New Roman" panose="02020603050405020304" pitchFamily="18" charset="0"/>
                <a:cs typeface="Times New Roman" panose="02020603050405020304" pitchFamily="18" charset="0"/>
              </a:rPr>
              <a:t>Department of Artificial Intelligence &amp; Data Science</a:t>
            </a:r>
          </a:p>
          <a:p>
            <a:pPr algn="ctr" fontAlgn="auto">
              <a:spcBef>
                <a:spcPts val="0"/>
              </a:spcBef>
              <a:spcAft>
                <a:spcPts val="0"/>
              </a:spcAft>
              <a:defRPr/>
            </a:pPr>
            <a:r>
              <a:rPr lang="en-US" sz="2000" dirty="0"/>
              <a:t>Anand Institute of Higher Technology</a:t>
            </a:r>
          </a:p>
          <a:p>
            <a:pPr algn="ctr" fontAlgn="auto">
              <a:spcBef>
                <a:spcPts val="0"/>
              </a:spcBef>
              <a:spcAft>
                <a:spcPts val="0"/>
              </a:spcAft>
              <a:defRPr/>
            </a:pPr>
            <a:r>
              <a:rPr lang="en-US" sz="2000" dirty="0"/>
              <a:t>   Affiliated to Anna University</a:t>
            </a:r>
          </a:p>
          <a:p>
            <a:pPr algn="ctr" fontAlgn="auto">
              <a:spcBef>
                <a:spcPts val="0"/>
              </a:spcBef>
              <a:spcAft>
                <a:spcPts val="0"/>
              </a:spcAft>
              <a:defRPr/>
            </a:pPr>
            <a:r>
              <a:rPr lang="en-US" sz="2000" dirty="0"/>
              <a:t>Chennai </a:t>
            </a:r>
          </a:p>
          <a:p>
            <a:pPr algn="ctr"/>
            <a:endParaRPr lang="en-US" sz="2400" dirty="0">
              <a:solidFill>
                <a:srgbClr val="002060"/>
              </a:solidFill>
              <a:effectLst/>
              <a:latin typeface="YAD7Q9NigKI 0"/>
            </a:endParaRPr>
          </a:p>
          <a:p>
            <a:pPr algn="ctr"/>
            <a:endParaRPr lang="en-IN" sz="2400" b="0" i="0" u="none" strike="noStrike" dirty="0">
              <a:solidFill>
                <a:srgbClr val="000000"/>
              </a:solidFill>
              <a:effectLst/>
              <a:latin typeface="YACgEev4gKc 0"/>
            </a:endParaRPr>
          </a:p>
        </p:txBody>
      </p:sp>
      <p:pic>
        <p:nvPicPr>
          <p:cNvPr id="2" name="Picture 1">
            <a:extLst>
              <a:ext uri="{FF2B5EF4-FFF2-40B4-BE49-F238E27FC236}">
                <a16:creationId xmlns:a16="http://schemas.microsoft.com/office/drawing/2014/main" id="{77E8FB8E-4E42-077A-B8B0-AE3216B76D02}"/>
              </a:ext>
            </a:extLst>
          </p:cNvPr>
          <p:cNvPicPr>
            <a:picLocks noChangeAspect="1" noChangeArrowheads="1"/>
          </p:cNvPicPr>
          <p:nvPr/>
        </p:nvPicPr>
        <p:blipFill>
          <a:blip r:embed="rId3"/>
          <a:srcRect/>
          <a:stretch>
            <a:fillRect/>
          </a:stretch>
        </p:blipFill>
        <p:spPr bwMode="auto">
          <a:xfrm>
            <a:off x="282619" y="113673"/>
            <a:ext cx="1363301" cy="1246447"/>
          </a:xfrm>
          <a:prstGeom prst="rect">
            <a:avLst/>
          </a:prstGeom>
          <a:noFill/>
          <a:ln w="9525">
            <a:noFill/>
            <a:miter lim="800000"/>
            <a:headEnd/>
            <a:tailEnd/>
          </a:ln>
        </p:spPr>
      </p:pic>
      <p:pic>
        <p:nvPicPr>
          <p:cNvPr id="6" name="Picture 5">
            <a:extLst>
              <a:ext uri="{FF2B5EF4-FFF2-40B4-BE49-F238E27FC236}">
                <a16:creationId xmlns:a16="http://schemas.microsoft.com/office/drawing/2014/main" id="{E6158E04-4B76-621B-FA84-69EAEB91A536}"/>
              </a:ext>
            </a:extLst>
          </p:cNvPr>
          <p:cNvPicPr>
            <a:picLocks noChangeAspect="1" noChangeArrowheads="1"/>
          </p:cNvPicPr>
          <p:nvPr/>
        </p:nvPicPr>
        <p:blipFill>
          <a:blip r:embed="rId4"/>
          <a:srcRect/>
          <a:stretch>
            <a:fillRect/>
          </a:stretch>
        </p:blipFill>
        <p:spPr bwMode="auto">
          <a:xfrm>
            <a:off x="10757789" y="119356"/>
            <a:ext cx="1197312" cy="1256004"/>
          </a:xfrm>
          <a:prstGeom prst="rect">
            <a:avLst/>
          </a:prstGeom>
          <a:noFill/>
          <a:ln w="9525">
            <a:noFill/>
            <a:miter lim="800000"/>
            <a:headEnd/>
            <a:tailEnd/>
          </a:ln>
        </p:spPr>
      </p:pic>
      <p:sp>
        <p:nvSpPr>
          <p:cNvPr id="11" name="TextBox 10">
            <a:extLst>
              <a:ext uri="{FF2B5EF4-FFF2-40B4-BE49-F238E27FC236}">
                <a16:creationId xmlns:a16="http://schemas.microsoft.com/office/drawing/2014/main" id="{C296F0DD-1115-F824-F620-95D1A3DA157C}"/>
              </a:ext>
            </a:extLst>
          </p:cNvPr>
          <p:cNvSpPr txBox="1"/>
          <p:nvPr/>
        </p:nvSpPr>
        <p:spPr>
          <a:xfrm>
            <a:off x="2748576" y="299293"/>
            <a:ext cx="6217920" cy="1077218"/>
          </a:xfrm>
          <a:prstGeom prst="rect">
            <a:avLst/>
          </a:prstGeom>
          <a:noFill/>
        </p:spPr>
        <p:txBody>
          <a:bodyPr wrap="square">
            <a:spAutoFit/>
          </a:bodyPr>
          <a:lstStyle/>
          <a:p>
            <a:pPr algn="ctr"/>
            <a:r>
              <a:rPr lang="en-US" sz="3200" dirty="0">
                <a:solidFill>
                  <a:srgbClr val="800000"/>
                </a:solidFill>
                <a:latin typeface="Monotype Corsiva" panose="03010101010201010101" pitchFamily="66" charset="0"/>
              </a:rPr>
              <a:t>B.E/</a:t>
            </a:r>
            <a:r>
              <a:rPr lang="en-US" sz="3200" dirty="0" err="1">
                <a:solidFill>
                  <a:srgbClr val="800000"/>
                </a:solidFill>
                <a:latin typeface="Monotype Corsiva" panose="03010101010201010101" pitchFamily="66" charset="0"/>
              </a:rPr>
              <a:t>B.Tech</a:t>
            </a:r>
            <a:r>
              <a:rPr lang="en-US" sz="3200" dirty="0">
                <a:solidFill>
                  <a:srgbClr val="800000"/>
                </a:solidFill>
                <a:latin typeface="Monotype Corsiva" panose="03010101010201010101" pitchFamily="66" charset="0"/>
              </a:rPr>
              <a:t>   Viva-Voce Examination</a:t>
            </a:r>
          </a:p>
          <a:p>
            <a:pPr algn="ctr"/>
            <a:r>
              <a:rPr lang="en-US" sz="3200" dirty="0">
                <a:solidFill>
                  <a:srgbClr val="002060"/>
                </a:solidFill>
                <a:latin typeface="Monotype Corsiva" panose="03010101010201010101" pitchFamily="66" charset="0"/>
              </a:rPr>
              <a:t>Anna University, Chennai – 600 025 </a:t>
            </a:r>
          </a:p>
        </p:txBody>
      </p:sp>
      <p:sp>
        <p:nvSpPr>
          <p:cNvPr id="12" name="Rounded Rectangle 7">
            <a:extLst>
              <a:ext uri="{FF2B5EF4-FFF2-40B4-BE49-F238E27FC236}">
                <a16:creationId xmlns:a16="http://schemas.microsoft.com/office/drawing/2014/main" id="{80B94A4A-AAED-7938-EC1C-86E0BCC25685}"/>
              </a:ext>
            </a:extLst>
          </p:cNvPr>
          <p:cNvSpPr/>
          <p:nvPr/>
        </p:nvSpPr>
        <p:spPr>
          <a:xfrm>
            <a:off x="5151120" y="6202680"/>
            <a:ext cx="1905000" cy="4572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BATCH NO: 15</a:t>
            </a:r>
          </a:p>
        </p:txBody>
      </p:sp>
    </p:spTree>
    <p:extLst>
      <p:ext uri="{BB962C8B-B14F-4D97-AF65-F5344CB8AC3E}">
        <p14:creationId xmlns:p14="http://schemas.microsoft.com/office/powerpoint/2010/main" val="184015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1602297" y="352338"/>
            <a:ext cx="8263156" cy="4052391"/>
          </a:xfrm>
          <a:prstGeom prst="rect">
            <a:avLst/>
          </a:prstGeom>
        </p:spPr>
        <p:txBody>
          <a:bodyPr wrap="square">
            <a:spAutoFit/>
          </a:bodyPr>
          <a:lstStyle/>
          <a:p>
            <a:r>
              <a:rPr lang="en-US" sz="6600" dirty="0">
                <a:solidFill>
                  <a:srgbClr val="000000"/>
                </a:solidFill>
                <a:latin typeface="Calibri" panose="020F0502020204030204" pitchFamily="34" charset="0"/>
              </a:rPr>
              <a:t>Modules</a:t>
            </a:r>
            <a:endParaRPr lang="en-US" sz="6600"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sz="2800" dirty="0">
                <a:solidFill>
                  <a:srgbClr val="000000"/>
                </a:solidFill>
                <a:latin typeface="Calibri" panose="020F0502020204030204" pitchFamily="34" charset="0"/>
              </a:rPr>
              <a:t>Data Procurement</a:t>
            </a:r>
            <a:endParaRPr lang="en-US" sz="28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800" dirty="0">
                <a:solidFill>
                  <a:srgbClr val="000000"/>
                </a:solidFill>
                <a:latin typeface="Calibri" panose="020F0502020204030204" pitchFamily="34" charset="0"/>
              </a:rPr>
              <a:t>Data Normalization and Feature Selection</a:t>
            </a:r>
            <a:endParaRPr lang="en-US" sz="28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800" dirty="0">
                <a:solidFill>
                  <a:srgbClr val="000000"/>
                </a:solidFill>
                <a:latin typeface="Calibri" panose="020F0502020204030204" pitchFamily="34" charset="0"/>
              </a:rPr>
              <a:t>Gesture Interpretation</a:t>
            </a:r>
            <a:endParaRPr lang="en-US" sz="28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800" dirty="0">
                <a:solidFill>
                  <a:srgbClr val="000000"/>
                </a:solidFill>
                <a:latin typeface="Calibri" panose="020F0502020204030204" pitchFamily="34" charset="0"/>
              </a:rPr>
              <a:t>Speech Synthesis</a:t>
            </a:r>
            <a:endParaRPr lang="en-US" sz="28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800" dirty="0">
                <a:solidFill>
                  <a:srgbClr val="000000"/>
                </a:solidFill>
                <a:latin typeface="Calibri" panose="020F0502020204030204" pitchFamily="34" charset="0"/>
              </a:rPr>
              <a:t>Reverse Process</a:t>
            </a:r>
            <a:endParaRPr lang="en-US"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9011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679508" y="1135206"/>
            <a:ext cx="11241248" cy="4267835"/>
          </a:xfrm>
          <a:prstGeom prst="rect">
            <a:avLst/>
          </a:prstGeom>
        </p:spPr>
        <p:txBody>
          <a:bodyPr wrap="square">
            <a:spAutoFit/>
          </a:bodyPr>
          <a:lstStyle/>
          <a:p>
            <a:r>
              <a:rPr lang="en-US" sz="3600" dirty="0">
                <a:solidFill>
                  <a:srgbClr val="000000"/>
                </a:solidFill>
                <a:latin typeface="Calibri" panose="020F0502020204030204" pitchFamily="34" charset="0"/>
              </a:rPr>
              <a:t>Module Description</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sz="2000" dirty="0">
                <a:solidFill>
                  <a:srgbClr val="000000"/>
                </a:solidFill>
                <a:latin typeface="Calibri" panose="020F0502020204030204" pitchFamily="34" charset="0"/>
              </a:rPr>
              <a:t> Data Procurement : </a:t>
            </a:r>
            <a:r>
              <a:rPr lang="en-US" dirty="0">
                <a:solidFill>
                  <a:srgbClr val="000000"/>
                </a:solidFill>
                <a:latin typeface="Calibri" panose="020F0502020204030204" pitchFamily="34" charset="0"/>
              </a:rPr>
              <a:t>Hand gesture data can be acquired through electromechanical devices like gloves, offering precise hand information but being costly and less user-friendly. </a:t>
            </a:r>
            <a:endParaRPr lang="en-US" sz="20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Alternatively, vision-based methods use webcams to observe hand/finger details, providing a cost-effective, device-free interaction between humans and computers.</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000" dirty="0">
                <a:solidFill>
                  <a:srgbClr val="000000"/>
                </a:solidFill>
                <a:latin typeface="Calibri" panose="020F0502020204030204" pitchFamily="34" charset="0"/>
              </a:rPr>
              <a:t> Data Normalization and Feature Selection : </a:t>
            </a:r>
            <a:r>
              <a:rPr lang="en-US" dirty="0">
                <a:solidFill>
                  <a:srgbClr val="000000"/>
                </a:solidFill>
                <a:latin typeface="Calibri" panose="020F0502020204030204" pitchFamily="34" charset="0"/>
              </a:rPr>
              <a:t>Hand detection involves using the media pipe library to process webcam images, detecting hands and creating a region of interest (ROI). </a:t>
            </a:r>
            <a:endParaRPr lang="en-US" sz="20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After cropping and converting to a gray image with </a:t>
            </a:r>
            <a:r>
              <a:rPr lang="en-US" dirty="0" err="1">
                <a:solidFill>
                  <a:srgbClr val="000000"/>
                </a:solidFill>
                <a:latin typeface="Calibri" panose="020F0502020204030204" pitchFamily="34" charset="0"/>
              </a:rPr>
              <a:t>OpenCV</a:t>
            </a:r>
            <a:r>
              <a:rPr lang="en-US" dirty="0">
                <a:solidFill>
                  <a:srgbClr val="000000"/>
                </a:solidFill>
                <a:latin typeface="Calibri" panose="020F0502020204030204" pitchFamily="34" charset="0"/>
              </a:rPr>
              <a:t>, Gaussian blur is applied. Binary images are obtained using threshold methods.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However, limitations include the requirement for a clean background, proper lighting conditions, and challenges in real-world scenarios where these conditions may not be met.</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04419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528506" y="251794"/>
            <a:ext cx="10729520" cy="5355312"/>
          </a:xfrm>
          <a:prstGeom prst="rect">
            <a:avLst/>
          </a:prstGeom>
        </p:spPr>
        <p:txBody>
          <a:bodyPr wrap="square">
            <a:spAutoFit/>
          </a:bodyPr>
          <a:lstStyle/>
          <a:p>
            <a:r>
              <a:rPr lang="en-US" sz="3600" dirty="0">
                <a:solidFill>
                  <a:srgbClr val="000000"/>
                </a:solidFill>
                <a:latin typeface="Calibri" panose="020F0502020204030204" pitchFamily="34" charset="0"/>
              </a:rPr>
              <a:t>Module Description(</a:t>
            </a:r>
            <a:r>
              <a:rPr lang="en-US" sz="3600" dirty="0" err="1">
                <a:solidFill>
                  <a:srgbClr val="000000"/>
                </a:solidFill>
                <a:latin typeface="Calibri" panose="020F0502020204030204" pitchFamily="34" charset="0"/>
              </a:rPr>
              <a:t>Cntd</a:t>
            </a:r>
            <a:r>
              <a:rPr lang="en-US" sz="3600" dirty="0">
                <a:solidFill>
                  <a:srgbClr val="000000"/>
                </a:solidFill>
                <a:latin typeface="Calibri" panose="020F0502020204030204" pitchFamily="34" charset="0"/>
              </a:rPr>
              <a:t>.,)</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sz="2000" dirty="0">
                <a:solidFill>
                  <a:srgbClr val="000000"/>
                </a:solidFill>
                <a:latin typeface="Calibri" panose="020F0502020204030204" pitchFamily="34" charset="0"/>
              </a:rPr>
              <a:t> Gesture Interpretation : </a:t>
            </a:r>
            <a:r>
              <a:rPr lang="en-US" dirty="0">
                <a:solidFill>
                  <a:srgbClr val="000000"/>
                </a:solidFill>
                <a:latin typeface="Calibri" panose="020F0502020204030204" pitchFamily="34" charset="0"/>
              </a:rPr>
              <a:t>The initial convolutional layer deploys 32 filters with a 3x3</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kernel size, resulting in the generation of feature maps. </a:t>
            </a:r>
            <a:endParaRPr lang="en-US" sz="20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Subsequent max-pooling strategically reduces spatial dimensions while preserving essential information.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This process iterates with 32 filters, yielding feature maps, followed by max pooling.</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Continuing this pattern, two additional convolutional layers employ 16 filters each, complemented by further max pooling.</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000" dirty="0">
                <a:solidFill>
                  <a:srgbClr val="000000"/>
                </a:solidFill>
                <a:latin typeface="Calibri" panose="020F0502020204030204" pitchFamily="34" charset="0"/>
              </a:rPr>
              <a:t> Speech Synthesis : </a:t>
            </a:r>
            <a:r>
              <a:rPr lang="en-US" dirty="0">
                <a:solidFill>
                  <a:srgbClr val="000000"/>
                </a:solidFill>
                <a:latin typeface="Calibri" panose="020F0502020204030204" pitchFamily="34" charset="0"/>
              </a:rPr>
              <a:t>The model translates known gestures into words. </a:t>
            </a:r>
            <a:endParaRPr lang="en-US" sz="20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We have used pyttsx3 library to convert the recognized words into the appropriate speech.</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text-to-speech output is a simple workaround, but it's a useful feature because it simulates a real-life dialogue.</a:t>
            </a:r>
            <a:endParaRPr lang="en-US" dirty="0">
              <a:solidFill>
                <a:srgbClr val="000000"/>
              </a:solidFill>
              <a:latin typeface="Arial" panose="020B0604020202020204" pitchFamily="34" charset="0"/>
            </a:endParaRPr>
          </a:p>
          <a:p>
            <a:br>
              <a:rPr lang="en-US" dirty="0"/>
            </a:br>
            <a:br>
              <a:rPr lang="en-US" dirty="0"/>
            </a:br>
            <a:endParaRPr lang="en-US" dirty="0"/>
          </a:p>
        </p:txBody>
      </p:sp>
    </p:spTree>
    <p:extLst>
      <p:ext uri="{BB962C8B-B14F-4D97-AF65-F5344CB8AC3E}">
        <p14:creationId xmlns:p14="http://schemas.microsoft.com/office/powerpoint/2010/main" val="88258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989901" y="973123"/>
            <a:ext cx="10310070" cy="3277820"/>
          </a:xfrm>
          <a:prstGeom prst="rect">
            <a:avLst/>
          </a:prstGeom>
        </p:spPr>
        <p:txBody>
          <a:bodyPr wrap="square">
            <a:spAutoFit/>
          </a:bodyPr>
          <a:lstStyle/>
          <a:p>
            <a:r>
              <a:rPr lang="en-US" sz="3600" dirty="0">
                <a:solidFill>
                  <a:srgbClr val="000000"/>
                </a:solidFill>
                <a:latin typeface="Calibri" panose="020F0502020204030204" pitchFamily="34" charset="0"/>
              </a:rPr>
              <a:t>Module Description(</a:t>
            </a:r>
            <a:r>
              <a:rPr lang="en-US" sz="3600" dirty="0" err="1">
                <a:solidFill>
                  <a:srgbClr val="000000"/>
                </a:solidFill>
                <a:latin typeface="Calibri" panose="020F0502020204030204" pitchFamily="34" charset="0"/>
              </a:rPr>
              <a:t>Cntd</a:t>
            </a:r>
            <a:r>
              <a:rPr lang="en-US" sz="3600" dirty="0">
                <a:solidFill>
                  <a:srgbClr val="000000"/>
                </a:solidFill>
                <a:latin typeface="Calibri" panose="020F0502020204030204" pitchFamily="34" charset="0"/>
              </a:rPr>
              <a:t>.,)</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sz="2000" dirty="0">
                <a:solidFill>
                  <a:srgbClr val="000000"/>
                </a:solidFill>
                <a:latin typeface="Calibri" panose="020F0502020204030204" pitchFamily="34" charset="0"/>
              </a:rPr>
              <a:t> Reverse Process : </a:t>
            </a:r>
            <a:r>
              <a:rPr lang="en-US" dirty="0">
                <a:solidFill>
                  <a:srgbClr val="000000"/>
                </a:solidFill>
                <a:latin typeface="Calibri" panose="020F0502020204030204" pitchFamily="34" charset="0"/>
              </a:rPr>
              <a:t>The code converts voice input to text using </a:t>
            </a:r>
            <a:r>
              <a:rPr lang="en-US" dirty="0" err="1">
                <a:solidFill>
                  <a:srgbClr val="000000"/>
                </a:solidFill>
                <a:latin typeface="Calibri" panose="020F0502020204030204" pitchFamily="34" charset="0"/>
              </a:rPr>
              <a:t>speech_recognition</a:t>
            </a:r>
            <a:r>
              <a:rPr lang="en-US" dirty="0">
                <a:solidFill>
                  <a:srgbClr val="000000"/>
                </a:solidFill>
                <a:latin typeface="Calibri" panose="020F0502020204030204" pitchFamily="34" charset="0"/>
              </a:rPr>
              <a:t>, then processes the text to generate hand gesture animations via </a:t>
            </a:r>
            <a:r>
              <a:rPr lang="en-US" dirty="0" err="1">
                <a:solidFill>
                  <a:srgbClr val="000000"/>
                </a:solidFill>
                <a:latin typeface="Calibri" panose="020F0502020204030204" pitchFamily="34" charset="0"/>
              </a:rPr>
              <a:t>OpenCV</a:t>
            </a:r>
            <a:r>
              <a:rPr lang="en-US" dirty="0">
                <a:solidFill>
                  <a:srgbClr val="000000"/>
                </a:solidFill>
                <a:latin typeface="Calibri" panose="020F0502020204030204" pitchFamily="34" charset="0"/>
              </a:rPr>
              <a:t>. </a:t>
            </a:r>
            <a:endParaRPr lang="en-US" sz="20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Users initiate voice input, observe animated gestures, creating a seamless interaction bridging voice commands and visual representation.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generated animations provide visual feedback, enhancing user understanding.</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Additionally, error handling ensures robustness, gracefully managing potential issues during voice input and video generation processes, ensuring a smooth user experience</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2558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531303" y="240913"/>
            <a:ext cx="4107809" cy="1754326"/>
          </a:xfrm>
          <a:prstGeom prst="rect">
            <a:avLst/>
          </a:prstGeom>
        </p:spPr>
        <p:txBody>
          <a:bodyPr wrap="square">
            <a:spAutoFit/>
          </a:bodyPr>
          <a:lstStyle/>
          <a:p>
            <a:r>
              <a:rPr lang="en-US" sz="3600" dirty="0">
                <a:solidFill>
                  <a:srgbClr val="000000"/>
                </a:solidFill>
                <a:latin typeface="Calibri" panose="020F0502020204030204" pitchFamily="34" charset="0"/>
              </a:rPr>
              <a:t>Output Screenshot</a:t>
            </a:r>
            <a:endParaRPr lang="en-US" sz="3600" dirty="0"/>
          </a:p>
          <a:p>
            <a:br>
              <a:rPr lang="en-US" sz="3600" dirty="0"/>
            </a:b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537" y="1282737"/>
            <a:ext cx="7411484" cy="4896533"/>
          </a:xfrm>
          <a:prstGeom prst="rect">
            <a:avLst/>
          </a:prstGeom>
        </p:spPr>
      </p:pic>
    </p:spTree>
    <p:extLst>
      <p:ext uri="{BB962C8B-B14F-4D97-AF65-F5344CB8AC3E}">
        <p14:creationId xmlns:p14="http://schemas.microsoft.com/office/powerpoint/2010/main" val="181157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178" y="1207236"/>
            <a:ext cx="8011643" cy="4896533"/>
          </a:xfrm>
          <a:prstGeom prst="rect">
            <a:avLst/>
          </a:prstGeom>
        </p:spPr>
      </p:pic>
      <p:sp>
        <p:nvSpPr>
          <p:cNvPr id="3" name="Rectangle 2"/>
          <p:cNvSpPr/>
          <p:nvPr/>
        </p:nvSpPr>
        <p:spPr>
          <a:xfrm>
            <a:off x="456717" y="299798"/>
            <a:ext cx="4816383" cy="584775"/>
          </a:xfrm>
          <a:prstGeom prst="rect">
            <a:avLst/>
          </a:prstGeom>
        </p:spPr>
        <p:txBody>
          <a:bodyPr wrap="none">
            <a:spAutoFit/>
          </a:bodyPr>
          <a:lstStyle/>
          <a:p>
            <a:r>
              <a:rPr lang="en-US" sz="3200" dirty="0">
                <a:solidFill>
                  <a:srgbClr val="000000"/>
                </a:solidFill>
                <a:latin typeface="Calibri" panose="020F0502020204030204" pitchFamily="34" charset="0"/>
              </a:rPr>
              <a:t>International Sign Language</a:t>
            </a:r>
            <a:endParaRPr lang="en-US" sz="3200" dirty="0"/>
          </a:p>
        </p:txBody>
      </p:sp>
    </p:spTree>
    <p:extLst>
      <p:ext uri="{BB962C8B-B14F-4D97-AF65-F5344CB8AC3E}">
        <p14:creationId xmlns:p14="http://schemas.microsoft.com/office/powerpoint/2010/main" val="98750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953" y="1376018"/>
            <a:ext cx="7754432" cy="4372585"/>
          </a:xfrm>
          <a:prstGeom prst="rect">
            <a:avLst/>
          </a:prstGeom>
        </p:spPr>
      </p:pic>
      <p:sp>
        <p:nvSpPr>
          <p:cNvPr id="4" name="Rectangle 3"/>
          <p:cNvSpPr/>
          <p:nvPr/>
        </p:nvSpPr>
        <p:spPr>
          <a:xfrm>
            <a:off x="506135" y="366748"/>
            <a:ext cx="6096000" cy="1754326"/>
          </a:xfrm>
          <a:prstGeom prst="rect">
            <a:avLst/>
          </a:prstGeom>
        </p:spPr>
        <p:txBody>
          <a:bodyPr>
            <a:spAutoFit/>
          </a:bodyPr>
          <a:lstStyle/>
          <a:p>
            <a:r>
              <a:rPr lang="en-US" sz="3600" dirty="0">
                <a:solidFill>
                  <a:srgbClr val="000000"/>
                </a:solidFill>
                <a:latin typeface="Calibri" panose="020F0502020204030204" pitchFamily="34" charset="0"/>
              </a:rPr>
              <a:t>Output Screenshot</a:t>
            </a:r>
            <a:endParaRPr lang="en-US" sz="3600" dirty="0"/>
          </a:p>
          <a:p>
            <a:br>
              <a:rPr lang="en-US" sz="3600" dirty="0"/>
            </a:br>
            <a:endParaRPr lang="en-US" sz="3600" dirty="0"/>
          </a:p>
        </p:txBody>
      </p:sp>
    </p:spTree>
    <p:extLst>
      <p:ext uri="{BB962C8B-B14F-4D97-AF65-F5344CB8AC3E}">
        <p14:creationId xmlns:p14="http://schemas.microsoft.com/office/powerpoint/2010/main" val="190375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238" y="1415293"/>
            <a:ext cx="7744906" cy="4353533"/>
          </a:xfrm>
          <a:prstGeom prst="rect">
            <a:avLst/>
          </a:prstGeom>
        </p:spPr>
      </p:pic>
      <p:sp>
        <p:nvSpPr>
          <p:cNvPr id="3" name="Rectangle 2"/>
          <p:cNvSpPr/>
          <p:nvPr/>
        </p:nvSpPr>
        <p:spPr>
          <a:xfrm>
            <a:off x="726366" y="321354"/>
            <a:ext cx="6096000" cy="1754326"/>
          </a:xfrm>
          <a:prstGeom prst="rect">
            <a:avLst/>
          </a:prstGeom>
        </p:spPr>
        <p:txBody>
          <a:bodyPr>
            <a:spAutoFit/>
          </a:bodyPr>
          <a:lstStyle/>
          <a:p>
            <a:r>
              <a:rPr lang="en-US" sz="3600" dirty="0">
                <a:solidFill>
                  <a:srgbClr val="000000"/>
                </a:solidFill>
                <a:latin typeface="Calibri" panose="020F0502020204030204" pitchFamily="34" charset="0"/>
              </a:rPr>
              <a:t>Output Screenshot</a:t>
            </a:r>
            <a:endParaRPr lang="en-US" sz="3600" dirty="0"/>
          </a:p>
          <a:p>
            <a:br>
              <a:rPr lang="en-US" sz="3600" dirty="0"/>
            </a:br>
            <a:endParaRPr lang="en-US" sz="3600" dirty="0"/>
          </a:p>
        </p:txBody>
      </p:sp>
    </p:spTree>
    <p:extLst>
      <p:ext uri="{BB962C8B-B14F-4D97-AF65-F5344CB8AC3E}">
        <p14:creationId xmlns:p14="http://schemas.microsoft.com/office/powerpoint/2010/main" val="383635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 y="-8389"/>
            <a:ext cx="12192000" cy="6858000"/>
          </a:xfrm>
          <a:prstGeom prst="rect">
            <a:avLst/>
          </a:prstGeom>
        </p:spPr>
      </p:pic>
      <p:sp>
        <p:nvSpPr>
          <p:cNvPr id="2" name="Rectangle 1"/>
          <p:cNvSpPr/>
          <p:nvPr/>
        </p:nvSpPr>
        <p:spPr>
          <a:xfrm>
            <a:off x="615192" y="402672"/>
            <a:ext cx="11255230" cy="5421997"/>
          </a:xfrm>
          <a:prstGeom prst="rect">
            <a:avLst/>
          </a:prstGeom>
        </p:spPr>
        <p:txBody>
          <a:bodyPr wrap="square">
            <a:spAutoFit/>
          </a:bodyPr>
          <a:lstStyle/>
          <a:p>
            <a:r>
              <a:rPr lang="en-US" sz="3600" dirty="0">
                <a:solidFill>
                  <a:srgbClr val="000000"/>
                </a:solidFill>
                <a:latin typeface="Calibri" panose="020F0502020204030204" pitchFamily="34" charset="0"/>
              </a:rPr>
              <a:t>Conclusion and Future Enhancements</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dirty="0">
                <a:solidFill>
                  <a:srgbClr val="000000"/>
                </a:solidFill>
                <a:latin typeface="Calibri" panose="020F0502020204030204" pitchFamily="34" charset="0"/>
              </a:rPr>
              <a:t> In this project, we have introduced a revolutionary system for real-time International Sign Language (ISL) gesture recognition and translation.</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Leveraging the power of Convolutional Neural Networks (CNNs), our system excels in recognizing ISL gestures with remarkable accuracy, making it a reliable tool for individuals who use sign language as their primary mode of communication.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Beyond gesture recognition, our system transcends the visual medium by transforming recognized ISL gestures into audible voice, thus bridging communication gaps between the deaf and those who rely on spoken language.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This technology has the potential to create a more inclusive and communicative world, where language knows no boundaries.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Future Enhancements are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Voice is available for Multiple Languages not only in English Language.</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Implementation of 2D or 3D Avatar in Reverse Process.</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Actions gesture like Hello, Thank You will be recognized by the gesture.</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96599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 y="-8389"/>
            <a:ext cx="12192000" cy="6858000"/>
          </a:xfrm>
          <a:prstGeom prst="rect">
            <a:avLst/>
          </a:prstGeom>
        </p:spPr>
      </p:pic>
      <p:sp>
        <p:nvSpPr>
          <p:cNvPr id="2" name="Rectangle 1"/>
          <p:cNvSpPr/>
          <p:nvPr/>
        </p:nvSpPr>
        <p:spPr>
          <a:xfrm>
            <a:off x="757804" y="285226"/>
            <a:ext cx="11121007" cy="5847755"/>
          </a:xfrm>
          <a:prstGeom prst="rect">
            <a:avLst/>
          </a:prstGeom>
        </p:spPr>
        <p:txBody>
          <a:bodyPr wrap="square">
            <a:spAutoFit/>
          </a:bodyPr>
          <a:lstStyle/>
          <a:p>
            <a:r>
              <a:rPr lang="en-US" sz="3600" dirty="0">
                <a:solidFill>
                  <a:srgbClr val="000000"/>
                </a:solidFill>
                <a:latin typeface="Calibri" panose="020F0502020204030204" pitchFamily="34" charset="0"/>
              </a:rPr>
              <a:t>References</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dirty="0">
                <a:solidFill>
                  <a:srgbClr val="000000"/>
                </a:solidFill>
                <a:latin typeface="Calibri" panose="020F0502020204030204" pitchFamily="34" charset="0"/>
              </a:rPr>
              <a:t> [1] </a:t>
            </a:r>
            <a:r>
              <a:rPr lang="en-US" dirty="0" err="1">
                <a:solidFill>
                  <a:srgbClr val="000000"/>
                </a:solidFill>
                <a:latin typeface="Calibri" panose="020F0502020204030204" pitchFamily="34" charset="0"/>
              </a:rPr>
              <a:t>Sunitha</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Nandhini</a:t>
            </a:r>
            <a:r>
              <a:rPr lang="en-US" dirty="0">
                <a:solidFill>
                  <a:srgbClr val="000000"/>
                </a:solidFill>
                <a:latin typeface="Calibri" panose="020F0502020204030204" pitchFamily="34" charset="0"/>
              </a:rPr>
              <a:t>, “Sign Language Recognition Using Convolutional Neural Network”, Shiva </a:t>
            </a:r>
            <a:r>
              <a:rPr lang="en-US" dirty="0" err="1">
                <a:solidFill>
                  <a:srgbClr val="000000"/>
                </a:solidFill>
                <a:latin typeface="Calibri" panose="020F0502020204030204" pitchFamily="34" charset="0"/>
              </a:rPr>
              <a:t>Roopan</a:t>
            </a:r>
            <a:r>
              <a:rPr lang="en-US" dirty="0">
                <a:solidFill>
                  <a:srgbClr val="000000"/>
                </a:solidFill>
                <a:latin typeface="Calibri" panose="020F0502020204030204" pitchFamily="34" charset="0"/>
              </a:rPr>
              <a:t> D, </a:t>
            </a:r>
            <a:r>
              <a:rPr lang="en-US" dirty="0" err="1">
                <a:solidFill>
                  <a:srgbClr val="000000"/>
                </a:solidFill>
                <a:latin typeface="Calibri" panose="020F0502020204030204" pitchFamily="34" charset="0"/>
              </a:rPr>
              <a:t>Shiyaam</a:t>
            </a:r>
            <a:r>
              <a:rPr lang="en-US" dirty="0">
                <a:solidFill>
                  <a:srgbClr val="000000"/>
                </a:solidFill>
                <a:latin typeface="Calibri" panose="020F0502020204030204" pitchFamily="34" charset="0"/>
              </a:rPr>
              <a:t> S, </a:t>
            </a:r>
            <a:r>
              <a:rPr lang="en-US" dirty="0" err="1">
                <a:solidFill>
                  <a:srgbClr val="000000"/>
                </a:solidFill>
                <a:latin typeface="Calibri" panose="020F0502020204030204" pitchFamily="34" charset="0"/>
              </a:rPr>
              <a:t>Yogesh</a:t>
            </a:r>
            <a:r>
              <a:rPr lang="en-US" dirty="0">
                <a:solidFill>
                  <a:srgbClr val="000000"/>
                </a:solidFill>
                <a:latin typeface="Calibri" panose="020F0502020204030204" pitchFamily="34" charset="0"/>
              </a:rPr>
              <a:t> S, May 2021.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[2] </a:t>
            </a:r>
            <a:r>
              <a:rPr lang="en-US" dirty="0" err="1">
                <a:solidFill>
                  <a:srgbClr val="000000"/>
                </a:solidFill>
                <a:latin typeface="Calibri" panose="020F0502020204030204" pitchFamily="34" charset="0"/>
              </a:rPr>
              <a:t>Siddhant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Shivdikar</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Juilee</a:t>
            </a:r>
            <a:r>
              <a:rPr lang="en-US" dirty="0">
                <a:solidFill>
                  <a:srgbClr val="000000"/>
                </a:solidFill>
                <a:latin typeface="Calibri" panose="020F0502020204030204" pitchFamily="34" charset="0"/>
              </a:rPr>
              <a:t> Thakur, Arnav Agarwal, “Hand Gesture Recognition and Translation Application ”, September 2022</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[3] </a:t>
            </a:r>
            <a:r>
              <a:rPr lang="en-US" dirty="0" err="1">
                <a:solidFill>
                  <a:srgbClr val="000000"/>
                </a:solidFill>
                <a:latin typeface="Calibri" panose="020F0502020204030204" pitchFamily="34" charset="0"/>
              </a:rPr>
              <a:t>Yash</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Dhamecha</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Rajat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Pawar</a:t>
            </a:r>
            <a:r>
              <a:rPr lang="en-US" dirty="0">
                <a:solidFill>
                  <a:srgbClr val="000000"/>
                </a:solidFill>
                <a:latin typeface="Calibri" panose="020F0502020204030204" pitchFamily="34" charset="0"/>
              </a:rPr>
              <a:t>, Aditi </a:t>
            </a:r>
            <a:r>
              <a:rPr lang="en-US" dirty="0" err="1">
                <a:solidFill>
                  <a:srgbClr val="000000"/>
                </a:solidFill>
                <a:latin typeface="Calibri" panose="020F0502020204030204" pitchFamily="34" charset="0"/>
              </a:rPr>
              <a:t>Waghmare</a:t>
            </a:r>
            <a:r>
              <a:rPr lang="en-US" dirty="0">
                <a:solidFill>
                  <a:srgbClr val="000000"/>
                </a:solidFill>
                <a:latin typeface="Calibri" panose="020F0502020204030204" pitchFamily="34" charset="0"/>
              </a:rPr>
              <a:t>, Soma Ghosh, “Sign Language Conversion using Hand Gesture Recognition ”, April 2023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[4] Aditya </a:t>
            </a:r>
            <a:r>
              <a:rPr lang="en-US" dirty="0" err="1">
                <a:solidFill>
                  <a:srgbClr val="000000"/>
                </a:solidFill>
                <a:latin typeface="Calibri" panose="020F0502020204030204" pitchFamily="34" charset="0"/>
              </a:rPr>
              <a:t>Rathi</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Sumanta</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Pasari</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Sarita</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Sheoran</a:t>
            </a:r>
            <a:r>
              <a:rPr lang="en-US" dirty="0">
                <a:solidFill>
                  <a:srgbClr val="000000"/>
                </a:solidFill>
                <a:latin typeface="Calibri" panose="020F0502020204030204" pitchFamily="34" charset="0"/>
              </a:rPr>
              <a:t>, “Live Sign Language Recognition: Using Convolution Neural Networks ”, June 2022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[5] </a:t>
            </a:r>
            <a:r>
              <a:rPr lang="en-US" dirty="0" err="1">
                <a:solidFill>
                  <a:srgbClr val="000000"/>
                </a:solidFill>
                <a:latin typeface="Calibri" panose="020F0502020204030204" pitchFamily="34" charset="0"/>
              </a:rPr>
              <a:t>Heramba</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Limaye</a:t>
            </a:r>
            <a:r>
              <a:rPr lang="en-US" dirty="0">
                <a:solidFill>
                  <a:srgbClr val="000000"/>
                </a:solidFill>
                <a:latin typeface="Calibri" panose="020F0502020204030204" pitchFamily="34" charset="0"/>
              </a:rPr>
              <a:t>, Shraddha </a:t>
            </a:r>
            <a:r>
              <a:rPr lang="en-US" dirty="0" err="1">
                <a:solidFill>
                  <a:srgbClr val="000000"/>
                </a:solidFill>
                <a:latin typeface="Calibri" panose="020F0502020204030204" pitchFamily="34" charset="0"/>
              </a:rPr>
              <a:t>Shinde</a:t>
            </a:r>
            <a:r>
              <a:rPr lang="en-US" dirty="0">
                <a:solidFill>
                  <a:srgbClr val="000000"/>
                </a:solidFill>
                <a:latin typeface="Calibri" panose="020F0502020204030204" pitchFamily="34" charset="0"/>
              </a:rPr>
              <a:t>, Anurag </a:t>
            </a:r>
            <a:r>
              <a:rPr lang="en-US" dirty="0" err="1">
                <a:solidFill>
                  <a:srgbClr val="000000"/>
                </a:solidFill>
                <a:latin typeface="Calibri" panose="020F0502020204030204" pitchFamily="34" charset="0"/>
              </a:rPr>
              <a:t>Bapat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Nimish</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Samant</a:t>
            </a:r>
            <a:r>
              <a:rPr lang="en-US" dirty="0">
                <a:solidFill>
                  <a:srgbClr val="000000"/>
                </a:solidFill>
                <a:latin typeface="Calibri" panose="020F0502020204030204" pitchFamily="34" charset="0"/>
              </a:rPr>
              <a:t>, “Sign Language Recognition using Convolutional Neural Network with Customization ”, July 2022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[6] M </a:t>
            </a:r>
            <a:r>
              <a:rPr lang="en-US" dirty="0" err="1">
                <a:solidFill>
                  <a:srgbClr val="000000"/>
                </a:solidFill>
                <a:latin typeface="Calibri" panose="020F0502020204030204" pitchFamily="34" charset="0"/>
              </a:rPr>
              <a:t>Naveenkumar</a:t>
            </a:r>
            <a:r>
              <a:rPr lang="en-US" dirty="0">
                <a:solidFill>
                  <a:srgbClr val="000000"/>
                </a:solidFill>
                <a:latin typeface="Calibri" panose="020F0502020204030204" pitchFamily="34" charset="0"/>
              </a:rPr>
              <a:t>, S </a:t>
            </a:r>
            <a:r>
              <a:rPr lang="en-US" dirty="0" err="1">
                <a:solidFill>
                  <a:srgbClr val="000000"/>
                </a:solidFill>
                <a:latin typeface="Calibri" panose="020F0502020204030204" pitchFamily="34" charset="0"/>
              </a:rPr>
              <a:t>Srithar</a:t>
            </a:r>
            <a:r>
              <a:rPr lang="en-US" dirty="0">
                <a:solidFill>
                  <a:srgbClr val="000000"/>
                </a:solidFill>
                <a:latin typeface="Calibri" panose="020F0502020204030204" pitchFamily="34" charset="0"/>
              </a:rPr>
              <a:t>, G Ramesh </a:t>
            </a:r>
            <a:r>
              <a:rPr lang="en-US" dirty="0" err="1">
                <a:solidFill>
                  <a:srgbClr val="000000"/>
                </a:solidFill>
                <a:latin typeface="Calibri" panose="020F0502020204030204" pitchFamily="34" charset="0"/>
              </a:rPr>
              <a:t>Kalyan</a:t>
            </a:r>
            <a:r>
              <a:rPr lang="en-US" dirty="0">
                <a:solidFill>
                  <a:srgbClr val="000000"/>
                </a:solidFill>
                <a:latin typeface="Calibri" panose="020F0502020204030204" pitchFamily="34" charset="0"/>
              </a:rPr>
              <a:t>, E </a:t>
            </a:r>
            <a:r>
              <a:rPr lang="en-US" dirty="0" err="1">
                <a:solidFill>
                  <a:srgbClr val="000000"/>
                </a:solidFill>
                <a:latin typeface="Calibri" panose="020F0502020204030204" pitchFamily="34" charset="0"/>
              </a:rPr>
              <a:t>Vetrimani</a:t>
            </a:r>
            <a:r>
              <a:rPr lang="en-US" dirty="0">
                <a:solidFill>
                  <a:srgbClr val="000000"/>
                </a:solidFill>
                <a:latin typeface="Calibri" panose="020F0502020204030204" pitchFamily="34" charset="0"/>
              </a:rPr>
              <a:t>, S. </a:t>
            </a:r>
            <a:r>
              <a:rPr lang="en-US" dirty="0" err="1">
                <a:solidFill>
                  <a:srgbClr val="000000"/>
                </a:solidFill>
                <a:latin typeface="Calibri" panose="020F0502020204030204" pitchFamily="34" charset="0"/>
              </a:rPr>
              <a:t>Alagumuthukrishnan</a:t>
            </a:r>
            <a:r>
              <a:rPr lang="en-US" dirty="0">
                <a:solidFill>
                  <a:srgbClr val="000000"/>
                </a:solidFill>
                <a:latin typeface="Calibri" panose="020F0502020204030204" pitchFamily="34" charset="0"/>
              </a:rPr>
              <a:t>, “ Hand Sign Recognition using Deep Convolutional Neural Network ”, December 2022</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[7] Dutta K. K. and Bellary S. A. S., “Machine Learning Techniques for Indian Sign Language Recognition,” 2017 International Conference on Current Trends in Computer, Electrical, Electronics and Communication (CTCEEC), 2017, pp.333-336, </a:t>
            </a:r>
            <a:r>
              <a:rPr lang="en-US" dirty="0" err="1">
                <a:solidFill>
                  <a:srgbClr val="000000"/>
                </a:solidFill>
                <a:latin typeface="Calibri" panose="020F0502020204030204" pitchFamily="34" charset="0"/>
              </a:rPr>
              <a:t>doi</a:t>
            </a:r>
            <a:r>
              <a:rPr lang="en-US" dirty="0">
                <a:solidFill>
                  <a:srgbClr val="000000"/>
                </a:solidFill>
                <a:latin typeface="Calibri" panose="020F0502020204030204" pitchFamily="34" charset="0"/>
              </a:rPr>
              <a:t>: 10.1109/CTCEEC.2017.8454988.</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6572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EC275E-BD3D-2F65-9C66-1569AC1BC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52B90ED0-02A9-DB67-F67E-0E84678376F3}"/>
              </a:ext>
            </a:extLst>
          </p:cNvPr>
          <p:cNvSpPr txBox="1"/>
          <p:nvPr/>
        </p:nvSpPr>
        <p:spPr>
          <a:xfrm>
            <a:off x="335280" y="89654"/>
            <a:ext cx="6217920" cy="707886"/>
          </a:xfrm>
          <a:prstGeom prst="rect">
            <a:avLst/>
          </a:prstGeom>
          <a:noFill/>
        </p:spPr>
        <p:txBody>
          <a:bodyPr wrap="square">
            <a:spAutoFit/>
          </a:bodyPr>
          <a:lstStyle/>
          <a:p>
            <a:r>
              <a:rPr lang="en-US" sz="4000" b="1" dirty="0">
                <a:solidFill>
                  <a:srgbClr val="002060"/>
                </a:solidFill>
                <a:latin typeface="Times New Roman" panose="02020603050405020304"/>
                <a:cs typeface="Times New Roman" panose="02020603050405020304"/>
                <a:sym typeface="Times New Roman" panose="02020603050405020304"/>
              </a:rPr>
              <a:t>Agenda</a:t>
            </a:r>
            <a:endParaRPr lang="en-IN" sz="4000" dirty="0"/>
          </a:p>
        </p:txBody>
      </p:sp>
      <p:sp>
        <p:nvSpPr>
          <p:cNvPr id="5" name="Rounded Rectangular Callout 84">
            <a:extLst>
              <a:ext uri="{FF2B5EF4-FFF2-40B4-BE49-F238E27FC236}">
                <a16:creationId xmlns:a16="http://schemas.microsoft.com/office/drawing/2014/main" id="{18B83E57-02FF-CA14-7DBB-191265F846C2}"/>
              </a:ext>
            </a:extLst>
          </p:cNvPr>
          <p:cNvSpPr/>
          <p:nvPr/>
        </p:nvSpPr>
        <p:spPr>
          <a:xfrm>
            <a:off x="560070" y="1123315"/>
            <a:ext cx="680720" cy="393065"/>
          </a:xfrm>
          <a:prstGeom prst="wedgeRoundRectCallou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01</a:t>
            </a:r>
          </a:p>
        </p:txBody>
      </p:sp>
      <p:sp>
        <p:nvSpPr>
          <p:cNvPr id="6" name="Right Arrow 99">
            <a:extLst>
              <a:ext uri="{FF2B5EF4-FFF2-40B4-BE49-F238E27FC236}">
                <a16:creationId xmlns:a16="http://schemas.microsoft.com/office/drawing/2014/main" id="{3C453BB8-AE9A-6ED3-1A67-FC5C3DBF9FB1}"/>
              </a:ext>
            </a:extLst>
          </p:cNvPr>
          <p:cNvSpPr/>
          <p:nvPr/>
        </p:nvSpPr>
        <p:spPr>
          <a:xfrm>
            <a:off x="1402080" y="180848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BDA2C5-3077-4E28-7316-283E6476AE02}"/>
              </a:ext>
            </a:extLst>
          </p:cNvPr>
          <p:cNvSpPr txBox="1"/>
          <p:nvPr/>
        </p:nvSpPr>
        <p:spPr>
          <a:xfrm>
            <a:off x="2576830" y="1057395"/>
            <a:ext cx="2025650" cy="584775"/>
          </a:xfrm>
          <a:prstGeom prst="rect">
            <a:avLst/>
          </a:prstGeom>
          <a:noFill/>
        </p:spPr>
        <p:txBody>
          <a:bodyPr wrap="square">
            <a:spAutoFit/>
          </a:bodyPr>
          <a:lstStyle/>
          <a:p>
            <a:r>
              <a:rPr lang="en-US" sz="3200" dirty="0">
                <a:solidFill>
                  <a:srgbClr val="000000"/>
                </a:solidFill>
                <a:latin typeface="Calibri" panose="020F0502020204030204" pitchFamily="34" charset="0"/>
              </a:rPr>
              <a:t>Objective</a:t>
            </a:r>
            <a:endParaRPr lang="en-US" sz="3200" dirty="0"/>
          </a:p>
        </p:txBody>
      </p:sp>
      <p:sp>
        <p:nvSpPr>
          <p:cNvPr id="9" name="Rounded Rectangular Callout 85">
            <a:extLst>
              <a:ext uri="{FF2B5EF4-FFF2-40B4-BE49-F238E27FC236}">
                <a16:creationId xmlns:a16="http://schemas.microsoft.com/office/drawing/2014/main" id="{37EBCF85-DBED-A3F1-0A85-A7C7917332CC}"/>
              </a:ext>
            </a:extLst>
          </p:cNvPr>
          <p:cNvSpPr/>
          <p:nvPr/>
        </p:nvSpPr>
        <p:spPr>
          <a:xfrm>
            <a:off x="560070" y="1854835"/>
            <a:ext cx="680720" cy="393065"/>
          </a:xfrm>
          <a:prstGeom prst="wedgeRoundRect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02</a:t>
            </a:r>
          </a:p>
        </p:txBody>
      </p:sp>
      <p:sp>
        <p:nvSpPr>
          <p:cNvPr id="10" name="Right Arrow 99">
            <a:extLst>
              <a:ext uri="{FF2B5EF4-FFF2-40B4-BE49-F238E27FC236}">
                <a16:creationId xmlns:a16="http://schemas.microsoft.com/office/drawing/2014/main" id="{3F6A268F-1026-FF63-FBC6-ACECDD988AD8}"/>
              </a:ext>
            </a:extLst>
          </p:cNvPr>
          <p:cNvSpPr/>
          <p:nvPr/>
        </p:nvSpPr>
        <p:spPr>
          <a:xfrm>
            <a:off x="1402080" y="107696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99">
            <a:extLst>
              <a:ext uri="{FF2B5EF4-FFF2-40B4-BE49-F238E27FC236}">
                <a16:creationId xmlns:a16="http://schemas.microsoft.com/office/drawing/2014/main" id="{35A6EC02-440F-7658-39E8-A039C75DFA7B}"/>
              </a:ext>
            </a:extLst>
          </p:cNvPr>
          <p:cNvSpPr/>
          <p:nvPr/>
        </p:nvSpPr>
        <p:spPr>
          <a:xfrm>
            <a:off x="1432560" y="254000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99">
            <a:extLst>
              <a:ext uri="{FF2B5EF4-FFF2-40B4-BE49-F238E27FC236}">
                <a16:creationId xmlns:a16="http://schemas.microsoft.com/office/drawing/2014/main" id="{9E9AF3DB-5F97-7F79-8263-874918BCA726}"/>
              </a:ext>
            </a:extLst>
          </p:cNvPr>
          <p:cNvSpPr/>
          <p:nvPr/>
        </p:nvSpPr>
        <p:spPr>
          <a:xfrm>
            <a:off x="1402080" y="327152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8E354DB-C2A8-39C6-58B7-D55836A80E99}"/>
              </a:ext>
            </a:extLst>
          </p:cNvPr>
          <p:cNvSpPr txBox="1"/>
          <p:nvPr/>
        </p:nvSpPr>
        <p:spPr>
          <a:xfrm>
            <a:off x="7811774" y="1017606"/>
            <a:ext cx="3820156" cy="584775"/>
          </a:xfrm>
          <a:prstGeom prst="rect">
            <a:avLst/>
          </a:prstGeom>
          <a:noFill/>
        </p:spPr>
        <p:txBody>
          <a:bodyPr wrap="square">
            <a:spAutoFit/>
          </a:bodyPr>
          <a:lstStyle/>
          <a:p>
            <a:r>
              <a:rPr lang="en-US" sz="3200" dirty="0">
                <a:solidFill>
                  <a:srgbClr val="000000"/>
                </a:solidFill>
                <a:latin typeface="Calibri" panose="020F0502020204030204" pitchFamily="34" charset="0"/>
              </a:rPr>
              <a:t>Modules </a:t>
            </a:r>
            <a:r>
              <a:rPr lang="en-US" sz="3200" dirty="0" err="1">
                <a:solidFill>
                  <a:srgbClr val="000000"/>
                </a:solidFill>
                <a:latin typeface="Calibri" panose="020F0502020204030204" pitchFamily="34" charset="0"/>
              </a:rPr>
              <a:t>Descripyion</a:t>
            </a:r>
            <a:endParaRPr lang="en-US" sz="3200" dirty="0"/>
          </a:p>
        </p:txBody>
      </p:sp>
      <p:sp>
        <p:nvSpPr>
          <p:cNvPr id="14" name="TextBox 13">
            <a:extLst>
              <a:ext uri="{FF2B5EF4-FFF2-40B4-BE49-F238E27FC236}">
                <a16:creationId xmlns:a16="http://schemas.microsoft.com/office/drawing/2014/main" id="{F7CABA69-FB63-0061-0DF3-EE90BA3AA30F}"/>
              </a:ext>
            </a:extLst>
          </p:cNvPr>
          <p:cNvSpPr txBox="1"/>
          <p:nvPr/>
        </p:nvSpPr>
        <p:spPr>
          <a:xfrm>
            <a:off x="2538730" y="2414209"/>
            <a:ext cx="3100070" cy="584775"/>
          </a:xfrm>
          <a:prstGeom prst="rect">
            <a:avLst/>
          </a:prstGeom>
          <a:noFill/>
        </p:spPr>
        <p:txBody>
          <a:bodyPr wrap="square">
            <a:spAutoFit/>
          </a:bodyPr>
          <a:lstStyle/>
          <a:p>
            <a:r>
              <a:rPr lang="en-US" sz="3200" dirty="0">
                <a:solidFill>
                  <a:srgbClr val="000000"/>
                </a:solidFill>
                <a:latin typeface="Calibri" panose="020F0502020204030204" pitchFamily="34" charset="0"/>
              </a:rPr>
              <a:t>Literature Survey</a:t>
            </a:r>
            <a:endParaRPr lang="en-US" sz="3200" dirty="0"/>
          </a:p>
        </p:txBody>
      </p:sp>
      <p:sp>
        <p:nvSpPr>
          <p:cNvPr id="15" name="TextBox 14">
            <a:extLst>
              <a:ext uri="{FF2B5EF4-FFF2-40B4-BE49-F238E27FC236}">
                <a16:creationId xmlns:a16="http://schemas.microsoft.com/office/drawing/2014/main" id="{4E6156AC-5754-D6C6-3803-592160EF92CA}"/>
              </a:ext>
            </a:extLst>
          </p:cNvPr>
          <p:cNvSpPr txBox="1"/>
          <p:nvPr/>
        </p:nvSpPr>
        <p:spPr>
          <a:xfrm>
            <a:off x="2531110" y="3136612"/>
            <a:ext cx="2726690" cy="584775"/>
          </a:xfrm>
          <a:prstGeom prst="rect">
            <a:avLst/>
          </a:prstGeom>
          <a:noFill/>
        </p:spPr>
        <p:txBody>
          <a:bodyPr wrap="square">
            <a:spAutoFit/>
          </a:bodyPr>
          <a:lstStyle/>
          <a:p>
            <a:r>
              <a:rPr lang="en-US" sz="3200" dirty="0">
                <a:solidFill>
                  <a:srgbClr val="000000"/>
                </a:solidFill>
                <a:latin typeface="Calibri" panose="020F0502020204030204" pitchFamily="34" charset="0"/>
              </a:rPr>
              <a:t>Existing System</a:t>
            </a:r>
            <a:endParaRPr lang="en-US" sz="3200" dirty="0"/>
          </a:p>
        </p:txBody>
      </p:sp>
      <p:sp>
        <p:nvSpPr>
          <p:cNvPr id="16" name="Right Arrow 99">
            <a:extLst>
              <a:ext uri="{FF2B5EF4-FFF2-40B4-BE49-F238E27FC236}">
                <a16:creationId xmlns:a16="http://schemas.microsoft.com/office/drawing/2014/main" id="{8CF66E11-F5C8-016E-9B01-3F502B4F8D48}"/>
              </a:ext>
            </a:extLst>
          </p:cNvPr>
          <p:cNvSpPr/>
          <p:nvPr/>
        </p:nvSpPr>
        <p:spPr>
          <a:xfrm>
            <a:off x="1402080" y="400304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ight Arrow 99">
            <a:extLst>
              <a:ext uri="{FF2B5EF4-FFF2-40B4-BE49-F238E27FC236}">
                <a16:creationId xmlns:a16="http://schemas.microsoft.com/office/drawing/2014/main" id="{4BF42C5E-7EFB-9A8E-8492-E91F8A18EE22}"/>
              </a:ext>
            </a:extLst>
          </p:cNvPr>
          <p:cNvSpPr/>
          <p:nvPr/>
        </p:nvSpPr>
        <p:spPr>
          <a:xfrm>
            <a:off x="1402080" y="473583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ight Arrow 99">
            <a:extLst>
              <a:ext uri="{FF2B5EF4-FFF2-40B4-BE49-F238E27FC236}">
                <a16:creationId xmlns:a16="http://schemas.microsoft.com/office/drawing/2014/main" id="{DDA7A7BB-6D5F-0FD1-B77B-0E458B6A2BCA}"/>
              </a:ext>
            </a:extLst>
          </p:cNvPr>
          <p:cNvSpPr/>
          <p:nvPr/>
        </p:nvSpPr>
        <p:spPr>
          <a:xfrm>
            <a:off x="1402080" y="546862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276E051-889E-F9A1-2468-7B3EB6FA6883}"/>
              </a:ext>
            </a:extLst>
          </p:cNvPr>
          <p:cNvSpPr txBox="1"/>
          <p:nvPr/>
        </p:nvSpPr>
        <p:spPr>
          <a:xfrm>
            <a:off x="2531110" y="3919914"/>
            <a:ext cx="3107690" cy="584775"/>
          </a:xfrm>
          <a:prstGeom prst="rect">
            <a:avLst/>
          </a:prstGeom>
          <a:noFill/>
        </p:spPr>
        <p:txBody>
          <a:bodyPr wrap="square">
            <a:spAutoFit/>
          </a:bodyPr>
          <a:lstStyle/>
          <a:p>
            <a:r>
              <a:rPr lang="en-US" sz="3200" dirty="0">
                <a:solidFill>
                  <a:srgbClr val="000000"/>
                </a:solidFill>
                <a:latin typeface="Calibri" panose="020F0502020204030204" pitchFamily="34" charset="0"/>
              </a:rPr>
              <a:t>Proposed System</a:t>
            </a:r>
            <a:endParaRPr lang="en-US" sz="3200" dirty="0"/>
          </a:p>
        </p:txBody>
      </p:sp>
      <p:sp>
        <p:nvSpPr>
          <p:cNvPr id="20" name="TextBox 19">
            <a:extLst>
              <a:ext uri="{FF2B5EF4-FFF2-40B4-BE49-F238E27FC236}">
                <a16:creationId xmlns:a16="http://schemas.microsoft.com/office/drawing/2014/main" id="{8B7510D3-F2EF-376D-903D-7A578554F009}"/>
              </a:ext>
            </a:extLst>
          </p:cNvPr>
          <p:cNvSpPr txBox="1"/>
          <p:nvPr/>
        </p:nvSpPr>
        <p:spPr>
          <a:xfrm>
            <a:off x="2531110" y="4598035"/>
            <a:ext cx="3717290" cy="584775"/>
          </a:xfrm>
          <a:prstGeom prst="rect">
            <a:avLst/>
          </a:prstGeom>
          <a:noFill/>
        </p:spPr>
        <p:txBody>
          <a:bodyPr wrap="square">
            <a:spAutoFit/>
          </a:bodyPr>
          <a:lstStyle/>
          <a:p>
            <a:r>
              <a:rPr lang="en-US" sz="3200" dirty="0">
                <a:solidFill>
                  <a:srgbClr val="000000"/>
                </a:solidFill>
                <a:latin typeface="Calibri" panose="020F0502020204030204" pitchFamily="34" charset="0"/>
              </a:rPr>
              <a:t>System Requirement</a:t>
            </a:r>
            <a:endParaRPr lang="en-US" sz="3200" dirty="0"/>
          </a:p>
        </p:txBody>
      </p:sp>
      <p:sp>
        <p:nvSpPr>
          <p:cNvPr id="21" name="TextBox 20">
            <a:extLst>
              <a:ext uri="{FF2B5EF4-FFF2-40B4-BE49-F238E27FC236}">
                <a16:creationId xmlns:a16="http://schemas.microsoft.com/office/drawing/2014/main" id="{E9BDDC8D-20B1-A00D-D3C0-C97EBEAD5D50}"/>
              </a:ext>
            </a:extLst>
          </p:cNvPr>
          <p:cNvSpPr txBox="1"/>
          <p:nvPr/>
        </p:nvSpPr>
        <p:spPr>
          <a:xfrm>
            <a:off x="2531110" y="5395942"/>
            <a:ext cx="3564890" cy="584775"/>
          </a:xfrm>
          <a:prstGeom prst="rect">
            <a:avLst/>
          </a:prstGeom>
          <a:noFill/>
        </p:spPr>
        <p:txBody>
          <a:bodyPr wrap="square">
            <a:spAutoFit/>
          </a:bodyPr>
          <a:lstStyle/>
          <a:p>
            <a:r>
              <a:rPr lang="en-US" sz="3200" dirty="0">
                <a:solidFill>
                  <a:srgbClr val="000000"/>
                </a:solidFill>
                <a:latin typeface="Calibri" panose="020F0502020204030204" pitchFamily="34" charset="0"/>
              </a:rPr>
              <a:t>System Architecture</a:t>
            </a:r>
            <a:endParaRPr lang="en-US" sz="3200" dirty="0"/>
          </a:p>
        </p:txBody>
      </p:sp>
      <p:sp>
        <p:nvSpPr>
          <p:cNvPr id="22" name="Right Arrow 99">
            <a:extLst>
              <a:ext uri="{FF2B5EF4-FFF2-40B4-BE49-F238E27FC236}">
                <a16:creationId xmlns:a16="http://schemas.microsoft.com/office/drawing/2014/main" id="{736233DC-4B15-CC09-7F7C-BE295C9C901F}"/>
              </a:ext>
            </a:extLst>
          </p:cNvPr>
          <p:cNvSpPr/>
          <p:nvPr/>
        </p:nvSpPr>
        <p:spPr>
          <a:xfrm>
            <a:off x="1402080" y="615569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19E0747-BC1B-ED4A-C42A-DE7A6B55ADA4}"/>
              </a:ext>
            </a:extLst>
          </p:cNvPr>
          <p:cNvSpPr txBox="1"/>
          <p:nvPr/>
        </p:nvSpPr>
        <p:spPr>
          <a:xfrm>
            <a:off x="2531110" y="6083012"/>
            <a:ext cx="2025650" cy="584775"/>
          </a:xfrm>
          <a:prstGeom prst="rect">
            <a:avLst/>
          </a:prstGeom>
          <a:noFill/>
        </p:spPr>
        <p:txBody>
          <a:bodyPr wrap="square">
            <a:spAutoFit/>
          </a:bodyPr>
          <a:lstStyle/>
          <a:p>
            <a:r>
              <a:rPr lang="en-US" sz="3200" dirty="0">
                <a:solidFill>
                  <a:srgbClr val="000000"/>
                </a:solidFill>
                <a:latin typeface="Calibri" panose="020F0502020204030204" pitchFamily="34" charset="0"/>
              </a:rPr>
              <a:t>Modules</a:t>
            </a:r>
            <a:endParaRPr lang="en-US" sz="3200" dirty="0"/>
          </a:p>
        </p:txBody>
      </p:sp>
      <p:sp>
        <p:nvSpPr>
          <p:cNvPr id="24" name="Right Arrow 99">
            <a:extLst>
              <a:ext uri="{FF2B5EF4-FFF2-40B4-BE49-F238E27FC236}">
                <a16:creationId xmlns:a16="http://schemas.microsoft.com/office/drawing/2014/main" id="{27E3BA1B-F313-20EA-75CA-3E8C5692702C}"/>
              </a:ext>
            </a:extLst>
          </p:cNvPr>
          <p:cNvSpPr/>
          <p:nvPr/>
        </p:nvSpPr>
        <p:spPr>
          <a:xfrm>
            <a:off x="6941822" y="1090284"/>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ight Arrow 99">
            <a:extLst>
              <a:ext uri="{FF2B5EF4-FFF2-40B4-BE49-F238E27FC236}">
                <a16:creationId xmlns:a16="http://schemas.microsoft.com/office/drawing/2014/main" id="{5D21F20A-D82A-4C3E-7C7A-937939EA2BB8}"/>
              </a:ext>
            </a:extLst>
          </p:cNvPr>
          <p:cNvSpPr/>
          <p:nvPr/>
        </p:nvSpPr>
        <p:spPr>
          <a:xfrm>
            <a:off x="6941822" y="1791642"/>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B70D0AF-734C-421A-AC77-D8F48586C2AB}"/>
              </a:ext>
            </a:extLst>
          </p:cNvPr>
          <p:cNvSpPr txBox="1"/>
          <p:nvPr/>
        </p:nvSpPr>
        <p:spPr>
          <a:xfrm>
            <a:off x="7811774" y="1735802"/>
            <a:ext cx="3602986" cy="584775"/>
          </a:xfrm>
          <a:prstGeom prst="rect">
            <a:avLst/>
          </a:prstGeom>
          <a:noFill/>
        </p:spPr>
        <p:txBody>
          <a:bodyPr wrap="square">
            <a:spAutoFit/>
          </a:bodyPr>
          <a:lstStyle/>
          <a:p>
            <a:r>
              <a:rPr lang="en-US" sz="3200" dirty="0"/>
              <a:t>ISL</a:t>
            </a:r>
          </a:p>
        </p:txBody>
      </p:sp>
      <p:sp>
        <p:nvSpPr>
          <p:cNvPr id="32" name="Right Arrow 99">
            <a:extLst>
              <a:ext uri="{FF2B5EF4-FFF2-40B4-BE49-F238E27FC236}">
                <a16:creationId xmlns:a16="http://schemas.microsoft.com/office/drawing/2014/main" id="{83C81F9B-A25F-BA62-55A6-6D2500C607A9}"/>
              </a:ext>
            </a:extLst>
          </p:cNvPr>
          <p:cNvSpPr/>
          <p:nvPr/>
        </p:nvSpPr>
        <p:spPr>
          <a:xfrm>
            <a:off x="6941822" y="2493000"/>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ounded Rectangular Callout 84">
            <a:extLst>
              <a:ext uri="{FF2B5EF4-FFF2-40B4-BE49-F238E27FC236}">
                <a16:creationId xmlns:a16="http://schemas.microsoft.com/office/drawing/2014/main" id="{DD24BBF5-A8A6-3B39-7AAC-04B192D444B3}"/>
              </a:ext>
            </a:extLst>
          </p:cNvPr>
          <p:cNvSpPr/>
          <p:nvPr/>
        </p:nvSpPr>
        <p:spPr>
          <a:xfrm>
            <a:off x="6096000" y="3240713"/>
            <a:ext cx="680720" cy="393065"/>
          </a:xfrm>
          <a:prstGeom prst="wedgeRoundRectCallou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1</a:t>
            </a:r>
            <a:r>
              <a:rPr lang="en-IN" altLang="en-US" sz="2400" b="1" dirty="0">
                <a:solidFill>
                  <a:schemeClr val="tx1"/>
                </a:solidFill>
                <a:latin typeface="Times New Roman" panose="02020603050405020304" pitchFamily="18" charset="0"/>
                <a:cs typeface="Times New Roman" panose="02020603050405020304" pitchFamily="18" charset="0"/>
              </a:rPr>
              <a:t>2</a:t>
            </a:r>
          </a:p>
        </p:txBody>
      </p:sp>
      <p:sp>
        <p:nvSpPr>
          <p:cNvPr id="35" name="Right Arrow 99">
            <a:extLst>
              <a:ext uri="{FF2B5EF4-FFF2-40B4-BE49-F238E27FC236}">
                <a16:creationId xmlns:a16="http://schemas.microsoft.com/office/drawing/2014/main" id="{21D9FF21-3EF4-BD24-52B0-117F50F96498}"/>
              </a:ext>
            </a:extLst>
          </p:cNvPr>
          <p:cNvSpPr/>
          <p:nvPr/>
        </p:nvSpPr>
        <p:spPr>
          <a:xfrm>
            <a:off x="6941822" y="3194358"/>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ight Arrow 99">
            <a:extLst>
              <a:ext uri="{FF2B5EF4-FFF2-40B4-BE49-F238E27FC236}">
                <a16:creationId xmlns:a16="http://schemas.microsoft.com/office/drawing/2014/main" id="{E32CED74-6BCD-98C5-C562-BB2AB4C10E7A}"/>
              </a:ext>
            </a:extLst>
          </p:cNvPr>
          <p:cNvSpPr/>
          <p:nvPr/>
        </p:nvSpPr>
        <p:spPr>
          <a:xfrm>
            <a:off x="6941822" y="3926175"/>
            <a:ext cx="556260" cy="4394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18D16EF-CE03-3994-99CA-A70CC08C1EF9}"/>
              </a:ext>
            </a:extLst>
          </p:cNvPr>
          <p:cNvSpPr txBox="1"/>
          <p:nvPr/>
        </p:nvSpPr>
        <p:spPr>
          <a:xfrm>
            <a:off x="7819390" y="2414208"/>
            <a:ext cx="3397249" cy="584775"/>
          </a:xfrm>
          <a:prstGeom prst="rect">
            <a:avLst/>
          </a:prstGeom>
          <a:noFill/>
        </p:spPr>
        <p:txBody>
          <a:bodyPr wrap="square">
            <a:spAutoFit/>
          </a:bodyPr>
          <a:lstStyle/>
          <a:p>
            <a:r>
              <a:rPr lang="en-US" sz="3200" dirty="0">
                <a:solidFill>
                  <a:srgbClr val="000000"/>
                </a:solidFill>
                <a:latin typeface="Calibri" panose="020F0502020204030204" pitchFamily="34" charset="0"/>
              </a:rPr>
              <a:t>Output Screenshot</a:t>
            </a:r>
            <a:endParaRPr lang="en-US" sz="3200" dirty="0"/>
          </a:p>
        </p:txBody>
      </p:sp>
      <p:sp>
        <p:nvSpPr>
          <p:cNvPr id="45" name="TextBox 44">
            <a:extLst>
              <a:ext uri="{FF2B5EF4-FFF2-40B4-BE49-F238E27FC236}">
                <a16:creationId xmlns:a16="http://schemas.microsoft.com/office/drawing/2014/main" id="{50053B25-0C39-DDE7-7414-35A87A27FC55}"/>
              </a:ext>
            </a:extLst>
          </p:cNvPr>
          <p:cNvSpPr txBox="1"/>
          <p:nvPr/>
        </p:nvSpPr>
        <p:spPr>
          <a:xfrm>
            <a:off x="7819391" y="3100632"/>
            <a:ext cx="2025650" cy="584775"/>
          </a:xfrm>
          <a:prstGeom prst="rect">
            <a:avLst/>
          </a:prstGeom>
          <a:noFill/>
        </p:spPr>
        <p:txBody>
          <a:bodyPr wrap="square">
            <a:spAutoFit/>
          </a:bodyPr>
          <a:lstStyle/>
          <a:p>
            <a:r>
              <a:rPr lang="en-US" sz="3200" dirty="0" err="1">
                <a:solidFill>
                  <a:srgbClr val="000000"/>
                </a:solidFill>
                <a:latin typeface="Calibri" panose="020F0502020204030204" pitchFamily="34" charset="0"/>
              </a:rPr>
              <a:t>Condusion</a:t>
            </a:r>
            <a:endParaRPr lang="en-US" sz="3200" dirty="0"/>
          </a:p>
        </p:txBody>
      </p:sp>
      <p:sp>
        <p:nvSpPr>
          <p:cNvPr id="46" name="TextBox 45">
            <a:extLst>
              <a:ext uri="{FF2B5EF4-FFF2-40B4-BE49-F238E27FC236}">
                <a16:creationId xmlns:a16="http://schemas.microsoft.com/office/drawing/2014/main" id="{AA76CD51-52E8-5CCB-E1A0-CF0F7B12FFC6}"/>
              </a:ext>
            </a:extLst>
          </p:cNvPr>
          <p:cNvSpPr txBox="1"/>
          <p:nvPr/>
        </p:nvSpPr>
        <p:spPr>
          <a:xfrm>
            <a:off x="7819391" y="3810810"/>
            <a:ext cx="2025650" cy="584775"/>
          </a:xfrm>
          <a:prstGeom prst="rect">
            <a:avLst/>
          </a:prstGeom>
          <a:noFill/>
        </p:spPr>
        <p:txBody>
          <a:bodyPr wrap="square">
            <a:spAutoFit/>
          </a:bodyPr>
          <a:lstStyle/>
          <a:p>
            <a:r>
              <a:rPr lang="en-US" sz="3200" dirty="0">
                <a:solidFill>
                  <a:srgbClr val="000000"/>
                </a:solidFill>
                <a:latin typeface="Calibri" panose="020F0502020204030204" pitchFamily="34" charset="0"/>
              </a:rPr>
              <a:t>References</a:t>
            </a:r>
            <a:endParaRPr lang="en-US" sz="3200" dirty="0"/>
          </a:p>
        </p:txBody>
      </p:sp>
      <p:sp>
        <p:nvSpPr>
          <p:cNvPr id="50" name="TextBox 49">
            <a:extLst>
              <a:ext uri="{FF2B5EF4-FFF2-40B4-BE49-F238E27FC236}">
                <a16:creationId xmlns:a16="http://schemas.microsoft.com/office/drawing/2014/main" id="{FB969C28-D576-499F-4DD7-932866CA10F8}"/>
              </a:ext>
            </a:extLst>
          </p:cNvPr>
          <p:cNvSpPr txBox="1"/>
          <p:nvPr/>
        </p:nvSpPr>
        <p:spPr>
          <a:xfrm>
            <a:off x="2613657" y="1713214"/>
            <a:ext cx="2025650" cy="584775"/>
          </a:xfrm>
          <a:prstGeom prst="rect">
            <a:avLst/>
          </a:prstGeom>
          <a:noFill/>
        </p:spPr>
        <p:txBody>
          <a:bodyPr wrap="square">
            <a:spAutoFit/>
          </a:bodyPr>
          <a:lstStyle/>
          <a:p>
            <a:r>
              <a:rPr lang="en-US" sz="3200" dirty="0">
                <a:solidFill>
                  <a:srgbClr val="000000"/>
                </a:solidFill>
                <a:latin typeface="Calibri" panose="020F0502020204030204" pitchFamily="34" charset="0"/>
              </a:rPr>
              <a:t>Abstract</a:t>
            </a:r>
            <a:endParaRPr lang="en-US" sz="3200" dirty="0"/>
          </a:p>
        </p:txBody>
      </p:sp>
      <p:sp>
        <p:nvSpPr>
          <p:cNvPr id="51" name="Rounded Rectangular Callout 86">
            <a:extLst>
              <a:ext uri="{FF2B5EF4-FFF2-40B4-BE49-F238E27FC236}">
                <a16:creationId xmlns:a16="http://schemas.microsoft.com/office/drawing/2014/main" id="{2C88E827-D244-5771-DAB2-BAD66E148756}"/>
              </a:ext>
            </a:extLst>
          </p:cNvPr>
          <p:cNvSpPr/>
          <p:nvPr/>
        </p:nvSpPr>
        <p:spPr>
          <a:xfrm>
            <a:off x="560070" y="2563157"/>
            <a:ext cx="680720" cy="393065"/>
          </a:xfrm>
          <a:prstGeom prst="wedgeRoundRectCallou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03</a:t>
            </a:r>
          </a:p>
        </p:txBody>
      </p:sp>
      <p:sp>
        <p:nvSpPr>
          <p:cNvPr id="52" name="Rounded Rectangular Callout 87">
            <a:extLst>
              <a:ext uri="{FF2B5EF4-FFF2-40B4-BE49-F238E27FC236}">
                <a16:creationId xmlns:a16="http://schemas.microsoft.com/office/drawing/2014/main" id="{90187293-20A1-3FF0-DAD3-007765D7D923}"/>
              </a:ext>
            </a:extLst>
          </p:cNvPr>
          <p:cNvSpPr/>
          <p:nvPr/>
        </p:nvSpPr>
        <p:spPr>
          <a:xfrm>
            <a:off x="540385" y="3292037"/>
            <a:ext cx="680720" cy="393065"/>
          </a:xfrm>
          <a:prstGeom prst="wedgeRoundRectCallou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04</a:t>
            </a:r>
          </a:p>
        </p:txBody>
      </p:sp>
      <p:sp>
        <p:nvSpPr>
          <p:cNvPr id="53" name="Rounded Rectangular Callout 88">
            <a:extLst>
              <a:ext uri="{FF2B5EF4-FFF2-40B4-BE49-F238E27FC236}">
                <a16:creationId xmlns:a16="http://schemas.microsoft.com/office/drawing/2014/main" id="{2883A51C-8BF0-44EE-5B5C-71063BADC431}"/>
              </a:ext>
            </a:extLst>
          </p:cNvPr>
          <p:cNvSpPr/>
          <p:nvPr/>
        </p:nvSpPr>
        <p:spPr>
          <a:xfrm>
            <a:off x="540385" y="4020917"/>
            <a:ext cx="680720" cy="393065"/>
          </a:xfrm>
          <a:prstGeom prst="wedgeRoundRectCallou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dirty="0">
                <a:solidFill>
                  <a:schemeClr val="tx1"/>
                </a:solidFill>
                <a:latin typeface="Times New Roman" panose="02020603050405020304" pitchFamily="18" charset="0"/>
                <a:cs typeface="Times New Roman" panose="02020603050405020304" pitchFamily="18" charset="0"/>
              </a:rPr>
              <a:t>05</a:t>
            </a:r>
          </a:p>
        </p:txBody>
      </p:sp>
      <p:sp>
        <p:nvSpPr>
          <p:cNvPr id="54" name="Rounded Rectangular Callout 89">
            <a:extLst>
              <a:ext uri="{FF2B5EF4-FFF2-40B4-BE49-F238E27FC236}">
                <a16:creationId xmlns:a16="http://schemas.microsoft.com/office/drawing/2014/main" id="{638B6572-4F5B-856D-CD90-CF197928C44C}"/>
              </a:ext>
            </a:extLst>
          </p:cNvPr>
          <p:cNvSpPr/>
          <p:nvPr/>
        </p:nvSpPr>
        <p:spPr>
          <a:xfrm>
            <a:off x="540385" y="4766945"/>
            <a:ext cx="680720" cy="393065"/>
          </a:xfrm>
          <a:prstGeom prst="wedgeRoundRectCallou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06</a:t>
            </a:r>
          </a:p>
        </p:txBody>
      </p:sp>
      <p:sp>
        <p:nvSpPr>
          <p:cNvPr id="55" name="Rounded Rectangular Callout 90">
            <a:extLst>
              <a:ext uri="{FF2B5EF4-FFF2-40B4-BE49-F238E27FC236}">
                <a16:creationId xmlns:a16="http://schemas.microsoft.com/office/drawing/2014/main" id="{827056A8-33B5-7790-594A-F6A730D38976}"/>
              </a:ext>
            </a:extLst>
          </p:cNvPr>
          <p:cNvSpPr/>
          <p:nvPr/>
        </p:nvSpPr>
        <p:spPr>
          <a:xfrm>
            <a:off x="560070" y="5491796"/>
            <a:ext cx="680720" cy="393065"/>
          </a:xfrm>
          <a:prstGeom prst="wedgeRoundRectCallou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07</a:t>
            </a:r>
          </a:p>
        </p:txBody>
      </p:sp>
      <p:sp>
        <p:nvSpPr>
          <p:cNvPr id="56" name="Rounded Rectangular Callout 91">
            <a:extLst>
              <a:ext uri="{FF2B5EF4-FFF2-40B4-BE49-F238E27FC236}">
                <a16:creationId xmlns:a16="http://schemas.microsoft.com/office/drawing/2014/main" id="{03DCF9CA-46EC-32B5-C8E7-110F9A63AFAF}"/>
              </a:ext>
            </a:extLst>
          </p:cNvPr>
          <p:cNvSpPr/>
          <p:nvPr/>
        </p:nvSpPr>
        <p:spPr>
          <a:xfrm>
            <a:off x="560070" y="6178866"/>
            <a:ext cx="680720" cy="393065"/>
          </a:xfrm>
          <a:prstGeom prst="wedgeRoundRectCallou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08</a:t>
            </a:r>
          </a:p>
        </p:txBody>
      </p:sp>
      <p:sp>
        <p:nvSpPr>
          <p:cNvPr id="57" name="Rounded Rectangular Callout 92">
            <a:extLst>
              <a:ext uri="{FF2B5EF4-FFF2-40B4-BE49-F238E27FC236}">
                <a16:creationId xmlns:a16="http://schemas.microsoft.com/office/drawing/2014/main" id="{1B8BFFB1-A867-24AB-E160-85089A291B1D}"/>
              </a:ext>
            </a:extLst>
          </p:cNvPr>
          <p:cNvSpPr/>
          <p:nvPr/>
        </p:nvSpPr>
        <p:spPr>
          <a:xfrm>
            <a:off x="6096000" y="1159336"/>
            <a:ext cx="680720" cy="393065"/>
          </a:xfrm>
          <a:prstGeom prst="wedgeRoundRectCallou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09</a:t>
            </a:r>
          </a:p>
        </p:txBody>
      </p:sp>
      <p:sp>
        <p:nvSpPr>
          <p:cNvPr id="58" name="Rounded Rectangular Callout 93">
            <a:extLst>
              <a:ext uri="{FF2B5EF4-FFF2-40B4-BE49-F238E27FC236}">
                <a16:creationId xmlns:a16="http://schemas.microsoft.com/office/drawing/2014/main" id="{A67591A5-48FB-C6A4-B693-15851508CFA0}"/>
              </a:ext>
            </a:extLst>
          </p:cNvPr>
          <p:cNvSpPr/>
          <p:nvPr/>
        </p:nvSpPr>
        <p:spPr>
          <a:xfrm>
            <a:off x="6095994" y="1827846"/>
            <a:ext cx="680720" cy="393065"/>
          </a:xfrm>
          <a:prstGeom prst="wedgeRoundRectCallout">
            <a:avLst/>
          </a:prstGeom>
          <a:solidFill>
            <a:srgbClr val="F6FC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a:solidFill>
                  <a:schemeClr val="tx1"/>
                </a:solidFill>
                <a:latin typeface="Times New Roman" panose="02020603050405020304" pitchFamily="18" charset="0"/>
                <a:cs typeface="Times New Roman" panose="02020603050405020304" pitchFamily="18" charset="0"/>
              </a:rPr>
              <a:t>10</a:t>
            </a:r>
          </a:p>
        </p:txBody>
      </p:sp>
      <p:sp>
        <p:nvSpPr>
          <p:cNvPr id="59" name="Rounded Rectangular Callout 93">
            <a:extLst>
              <a:ext uri="{FF2B5EF4-FFF2-40B4-BE49-F238E27FC236}">
                <a16:creationId xmlns:a16="http://schemas.microsoft.com/office/drawing/2014/main" id="{354CAC55-3EB5-32B8-9FC1-9F081CB583CB}"/>
              </a:ext>
            </a:extLst>
          </p:cNvPr>
          <p:cNvSpPr/>
          <p:nvPr/>
        </p:nvSpPr>
        <p:spPr>
          <a:xfrm>
            <a:off x="6095994" y="2539355"/>
            <a:ext cx="680720" cy="393065"/>
          </a:xfrm>
          <a:prstGeom prst="wedgeRoundRectCallout">
            <a:avLst/>
          </a:prstGeom>
          <a:solidFill>
            <a:srgbClr val="F6FC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dirty="0">
                <a:solidFill>
                  <a:schemeClr val="tx1"/>
                </a:solidFill>
                <a:latin typeface="Times New Roman" panose="02020603050405020304" pitchFamily="18" charset="0"/>
                <a:cs typeface="Times New Roman" panose="02020603050405020304" pitchFamily="18" charset="0"/>
              </a:rPr>
              <a:t>11</a:t>
            </a:r>
          </a:p>
        </p:txBody>
      </p:sp>
      <p:sp>
        <p:nvSpPr>
          <p:cNvPr id="60" name="Rounded Rectangular Callout 93">
            <a:extLst>
              <a:ext uri="{FF2B5EF4-FFF2-40B4-BE49-F238E27FC236}">
                <a16:creationId xmlns:a16="http://schemas.microsoft.com/office/drawing/2014/main" id="{76DC1C2A-CC6D-2FBE-D83D-E54EE17A2B2D}"/>
              </a:ext>
            </a:extLst>
          </p:cNvPr>
          <p:cNvSpPr/>
          <p:nvPr/>
        </p:nvSpPr>
        <p:spPr>
          <a:xfrm>
            <a:off x="6095994" y="3942071"/>
            <a:ext cx="680720" cy="393065"/>
          </a:xfrm>
          <a:prstGeom prst="wedgeRoundRectCallout">
            <a:avLst/>
          </a:prstGeom>
          <a:solidFill>
            <a:srgbClr val="F6FC1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dirty="0">
                <a:solidFill>
                  <a:schemeClr val="tx1"/>
                </a:solidFill>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99803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755009" y="366623"/>
            <a:ext cx="11299971" cy="4591000"/>
          </a:xfrm>
          <a:prstGeom prst="rect">
            <a:avLst/>
          </a:prstGeom>
        </p:spPr>
        <p:txBody>
          <a:bodyPr wrap="square">
            <a:spAutoFit/>
          </a:bodyPr>
          <a:lstStyle/>
          <a:p>
            <a:r>
              <a:rPr lang="en-US" sz="3600" dirty="0">
                <a:solidFill>
                  <a:srgbClr val="000000"/>
                </a:solidFill>
                <a:latin typeface="Calibri" panose="020F0502020204030204" pitchFamily="34" charset="0"/>
              </a:rPr>
              <a:t>Objective</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dirty="0"/>
              <a:t> </a:t>
            </a:r>
            <a:r>
              <a:rPr lang="en-US" dirty="0">
                <a:solidFill>
                  <a:srgbClr val="000000"/>
                </a:solidFill>
                <a:latin typeface="Arial" panose="020B0604020202020204" pitchFamily="34" charset="0"/>
              </a:rPr>
              <a:t>To create a computer software and train a model using CNN </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rPr>
              <a:t> Which takes live hand gesture of International Sign Language and shows the output of the particular hand   gesture in text format.  </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rPr>
              <a:t> Then converts it into voice format and vice versa.</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rPr>
              <a:t> Our software employs to convert this information into audible voice. </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rPr>
              <a:t> This feature significantly enhances the accessibility and usability of our system.</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rPr>
              <a:t> Making it an effective communication tool not only for individuals. </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rPr>
              <a:t> Who use ISL but also for those who do not understand sign language.</a:t>
            </a:r>
          </a:p>
          <a:p>
            <a:br>
              <a:rPr lang="en-US" dirty="0"/>
            </a:br>
            <a:endParaRPr lang="en-US" dirty="0"/>
          </a:p>
        </p:txBody>
      </p:sp>
    </p:spTree>
    <p:extLst>
      <p:ext uri="{BB962C8B-B14F-4D97-AF65-F5344CB8AC3E}">
        <p14:creationId xmlns:p14="http://schemas.microsoft.com/office/powerpoint/2010/main" val="48177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352337" y="850032"/>
            <a:ext cx="11174135" cy="4888518"/>
          </a:xfrm>
          <a:prstGeom prst="rect">
            <a:avLst/>
          </a:prstGeom>
        </p:spPr>
        <p:txBody>
          <a:bodyPr wrap="square">
            <a:spAutoFit/>
          </a:bodyPr>
          <a:lstStyle/>
          <a:p>
            <a:r>
              <a:rPr lang="en-US" sz="3600" dirty="0">
                <a:solidFill>
                  <a:srgbClr val="000000"/>
                </a:solidFill>
                <a:latin typeface="Calibri" panose="020F0502020204030204" pitchFamily="34" charset="0"/>
              </a:rPr>
              <a:t>Abstract</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dirty="0"/>
              <a:t> </a:t>
            </a:r>
            <a:r>
              <a:rPr lang="en-US" dirty="0">
                <a:solidFill>
                  <a:srgbClr val="000000"/>
                </a:solidFill>
                <a:latin typeface="Calibri" panose="020F0502020204030204" pitchFamily="34" charset="0"/>
              </a:rPr>
              <a:t>One of the earliest and most organic ways to communicate is through hand gestures, particularly for those who are hard of hearing or deaf.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Taking this into account, we have created a real-time neural network technique for hand gesture recognition based on International Sign Language (ISL).</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automatic identification of human gestures from camera images is a promising field for computer vision technology development.</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We are using Convolutional Neural Network (CNN) approach to recognize hand gestures linked to human behaviors captured by live cameras.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main goal is to identify and decipher hand movements used by people whose major form of communication is sign language.</a:t>
            </a:r>
            <a:r>
              <a:rPr lang="en-US" sz="1200" dirty="0">
                <a:solidFill>
                  <a:srgbClr val="000000"/>
                </a:solidFill>
                <a:latin typeface="Calibri" panose="020F0502020204030204" pitchFamily="34" charset="0"/>
              </a:rPr>
              <a:t>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Ultimately, using our approach, we were able to attain a 97.85% accuracy both with and without a clear background and in the right lighting.</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73966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67005383"/>
              </p:ext>
            </p:extLst>
          </p:nvPr>
        </p:nvGraphicFramePr>
        <p:xfrm>
          <a:off x="1660522" y="1500414"/>
          <a:ext cx="8871270" cy="4351337"/>
        </p:xfrm>
        <a:graphic>
          <a:graphicData uri="http://schemas.openxmlformats.org/drawingml/2006/table">
            <a:tbl>
              <a:tblPr/>
              <a:tblGrid>
                <a:gridCol w="1059735">
                  <a:extLst>
                    <a:ext uri="{9D8B030D-6E8A-4147-A177-3AD203B41FA5}">
                      <a16:colId xmlns:a16="http://schemas.microsoft.com/office/drawing/2014/main" val="3307627813"/>
                    </a:ext>
                  </a:extLst>
                </a:gridCol>
                <a:gridCol w="2488773">
                  <a:extLst>
                    <a:ext uri="{9D8B030D-6E8A-4147-A177-3AD203B41FA5}">
                      <a16:colId xmlns:a16="http://schemas.microsoft.com/office/drawing/2014/main" val="3485770913"/>
                    </a:ext>
                  </a:extLst>
                </a:gridCol>
                <a:gridCol w="1774254">
                  <a:extLst>
                    <a:ext uri="{9D8B030D-6E8A-4147-A177-3AD203B41FA5}">
                      <a16:colId xmlns:a16="http://schemas.microsoft.com/office/drawing/2014/main" val="979180003"/>
                    </a:ext>
                  </a:extLst>
                </a:gridCol>
                <a:gridCol w="1774254">
                  <a:extLst>
                    <a:ext uri="{9D8B030D-6E8A-4147-A177-3AD203B41FA5}">
                      <a16:colId xmlns:a16="http://schemas.microsoft.com/office/drawing/2014/main" val="762561948"/>
                    </a:ext>
                  </a:extLst>
                </a:gridCol>
                <a:gridCol w="1774254">
                  <a:extLst>
                    <a:ext uri="{9D8B030D-6E8A-4147-A177-3AD203B41FA5}">
                      <a16:colId xmlns:a16="http://schemas.microsoft.com/office/drawing/2014/main" val="3112236337"/>
                    </a:ext>
                  </a:extLst>
                </a:gridCol>
              </a:tblGrid>
              <a:tr h="594094">
                <a:tc>
                  <a:txBody>
                    <a:bodyPr/>
                    <a:lstStyle/>
                    <a:p>
                      <a:pPr rtl="0" fontAlgn="t">
                        <a:spcBef>
                          <a:spcPts val="0"/>
                        </a:spcBef>
                        <a:spcAft>
                          <a:spcPts val="0"/>
                        </a:spcAft>
                      </a:pPr>
                      <a:r>
                        <a:rPr lang="en-US" sz="1500" b="1" i="0" u="none" strike="noStrike">
                          <a:solidFill>
                            <a:srgbClr val="FFFFFF"/>
                          </a:solidFill>
                          <a:effectLst/>
                          <a:latin typeface="Calibri" panose="020F0502020204030204" pitchFamily="34" charset="0"/>
                        </a:rPr>
                        <a:t>S.NO</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500" b="1" i="0" u="none" strike="noStrike" dirty="0">
                          <a:solidFill>
                            <a:srgbClr val="FFFFFF"/>
                          </a:solidFill>
                          <a:effectLst/>
                          <a:latin typeface="Calibri" panose="020F0502020204030204" pitchFamily="34" charset="0"/>
                        </a:rPr>
                        <a:t>Title, Author, Year</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500" b="1" i="0" u="none" strike="noStrike" dirty="0">
                          <a:solidFill>
                            <a:srgbClr val="FFFFFF"/>
                          </a:solidFill>
                          <a:effectLst/>
                          <a:latin typeface="Calibri" panose="020F0502020204030204" pitchFamily="34" charset="0"/>
                        </a:rPr>
                        <a:t>Technique used</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500" b="1" i="0" u="none" strike="noStrike">
                          <a:solidFill>
                            <a:srgbClr val="FFFFFF"/>
                          </a:solidFill>
                          <a:effectLst/>
                          <a:latin typeface="Calibri" panose="020F0502020204030204" pitchFamily="34" charset="0"/>
                        </a:rPr>
                        <a:t>Description</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1500" b="1" i="0" u="none" strike="noStrike">
                          <a:solidFill>
                            <a:srgbClr val="FFFFFF"/>
                          </a:solidFill>
                          <a:effectLst/>
                          <a:latin typeface="Calibri" panose="020F0502020204030204" pitchFamily="34" charset="0"/>
                        </a:rPr>
                        <a:t>Remarks</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493732084"/>
                  </a:ext>
                </a:extLst>
              </a:tr>
              <a:tr h="1541433">
                <a:tc>
                  <a:txBody>
                    <a:bodyPr/>
                    <a:lstStyle/>
                    <a:p>
                      <a:pPr rtl="0" fontAlgn="t">
                        <a:spcBef>
                          <a:spcPts val="0"/>
                        </a:spcBef>
                        <a:spcAft>
                          <a:spcPts val="0"/>
                        </a:spcAft>
                      </a:pPr>
                      <a:r>
                        <a:rPr lang="en-US" sz="1500" b="0" i="0" u="none" strike="noStrike" dirty="0">
                          <a:solidFill>
                            <a:srgbClr val="000000"/>
                          </a:solidFill>
                          <a:effectLst/>
                          <a:latin typeface="Calibri" panose="020F0502020204030204" pitchFamily="34" charset="0"/>
                        </a:rPr>
                        <a:t>1</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dirty="0">
                          <a:solidFill>
                            <a:srgbClr val="000000"/>
                          </a:solidFill>
                          <a:effectLst/>
                          <a:latin typeface="Calibri" panose="020F0502020204030204" pitchFamily="34" charset="0"/>
                        </a:rPr>
                        <a:t>Enhancing Sign Language to Speech Conversion with Multimodal Data, E. Brown, F. Kim, 2022</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dirty="0">
                          <a:solidFill>
                            <a:srgbClr val="000000"/>
                          </a:solidFill>
                          <a:effectLst/>
                          <a:latin typeface="Calibri" panose="020F0502020204030204" pitchFamily="34" charset="0"/>
                        </a:rPr>
                        <a:t>Multimodal Learning, Natural Language Processing</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This study explores how integrating additional modalities like facial expressions and gestures can improve sign language translation.</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Addresses the use of multimodal data in sign language translation.</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476198981"/>
                  </a:ext>
                </a:extLst>
              </a:tr>
              <a:tr h="1107905">
                <a:tc>
                  <a:txBody>
                    <a:bodyPr/>
                    <a:lstStyle/>
                    <a:p>
                      <a:pPr rtl="0" fontAlgn="t">
                        <a:spcBef>
                          <a:spcPts val="0"/>
                        </a:spcBef>
                        <a:spcAft>
                          <a:spcPts val="0"/>
                        </a:spcAft>
                      </a:pPr>
                      <a:r>
                        <a:rPr lang="en-US" sz="1500" b="0" i="0" u="none" strike="noStrike">
                          <a:solidFill>
                            <a:srgbClr val="000000"/>
                          </a:solidFill>
                          <a:effectLst/>
                          <a:latin typeface="Calibri" panose="020F0502020204030204" pitchFamily="34" charset="0"/>
                        </a:rPr>
                        <a:t>2</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300" b="0" i="0" u="none" strike="noStrike" dirty="0">
                          <a:solidFill>
                            <a:srgbClr val="000000"/>
                          </a:solidFill>
                          <a:effectLst/>
                          <a:latin typeface="Calibri" panose="020F0502020204030204" pitchFamily="34" charset="0"/>
                        </a:rPr>
                        <a:t>Recent Advances in Sign Language Translation Systems, A. Smith, B. Patel, 2022</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Deep Learning, Neural Networks</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This paper reviews the most recent advances in sign language to speech translation systems.</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Provides insights into state-of-the-art techniques.</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3740497989"/>
                  </a:ext>
                </a:extLst>
              </a:tr>
              <a:tr h="1107905">
                <a:tc>
                  <a:txBody>
                    <a:bodyPr/>
                    <a:lstStyle/>
                    <a:p>
                      <a:pPr rtl="0" fontAlgn="t">
                        <a:spcBef>
                          <a:spcPts val="0"/>
                        </a:spcBef>
                        <a:spcAft>
                          <a:spcPts val="0"/>
                        </a:spcAft>
                      </a:pPr>
                      <a:r>
                        <a:rPr lang="en-US" sz="1500" b="0" i="0" u="none" strike="noStrike">
                          <a:solidFill>
                            <a:srgbClr val="000000"/>
                          </a:solidFill>
                          <a:effectLst/>
                          <a:latin typeface="Calibri" panose="020F0502020204030204" pitchFamily="34" charset="0"/>
                        </a:rPr>
                        <a:t>3</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dirty="0">
                          <a:solidFill>
                            <a:srgbClr val="000000"/>
                          </a:solidFill>
                          <a:effectLst/>
                          <a:latin typeface="Calibri" panose="020F0502020204030204" pitchFamily="34" charset="0"/>
                        </a:rPr>
                        <a:t>Deep Learning for Sign Language Recognition, C. Wang, D. Chen, 2019</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Multi-Stream CNN</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Introduces a multi-stream CNN architecture for real-time sign language recognition.</a:t>
                      </a:r>
                      <a:endParaRPr lang="en-US" sz="150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300" b="0" i="0" u="none" strike="noStrike" dirty="0">
                          <a:solidFill>
                            <a:srgbClr val="000000"/>
                          </a:solidFill>
                          <a:effectLst/>
                          <a:latin typeface="Calibri" panose="020F0502020204030204" pitchFamily="34" charset="0"/>
                        </a:rPr>
                        <a:t>Improved accuracy in dynamic signing.</a:t>
                      </a:r>
                      <a:endParaRPr lang="en-US" sz="1500" dirty="0">
                        <a:effectLst/>
                      </a:endParaRPr>
                    </a:p>
                  </a:txBody>
                  <a:tcPr marL="80283" marR="80283" marT="40141" marB="40141">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937019476"/>
                  </a:ext>
                </a:extLst>
              </a:tr>
            </a:tbl>
          </a:graphicData>
        </a:graphic>
      </p:graphicFrame>
      <p:sp>
        <p:nvSpPr>
          <p:cNvPr id="3" name="Rectangle 1"/>
          <p:cNvSpPr>
            <a:spLocks noChangeArrowheads="1"/>
          </p:cNvSpPr>
          <p:nvPr/>
        </p:nvSpPr>
        <p:spPr bwMode="auto">
          <a:xfrm>
            <a:off x="1635515" y="488616"/>
            <a:ext cx="40906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Literature Survey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73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822121" y="931179"/>
            <a:ext cx="10343626" cy="4796185"/>
          </a:xfrm>
          <a:prstGeom prst="rect">
            <a:avLst/>
          </a:prstGeom>
        </p:spPr>
        <p:txBody>
          <a:bodyPr wrap="square">
            <a:spAutoFit/>
          </a:bodyPr>
          <a:lstStyle/>
          <a:p>
            <a:r>
              <a:rPr lang="en-US" sz="3600" dirty="0">
                <a:solidFill>
                  <a:srgbClr val="000000"/>
                </a:solidFill>
                <a:latin typeface="Calibri" panose="020F0502020204030204" pitchFamily="34" charset="0"/>
              </a:rPr>
              <a:t>Existing System</a:t>
            </a:r>
          </a:p>
          <a:p>
            <a:br>
              <a:rPr lang="en-US" dirty="0"/>
            </a:br>
            <a:endParaRPr lang="en-US" dirty="0"/>
          </a:p>
          <a:p>
            <a:pPr fontAlgn="base">
              <a:buFont typeface="Arial" panose="020B0604020202020204" pitchFamily="34" charset="0"/>
              <a:buChar char="•"/>
            </a:pPr>
            <a:r>
              <a:rPr lang="en-US" sz="2400" b="1" dirty="0">
                <a:solidFill>
                  <a:srgbClr val="000000"/>
                </a:solidFill>
                <a:latin typeface="Calibri" panose="020F0502020204030204" pitchFamily="34" charset="0"/>
              </a:rPr>
              <a:t> </a:t>
            </a:r>
            <a:r>
              <a:rPr lang="en-US" sz="2400" b="1" dirty="0" err="1">
                <a:solidFill>
                  <a:srgbClr val="000000"/>
                </a:solidFill>
                <a:latin typeface="Calibri" panose="020F0502020204030204" pitchFamily="34" charset="0"/>
              </a:rPr>
              <a:t>SignAll</a:t>
            </a:r>
            <a:r>
              <a:rPr lang="en-US" sz="2400" dirty="0">
                <a:solidFill>
                  <a:srgbClr val="000000"/>
                </a:solidFill>
                <a:latin typeface="Calibri" panose="020F0502020204030204" pitchFamily="34" charset="0"/>
              </a:rPr>
              <a:t> : Which is a pioneering company in the field of assistive technology.</a:t>
            </a:r>
            <a:endParaRPr lang="en-US" sz="2400" b="1"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400" dirty="0">
                <a:solidFill>
                  <a:srgbClr val="000000"/>
                </a:solidFill>
                <a:latin typeface="Calibri" panose="020F0502020204030204" pitchFamily="34" charset="0"/>
              </a:rPr>
              <a:t> They specifically focusing on communication barriers faced by the Deaf and Hard of Hearing community. </a:t>
            </a:r>
            <a:endParaRPr lang="en-US" sz="24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400" dirty="0">
                <a:solidFill>
                  <a:srgbClr val="000000"/>
                </a:solidFill>
                <a:latin typeface="Calibri" panose="020F0502020204030204" pitchFamily="34" charset="0"/>
              </a:rPr>
              <a:t> They have developed an innovative system that uses computer vision and machine learning to translate sign language into text.</a:t>
            </a:r>
            <a:endParaRPr lang="en-US" sz="2400" dirty="0">
              <a:solidFill>
                <a:srgbClr val="000000"/>
              </a:solidFill>
              <a:latin typeface="Arial" panose="020B0604020202020204" pitchFamily="34" charset="0"/>
            </a:endParaRPr>
          </a:p>
          <a:p>
            <a:pPr>
              <a:spcBef>
                <a:spcPts val="1000"/>
              </a:spcBef>
            </a:pPr>
            <a:r>
              <a:rPr lang="en-US" sz="2400" dirty="0">
                <a:solidFill>
                  <a:srgbClr val="000000"/>
                </a:solidFill>
                <a:latin typeface="Calibri" panose="020F0502020204030204" pitchFamily="34" charset="0"/>
              </a:rPr>
              <a:t>Disadvantage:</a:t>
            </a:r>
            <a:endParaRPr lang="en-US" sz="2400" dirty="0"/>
          </a:p>
          <a:p>
            <a:pPr fontAlgn="base">
              <a:spcBef>
                <a:spcPts val="1000"/>
              </a:spcBef>
              <a:buFont typeface="Arial" panose="020B0604020202020204" pitchFamily="34" charset="0"/>
              <a:buChar char="•"/>
            </a:pPr>
            <a:r>
              <a:rPr lang="en-US" sz="2400" dirty="0">
                <a:solidFill>
                  <a:srgbClr val="000000"/>
                </a:solidFill>
                <a:latin typeface="Calibri" panose="020F0502020204030204" pitchFamily="34" charset="0"/>
              </a:rPr>
              <a:t> Speech Conversion and Recommendations</a:t>
            </a:r>
            <a:endParaRPr lang="en-US" sz="24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400" dirty="0">
                <a:solidFill>
                  <a:srgbClr val="000000"/>
                </a:solidFill>
                <a:latin typeface="Calibri" panose="020F0502020204030204" pitchFamily="34" charset="0"/>
              </a:rPr>
              <a:t> Recommendations and Manipulation of words.</a:t>
            </a:r>
            <a:endParaRPr 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3215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528506" y="915011"/>
            <a:ext cx="10964411" cy="4247317"/>
          </a:xfrm>
          <a:prstGeom prst="rect">
            <a:avLst/>
          </a:prstGeom>
        </p:spPr>
        <p:txBody>
          <a:bodyPr wrap="square">
            <a:spAutoFit/>
          </a:bodyPr>
          <a:lstStyle/>
          <a:p>
            <a:r>
              <a:rPr lang="en-US" sz="3600" dirty="0">
                <a:solidFill>
                  <a:srgbClr val="000000"/>
                </a:solidFill>
                <a:latin typeface="Calibri" panose="020F0502020204030204" pitchFamily="34" charset="0"/>
              </a:rPr>
              <a:t>Proposed System</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dirty="0"/>
              <a:t> </a:t>
            </a:r>
            <a:r>
              <a:rPr lang="en-US" dirty="0">
                <a:solidFill>
                  <a:srgbClr val="000000"/>
                </a:solidFill>
                <a:latin typeface="Calibri" panose="020F0502020204030204" pitchFamily="34" charset="0"/>
              </a:rPr>
              <a:t>Our proposed system for sign language to speech aims to build upon existing technology while addressing some of the limitations currently faced. </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The goal is to create a more portable, versatile, and bidirectional communication tool that can accurately translate sign language into speech and vice versa.</a:t>
            </a:r>
            <a:endParaRPr lang="en-US" dirty="0">
              <a:solidFill>
                <a:srgbClr val="000000"/>
              </a:solidFill>
              <a:latin typeface="Arial" panose="020B0604020202020204" pitchFamily="34" charset="0"/>
            </a:endParaRPr>
          </a:p>
          <a:p>
            <a:pPr>
              <a:spcBef>
                <a:spcPts val="1000"/>
              </a:spcBef>
            </a:pPr>
            <a:r>
              <a:rPr lang="en-US" sz="2000" dirty="0">
                <a:solidFill>
                  <a:srgbClr val="000000"/>
                </a:solidFill>
                <a:latin typeface="Calibri" panose="020F0502020204030204" pitchFamily="34" charset="0"/>
              </a:rPr>
              <a:t>Algorithm used - Convolutional Neural Networks (CNNs).</a:t>
            </a:r>
            <a:endParaRPr lang="en-US" sz="2000" dirty="0"/>
          </a:p>
          <a:p>
            <a:pPr>
              <a:spcBef>
                <a:spcPts val="1000"/>
              </a:spcBef>
            </a:pPr>
            <a:r>
              <a:rPr lang="en-US" sz="2000" dirty="0">
                <a:solidFill>
                  <a:srgbClr val="000000"/>
                </a:solidFill>
                <a:latin typeface="Calibri" panose="020F0502020204030204" pitchFamily="34" charset="0"/>
              </a:rPr>
              <a:t>Advantage :</a:t>
            </a:r>
            <a:endParaRPr lang="en-US" dirty="0"/>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Adequate lighting condition will be enough for the detection and classification of hand gestures.</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Word Recommendation System.</a:t>
            </a:r>
            <a:endParaRPr lang="en-US"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dirty="0">
                <a:solidFill>
                  <a:srgbClr val="000000"/>
                </a:solidFill>
                <a:latin typeface="Calibri" panose="020F0502020204030204" pitchFamily="34" charset="0"/>
              </a:rPr>
              <a:t> Reverse Process.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423376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520117" y="122967"/>
            <a:ext cx="10771465" cy="5873403"/>
          </a:xfrm>
          <a:prstGeom prst="rect">
            <a:avLst/>
          </a:prstGeom>
        </p:spPr>
        <p:txBody>
          <a:bodyPr wrap="square">
            <a:spAutoFit/>
          </a:bodyPr>
          <a:lstStyle/>
          <a:p>
            <a:r>
              <a:rPr lang="en-US" sz="4400" dirty="0">
                <a:solidFill>
                  <a:srgbClr val="000000"/>
                </a:solidFill>
                <a:latin typeface="Calibri" panose="020F0502020204030204" pitchFamily="34" charset="0"/>
              </a:rPr>
              <a:t>System Requirement</a:t>
            </a:r>
            <a:endParaRPr lang="en-US" dirty="0"/>
          </a:p>
          <a:p>
            <a:pPr fontAlgn="base">
              <a:buFont typeface="Arial" panose="020B0604020202020204" pitchFamily="34" charset="0"/>
              <a:buChar char="•"/>
            </a:pPr>
            <a:endParaRPr lang="en-US" dirty="0"/>
          </a:p>
          <a:p>
            <a:pPr fontAlgn="base">
              <a:buFont typeface="Arial" panose="020B0604020202020204" pitchFamily="34" charset="0"/>
              <a:buChar char="•"/>
            </a:pPr>
            <a:r>
              <a:rPr lang="en-US" sz="2800" dirty="0">
                <a:solidFill>
                  <a:srgbClr val="000000"/>
                </a:solidFill>
                <a:latin typeface="Calibri" panose="020F0502020204030204" pitchFamily="34" charset="0"/>
              </a:rPr>
              <a:t>Hardware Requirement :</a:t>
            </a:r>
            <a:endParaRPr lang="en-US" sz="28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Computer with Minimum i5 10th Gen Processor</a:t>
            </a:r>
            <a:endParaRPr lang="en-US" sz="24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Camera</a:t>
            </a:r>
            <a:endParaRPr lang="en-US" sz="24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Microphone</a:t>
            </a:r>
            <a:endParaRPr lang="en-US" sz="24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Speaker</a:t>
            </a:r>
            <a:endParaRPr lang="en-US" sz="2400" dirty="0">
              <a:solidFill>
                <a:srgbClr val="000000"/>
              </a:solidFill>
              <a:latin typeface="Arial" panose="020B0604020202020204" pitchFamily="34" charset="0"/>
            </a:endParaRPr>
          </a:p>
          <a:p>
            <a:pPr fontAlgn="base">
              <a:spcBef>
                <a:spcPts val="1000"/>
              </a:spcBef>
              <a:buFont typeface="Arial" panose="020B0604020202020204" pitchFamily="34" charset="0"/>
              <a:buChar char="•"/>
            </a:pPr>
            <a:r>
              <a:rPr lang="en-US" sz="2800" dirty="0">
                <a:solidFill>
                  <a:srgbClr val="000000"/>
                </a:solidFill>
                <a:latin typeface="Calibri" panose="020F0502020204030204" pitchFamily="34" charset="0"/>
              </a:rPr>
              <a:t>Software Requirement :</a:t>
            </a:r>
            <a:endParaRPr lang="en-US" sz="28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Operating System: Windows 8 and Above</a:t>
            </a:r>
            <a:endParaRPr lang="en-US" sz="24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IDE: Visual Studio Code</a:t>
            </a:r>
            <a:endParaRPr lang="en-US" sz="24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Programming Language: Python 3.9 5</a:t>
            </a:r>
            <a:endParaRPr lang="en-US" sz="2400" dirty="0">
              <a:solidFill>
                <a:srgbClr val="000000"/>
              </a:solidFill>
              <a:latin typeface="Arial" panose="020B0604020202020204" pitchFamily="34" charset="0"/>
            </a:endParaRPr>
          </a:p>
          <a:p>
            <a:pPr marL="742950" lvl="1" indent="-285750" fontAlgn="base">
              <a:spcBef>
                <a:spcPts val="500"/>
              </a:spcBef>
              <a:buFont typeface="Arial" panose="020B0604020202020204" pitchFamily="34" charset="0"/>
              <a:buChar char="•"/>
            </a:pPr>
            <a:r>
              <a:rPr lang="en-US" sz="2400" dirty="0">
                <a:solidFill>
                  <a:srgbClr val="000000"/>
                </a:solidFill>
                <a:latin typeface="Calibri" panose="020F0502020204030204" pitchFamily="34" charset="0"/>
              </a:rPr>
              <a:t>Python libraries: </a:t>
            </a:r>
            <a:r>
              <a:rPr lang="en-US" sz="2400" dirty="0" err="1">
                <a:solidFill>
                  <a:srgbClr val="000000"/>
                </a:solidFill>
                <a:latin typeface="Calibri" panose="020F0502020204030204" pitchFamily="34" charset="0"/>
              </a:rPr>
              <a:t>OpenCV</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NumPy</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Keras</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MediaPipes</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Tensorflow</a:t>
            </a:r>
            <a:r>
              <a:rPr lang="en-US" sz="2400" dirty="0">
                <a:solidFill>
                  <a:srgbClr val="000000"/>
                </a:solidFill>
                <a:latin typeface="Calibri" panose="020F0502020204030204" pitchFamily="34" charset="0"/>
              </a:rPr>
              <a:t>, Pillow, Speech Recognition, </a:t>
            </a:r>
            <a:r>
              <a:rPr lang="en-US" sz="2400" dirty="0" err="1">
                <a:solidFill>
                  <a:srgbClr val="000000"/>
                </a:solidFill>
                <a:latin typeface="Calibri" panose="020F0502020204030204" pitchFamily="34" charset="0"/>
              </a:rPr>
              <a:t>Tkinter</a:t>
            </a:r>
            <a:endParaRPr lang="en-US" sz="2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564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606803" y="249303"/>
            <a:ext cx="6096000" cy="1938992"/>
          </a:xfrm>
          <a:prstGeom prst="rect">
            <a:avLst/>
          </a:prstGeom>
        </p:spPr>
        <p:txBody>
          <a:bodyPr>
            <a:spAutoFit/>
          </a:bodyPr>
          <a:lstStyle/>
          <a:p>
            <a:r>
              <a:rPr lang="en-US" sz="4000" dirty="0">
                <a:solidFill>
                  <a:srgbClr val="000000"/>
                </a:solidFill>
                <a:latin typeface="Calibri" panose="020F0502020204030204" pitchFamily="34" charset="0"/>
              </a:rPr>
              <a:t>System Architecture</a:t>
            </a:r>
            <a:endParaRPr lang="en-US" sz="4000" dirty="0"/>
          </a:p>
          <a:p>
            <a:br>
              <a:rPr lang="en-US" sz="4000" dirty="0"/>
            </a:br>
            <a:endParaRPr lang="en-US" sz="4000" dirty="0"/>
          </a:p>
        </p:txBody>
      </p:sp>
      <p:pic>
        <p:nvPicPr>
          <p:cNvPr id="2052" name="Picture 4" descr="https://lh7-us.googleusercontent.com/TT17o48YpEJCctqFrLy6dyPDEyWhcliIqU8-UeupcvZsLc9RRoOItXy4V4Ydi7WRkJJEDDwy82uBrK_tSbp063yXyGewkvuHZhsn9Kp42fNIg9OcesC4BrS3m2iDXxhWYabJ_evRXElkyfbX-DfbI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685" y="702100"/>
            <a:ext cx="8706687" cy="61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9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289</TotalTime>
  <Words>1524</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Calibri</vt:lpstr>
      <vt:lpstr>Monotype Corsiva</vt:lpstr>
      <vt:lpstr>Times New Roman</vt:lpstr>
      <vt:lpstr>YACgEev4gKc 0</vt:lpstr>
      <vt:lpstr>YAD7Q9NigKI 0</vt:lpstr>
      <vt:lpstr>Office Theme</vt:lpstr>
      <vt:lpstr>HAND GESTURE RECOGNITION AND TRANSLATION FOR INTERNATIONAL SIGN LANGUAGAE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STUDENT</dc:creator>
  <cp:lastModifiedBy>Naveen Raj</cp:lastModifiedBy>
  <cp:revision>17</cp:revision>
  <dcterms:created xsi:type="dcterms:W3CDTF">2024-03-05T06:06:15Z</dcterms:created>
  <dcterms:modified xsi:type="dcterms:W3CDTF">2024-05-03T04:52:14Z</dcterms:modified>
</cp:coreProperties>
</file>