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110"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DA02A9-3513-485A-AFC7-CEE2C60EB122}" type="datetimeFigureOut">
              <a:rPr lang="es-ES" smtClean="0"/>
              <a:pPr/>
              <a:t>13/09/2013</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A12DBB-66C8-4198-A2DD-03AA1F6835C7}" type="slidenum">
              <a:rPr lang="es-ES" smtClean="0"/>
              <a:pPr/>
              <a:t>‹Nº›</a:t>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A5A12DBB-66C8-4198-A2DD-03AA1F6835C7}" type="slidenum">
              <a:rPr lang="es-ES" smtClean="0"/>
              <a:pPr/>
              <a:t>7</a:t>
            </a:fld>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4" name="13 Título"/>
          <p:cNvSpPr>
            <a:spLocks noGrp="1"/>
          </p:cNvSpPr>
          <p:nvPr>
            <p:ph type="ctrTitle"/>
          </p:nvPr>
        </p:nvSpPr>
        <p:spPr>
          <a:xfrm>
            <a:off x="1432560" y="359898"/>
            <a:ext cx="7406640" cy="1472184"/>
          </a:xfrm>
        </p:spPr>
        <p:txBody>
          <a:bodyPr anchor="b"/>
          <a:lstStyle>
            <a:lvl1pPr algn="l">
              <a:defRPr/>
            </a:lvl1pPr>
            <a:extLst/>
          </a:lstStyle>
          <a:p>
            <a:r>
              <a:rPr kumimoji="0" lang="es-ES" smtClean="0"/>
              <a:t>Haga clic para modificar el estilo de título del patrón</a:t>
            </a:r>
            <a:endParaRPr kumimoji="0" lang="en-US"/>
          </a:p>
        </p:txBody>
      </p:sp>
      <p:sp>
        <p:nvSpPr>
          <p:cNvPr id="22" name="21 Subtítulo"/>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sp>
        <p:nvSpPr>
          <p:cNvPr id="7" name="6 Marcador de fecha"/>
          <p:cNvSpPr>
            <a:spLocks noGrp="1"/>
          </p:cNvSpPr>
          <p:nvPr>
            <p:ph type="dt" sz="half" idx="10"/>
          </p:nvPr>
        </p:nvSpPr>
        <p:spPr/>
        <p:txBody>
          <a:bodyPr/>
          <a:lstStyle>
            <a:extLst/>
          </a:lstStyle>
          <a:p>
            <a:fld id="{497549A5-BB22-40EC-ABE9-D8B969C28FE5}" type="datetimeFigureOut">
              <a:rPr lang="es-ES" smtClean="0"/>
              <a:pPr/>
              <a:t>13/09/2013</a:t>
            </a:fld>
            <a:endParaRPr lang="es-ES"/>
          </a:p>
        </p:txBody>
      </p:sp>
      <p:sp>
        <p:nvSpPr>
          <p:cNvPr id="20" name="19 Marcador de pie de página"/>
          <p:cNvSpPr>
            <a:spLocks noGrp="1"/>
          </p:cNvSpPr>
          <p:nvPr>
            <p:ph type="ftr" sz="quarter" idx="11"/>
          </p:nvPr>
        </p:nvSpPr>
        <p:spPr/>
        <p:txBody>
          <a:bodyPr/>
          <a:lstStyle>
            <a:extLst/>
          </a:lstStyle>
          <a:p>
            <a:endParaRPr lang="es-ES"/>
          </a:p>
        </p:txBody>
      </p:sp>
      <p:sp>
        <p:nvSpPr>
          <p:cNvPr id="10" name="9 Marcador de número de diapositiva"/>
          <p:cNvSpPr>
            <a:spLocks noGrp="1"/>
          </p:cNvSpPr>
          <p:nvPr>
            <p:ph type="sldNum" sz="quarter" idx="12"/>
          </p:nvPr>
        </p:nvSpPr>
        <p:spPr/>
        <p:txBody>
          <a:bodyPr/>
          <a:lstStyle>
            <a:extLst/>
          </a:lstStyle>
          <a:p>
            <a:fld id="{2C073D9A-0F40-4909-8621-D76CA7A9A929}" type="slidenum">
              <a:rPr lang="es-ES" smtClean="0"/>
              <a:pPr/>
              <a:t>‹Nº›</a:t>
            </a:fld>
            <a:endParaRPr lang="es-ES"/>
          </a:p>
        </p:txBody>
      </p:sp>
      <p:sp>
        <p:nvSpPr>
          <p:cNvPr id="8" name="7 Elipse"/>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8 Elipse"/>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497549A5-BB22-40EC-ABE9-D8B969C28FE5}" type="datetimeFigureOut">
              <a:rPr lang="es-ES" smtClean="0"/>
              <a:pPr/>
              <a:t>13/09/2013</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2C073D9A-0F40-4909-8621-D76CA7A9A929}"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58000" y="274639"/>
            <a:ext cx="1828800" cy="5851525"/>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1143000" y="274640"/>
            <a:ext cx="5562600" cy="5851525"/>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497549A5-BB22-40EC-ABE9-D8B969C28FE5}" type="datetimeFigureOut">
              <a:rPr lang="es-ES" smtClean="0"/>
              <a:pPr/>
              <a:t>13/09/2013</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2C073D9A-0F40-4909-8621-D76CA7A9A929}"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497549A5-BB22-40EC-ABE9-D8B969C28FE5}" type="datetimeFigureOut">
              <a:rPr lang="es-ES" smtClean="0"/>
              <a:pPr/>
              <a:t>13/09/2013</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2C073D9A-0F40-4909-8621-D76CA7A9A929}"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6 Rectángulo"/>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Título"/>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497549A5-BB22-40EC-ABE9-D8B969C28FE5}" type="datetimeFigureOut">
              <a:rPr lang="es-ES" smtClean="0"/>
              <a:pPr/>
              <a:t>13/09/2013</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2C073D9A-0F40-4909-8621-D76CA7A9A929}" type="slidenum">
              <a:rPr lang="es-ES" smtClean="0"/>
              <a:pPr/>
              <a:t>‹Nº›</a:t>
            </a:fld>
            <a:endParaRPr lang="es-ES"/>
          </a:p>
        </p:txBody>
      </p:sp>
      <p:sp>
        <p:nvSpPr>
          <p:cNvPr id="10" name="9 Rectángulo"/>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7 Elipse"/>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8 Elipse"/>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1435608" y="274320"/>
            <a:ext cx="7498080" cy="1143000"/>
          </a:xfrm>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497549A5-BB22-40EC-ABE9-D8B969C28FE5}" type="datetimeFigureOut">
              <a:rPr lang="es-ES" smtClean="0"/>
              <a:pPr/>
              <a:t>13/09/2013</a:t>
            </a:fld>
            <a:endParaRPr lang="es-ES"/>
          </a:p>
        </p:txBody>
      </p:sp>
      <p:sp>
        <p:nvSpPr>
          <p:cNvPr id="6" name="5 Marcador de pie de página"/>
          <p:cNvSpPr>
            <a:spLocks noGrp="1"/>
          </p:cNvSpPr>
          <p:nvPr>
            <p:ph type="ftr" sz="quarter" idx="11"/>
          </p:nvPr>
        </p:nvSpPr>
        <p:spPr/>
        <p:txBody>
          <a:bodyPr/>
          <a:lstStyle>
            <a:extLst/>
          </a:lstStyle>
          <a:p>
            <a:endParaRPr lang="es-ES"/>
          </a:p>
        </p:txBody>
      </p:sp>
      <p:sp>
        <p:nvSpPr>
          <p:cNvPr id="7" name="6 Marcador de número de diapositiva"/>
          <p:cNvSpPr>
            <a:spLocks noGrp="1"/>
          </p:cNvSpPr>
          <p:nvPr>
            <p:ph type="sldNum" sz="quarter" idx="12"/>
          </p:nvPr>
        </p:nvSpPr>
        <p:spPr/>
        <p:txBody>
          <a:bodyPr/>
          <a:lstStyle>
            <a:extLst/>
          </a:lstStyle>
          <a:p>
            <a:fld id="{2C073D9A-0F40-4909-8621-D76CA7A9A929}"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497549A5-BB22-40EC-ABE9-D8B969C28FE5}" type="datetimeFigureOut">
              <a:rPr lang="es-ES" smtClean="0"/>
              <a:pPr/>
              <a:t>13/09/2013</a:t>
            </a:fld>
            <a:endParaRPr lang="es-ES"/>
          </a:p>
        </p:txBody>
      </p:sp>
      <p:sp>
        <p:nvSpPr>
          <p:cNvPr id="8" name="7 Marcador de pie de página"/>
          <p:cNvSpPr>
            <a:spLocks noGrp="1"/>
          </p:cNvSpPr>
          <p:nvPr>
            <p:ph type="ftr" sz="quarter" idx="11"/>
          </p:nvPr>
        </p:nvSpPr>
        <p:spPr/>
        <p:txBody>
          <a:bodyPr/>
          <a:lstStyle>
            <a:extLst/>
          </a:lstStyle>
          <a:p>
            <a:endParaRPr lang="es-ES"/>
          </a:p>
        </p:txBody>
      </p:sp>
      <p:sp>
        <p:nvSpPr>
          <p:cNvPr id="9" name="8 Marcador de número de diapositiva"/>
          <p:cNvSpPr>
            <a:spLocks noGrp="1"/>
          </p:cNvSpPr>
          <p:nvPr>
            <p:ph type="sldNum" sz="quarter" idx="12"/>
          </p:nvPr>
        </p:nvSpPr>
        <p:spPr/>
        <p:txBody>
          <a:bodyPr/>
          <a:lstStyle>
            <a:extLst/>
          </a:lstStyle>
          <a:p>
            <a:fld id="{2C073D9A-0F40-4909-8621-D76CA7A9A929}"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1435608" y="274320"/>
            <a:ext cx="7498080" cy="1143000"/>
          </a:xfrm>
        </p:spPr>
        <p:txBody>
          <a:bodyPr anchor="ctr"/>
          <a:lstStyle>
            <a:extLst/>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extLst/>
          </a:lstStyle>
          <a:p>
            <a:fld id="{497549A5-BB22-40EC-ABE9-D8B969C28FE5}" type="datetimeFigureOut">
              <a:rPr lang="es-ES" smtClean="0"/>
              <a:pPr/>
              <a:t>13/09/2013</a:t>
            </a:fld>
            <a:endParaRPr lang="es-ES"/>
          </a:p>
        </p:txBody>
      </p:sp>
      <p:sp>
        <p:nvSpPr>
          <p:cNvPr id="4" name="3 Marcador de pie de página"/>
          <p:cNvSpPr>
            <a:spLocks noGrp="1"/>
          </p:cNvSpPr>
          <p:nvPr>
            <p:ph type="ftr" sz="quarter" idx="11"/>
          </p:nvPr>
        </p:nvSpPr>
        <p:spPr/>
        <p:txBody>
          <a:bodyPr/>
          <a:lstStyle>
            <a:extLst/>
          </a:lstStyle>
          <a:p>
            <a:endParaRPr lang="es-ES"/>
          </a:p>
        </p:txBody>
      </p:sp>
      <p:sp>
        <p:nvSpPr>
          <p:cNvPr id="5" name="4 Marcador de número de diapositiva"/>
          <p:cNvSpPr>
            <a:spLocks noGrp="1"/>
          </p:cNvSpPr>
          <p:nvPr>
            <p:ph type="sldNum" sz="quarter" idx="12"/>
          </p:nvPr>
        </p:nvSpPr>
        <p:spPr/>
        <p:txBody>
          <a:bodyPr/>
          <a:lstStyle>
            <a:extLst/>
          </a:lstStyle>
          <a:p>
            <a:fld id="{2C073D9A-0F40-4909-8621-D76CA7A9A929}"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4 Rectángulo"/>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Marcador de fecha"/>
          <p:cNvSpPr>
            <a:spLocks noGrp="1"/>
          </p:cNvSpPr>
          <p:nvPr>
            <p:ph type="dt" sz="half" idx="10"/>
          </p:nvPr>
        </p:nvSpPr>
        <p:spPr/>
        <p:txBody>
          <a:bodyPr/>
          <a:lstStyle>
            <a:extLst/>
          </a:lstStyle>
          <a:p>
            <a:fld id="{497549A5-BB22-40EC-ABE9-D8B969C28FE5}" type="datetimeFigureOut">
              <a:rPr lang="es-ES" smtClean="0"/>
              <a:pPr/>
              <a:t>13/09/2013</a:t>
            </a:fld>
            <a:endParaRPr lang="es-ES"/>
          </a:p>
        </p:txBody>
      </p:sp>
      <p:sp>
        <p:nvSpPr>
          <p:cNvPr id="3" name="2 Marcador de pie de página"/>
          <p:cNvSpPr>
            <a:spLocks noGrp="1"/>
          </p:cNvSpPr>
          <p:nvPr>
            <p:ph type="ftr" sz="quarter" idx="11"/>
          </p:nvPr>
        </p:nvSpPr>
        <p:spPr/>
        <p:txBody>
          <a:bodyPr/>
          <a:lstStyle>
            <a:extLst/>
          </a:lstStyle>
          <a:p>
            <a:endParaRPr lang="es-ES"/>
          </a:p>
        </p:txBody>
      </p:sp>
      <p:sp>
        <p:nvSpPr>
          <p:cNvPr id="4" name="3 Marcador de número de diapositiva"/>
          <p:cNvSpPr>
            <a:spLocks noGrp="1"/>
          </p:cNvSpPr>
          <p:nvPr>
            <p:ph type="sldNum" sz="quarter" idx="12"/>
          </p:nvPr>
        </p:nvSpPr>
        <p:spPr/>
        <p:txBody>
          <a:bodyPr/>
          <a:lstStyle>
            <a:extLst/>
          </a:lstStyle>
          <a:p>
            <a:fld id="{2C073D9A-0F40-4909-8621-D76CA7A9A929}" type="slidenum">
              <a:rPr lang="es-ES" smtClean="0"/>
              <a:pPr/>
              <a:t>‹Nº›</a:t>
            </a:fld>
            <a:endParaRPr lang="es-ES"/>
          </a:p>
        </p:txBody>
      </p:sp>
      <p:sp>
        <p:nvSpPr>
          <p:cNvPr id="6" name="5 Rectángulo"/>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497549A5-BB22-40EC-ABE9-D8B969C28FE5}" type="datetimeFigureOut">
              <a:rPr lang="es-ES" smtClean="0"/>
              <a:pPr/>
              <a:t>13/09/2013</a:t>
            </a:fld>
            <a:endParaRPr lang="es-ES"/>
          </a:p>
        </p:txBody>
      </p:sp>
      <p:sp>
        <p:nvSpPr>
          <p:cNvPr id="6" name="5 Marcador de pie de página"/>
          <p:cNvSpPr>
            <a:spLocks noGrp="1"/>
          </p:cNvSpPr>
          <p:nvPr>
            <p:ph type="ftr" sz="quarter" idx="11"/>
          </p:nvPr>
        </p:nvSpPr>
        <p:spPr/>
        <p:txBody>
          <a:bodyPr/>
          <a:lstStyle>
            <a:extLst/>
          </a:lstStyle>
          <a:p>
            <a:endParaRPr lang="es-ES"/>
          </a:p>
        </p:txBody>
      </p:sp>
      <p:sp>
        <p:nvSpPr>
          <p:cNvPr id="7" name="6 Marcador de número de diapositiva"/>
          <p:cNvSpPr>
            <a:spLocks noGrp="1"/>
          </p:cNvSpPr>
          <p:nvPr>
            <p:ph type="sldNum" sz="quarter" idx="12"/>
          </p:nvPr>
        </p:nvSpPr>
        <p:spPr/>
        <p:txBody>
          <a:bodyPr/>
          <a:lstStyle>
            <a:extLst/>
          </a:lstStyle>
          <a:p>
            <a:fld id="{2C073D9A-0F40-4909-8621-D76CA7A9A929}"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extLst/>
          </a:lstStyle>
          <a:p>
            <a:fld id="{497549A5-BB22-40EC-ABE9-D8B969C28FE5}" type="datetimeFigureOut">
              <a:rPr lang="es-ES" smtClean="0"/>
              <a:pPr/>
              <a:t>13/09/2013</a:t>
            </a:fld>
            <a:endParaRPr lang="es-ES"/>
          </a:p>
        </p:txBody>
      </p:sp>
      <p:sp>
        <p:nvSpPr>
          <p:cNvPr id="6" name="5 Marcador de pie de página"/>
          <p:cNvSpPr>
            <a:spLocks noGrp="1"/>
          </p:cNvSpPr>
          <p:nvPr>
            <p:ph type="ftr" sz="quarter" idx="11"/>
          </p:nvPr>
        </p:nvSpPr>
        <p:spPr/>
        <p:txBody>
          <a:bodyPr/>
          <a:lstStyle>
            <a:extLst/>
          </a:lstStyle>
          <a:p>
            <a:endParaRPr lang="es-ES"/>
          </a:p>
        </p:txBody>
      </p:sp>
      <p:sp>
        <p:nvSpPr>
          <p:cNvPr id="7" name="6 Marcador de número de diapositiva"/>
          <p:cNvSpPr>
            <a:spLocks noGrp="1"/>
          </p:cNvSpPr>
          <p:nvPr>
            <p:ph type="sldNum" sz="quarter" idx="12"/>
          </p:nvPr>
        </p:nvSpPr>
        <p:spPr/>
        <p:txBody>
          <a:bodyPr/>
          <a:lstStyle>
            <a:extLst/>
          </a:lstStyle>
          <a:p>
            <a:fld id="{2C073D9A-0F40-4909-8621-D76CA7A9A929}" type="slidenum">
              <a:rPr lang="es-ES" smtClean="0"/>
              <a:pPr/>
              <a:t>‹Nº›</a:t>
            </a:fld>
            <a:endParaRPr lang="es-ES"/>
          </a:p>
        </p:txBody>
      </p:sp>
      <p:sp>
        <p:nvSpPr>
          <p:cNvPr id="8" name="7 Rectángulo"/>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2 Marcador de posición de imagen"/>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s-ES" smtClean="0"/>
              <a:t>Haga clic en el icono para agregar una imagen</a:t>
            </a:r>
            <a:endParaRPr kumimoji="0" lang="en-US" dirty="0"/>
          </a:p>
        </p:txBody>
      </p:sp>
      <p:sp>
        <p:nvSpPr>
          <p:cNvPr id="9" name="8 Proceso"/>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9 Proceso"/>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3 Marcador de texto"/>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Circular"/>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7 Elipse"/>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10 Anillo"/>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11 Rectángulo"/>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4 Marcador de título"/>
          <p:cNvSpPr>
            <a:spLocks noGrp="1"/>
          </p:cNvSpPr>
          <p:nvPr>
            <p:ph type="title"/>
          </p:nvPr>
        </p:nvSpPr>
        <p:spPr>
          <a:xfrm>
            <a:off x="1435608" y="274638"/>
            <a:ext cx="7498080" cy="1143000"/>
          </a:xfrm>
          <a:prstGeom prst="rect">
            <a:avLst/>
          </a:prstGeom>
        </p:spPr>
        <p:txBody>
          <a:bodyPr anchor="ctr">
            <a:normAutofit/>
          </a:bodyPr>
          <a:lstStyle>
            <a:extLst/>
          </a:lstStyle>
          <a:p>
            <a:r>
              <a:rPr kumimoji="0" lang="es-ES" smtClean="0"/>
              <a:t>Haga clic para modificar el estilo de título del patrón</a:t>
            </a:r>
            <a:endParaRPr kumimoji="0" lang="en-US"/>
          </a:p>
        </p:txBody>
      </p:sp>
      <p:sp>
        <p:nvSpPr>
          <p:cNvPr id="9" name="8 Marcador de texto"/>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24" name="23 Marcador de fecha"/>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497549A5-BB22-40EC-ABE9-D8B969C28FE5}" type="datetimeFigureOut">
              <a:rPr lang="es-ES" smtClean="0"/>
              <a:pPr/>
              <a:t>13/09/2013</a:t>
            </a:fld>
            <a:endParaRPr lang="es-ES"/>
          </a:p>
        </p:txBody>
      </p:sp>
      <p:sp>
        <p:nvSpPr>
          <p:cNvPr id="10" name="9 Marcador de pie de página"/>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s-ES"/>
          </a:p>
        </p:txBody>
      </p:sp>
      <p:sp>
        <p:nvSpPr>
          <p:cNvPr id="22" name="21 Marcador de número de diapositiva"/>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2C073D9A-0F40-4909-8621-D76CA7A9A929}" type="slidenum">
              <a:rPr lang="es-ES" smtClean="0"/>
              <a:pPr/>
              <a:t>‹Nº›</a:t>
            </a:fld>
            <a:endParaRPr lang="es-ES"/>
          </a:p>
        </p:txBody>
      </p:sp>
      <p:sp>
        <p:nvSpPr>
          <p:cNvPr id="15" name="14 Rectángulo"/>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fontScale="90000"/>
          </a:bodyPr>
          <a:lstStyle/>
          <a:p>
            <a:r>
              <a:rPr lang="es-ES" sz="5400" b="1" dirty="0" smtClean="0"/>
              <a:t>Concepto de información</a:t>
            </a:r>
            <a:endParaRPr lang="es-ES" sz="5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187624" y="836712"/>
            <a:ext cx="7704856" cy="4524315"/>
          </a:xfrm>
          <a:prstGeom prst="rect">
            <a:avLst/>
          </a:prstGeom>
        </p:spPr>
        <p:txBody>
          <a:bodyPr wrap="square">
            <a:spAutoFit/>
          </a:bodyPr>
          <a:lstStyle/>
          <a:p>
            <a:r>
              <a:rPr lang="es-ES" sz="2400" b="1" dirty="0" smtClean="0"/>
              <a:t>Recolección de datos:</a:t>
            </a:r>
          </a:p>
          <a:p>
            <a:r>
              <a:rPr lang="es-ES" dirty="0" smtClean="0"/>
              <a:t> Sistemas que se encargan de obtener datos de los usuarios o de procedimientos automáticos.</a:t>
            </a:r>
          </a:p>
          <a:p>
            <a:r>
              <a:rPr lang="es-ES" dirty="0" smtClean="0"/>
              <a:t> </a:t>
            </a:r>
          </a:p>
          <a:p>
            <a:r>
              <a:rPr lang="es-ES" sz="2400" b="1" dirty="0" smtClean="0"/>
              <a:t>Almacenamiento de datos:</a:t>
            </a:r>
          </a:p>
          <a:p>
            <a:r>
              <a:rPr lang="es-ES" dirty="0" smtClean="0"/>
              <a:t> Las unidades de disco de la computadora y otros medios de almacenamiento externo permiten almacenar los datos a más largo plazo, manteniéndolos disponibles pero separados de los elementos de procesamiento. </a:t>
            </a:r>
          </a:p>
          <a:p>
            <a:r>
              <a:rPr lang="es-ES" dirty="0"/>
              <a:t> </a:t>
            </a:r>
            <a:r>
              <a:rPr lang="es-ES" dirty="0" smtClean="0"/>
              <a:t>Almacenamiento en “la nube” comienza a ser un hecho, manteniendo los datos en dispositivos lejanos, conectados mediante internet.</a:t>
            </a:r>
          </a:p>
          <a:p>
            <a:endParaRPr lang="es-ES" dirty="0" smtClean="0"/>
          </a:p>
          <a:p>
            <a:r>
              <a:rPr lang="es-ES" sz="2400" b="1" dirty="0" smtClean="0"/>
              <a:t>Validación de datos:</a:t>
            </a:r>
          </a:p>
          <a:p>
            <a:r>
              <a:rPr lang="es-ES" dirty="0" smtClean="0"/>
              <a:t> Consiste en asegurar la veracidad e integridad de los datos que ingresan a un archivo. Existen numerosas técnicas de validación tales como: Digito verificador, chequeo de tipo, chequeo de rango, chequeo por máscara,…</a:t>
            </a:r>
            <a:endParaRPr lang="es-E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971600" y="260648"/>
            <a:ext cx="7344816" cy="5724644"/>
          </a:xfrm>
          <a:prstGeom prst="rect">
            <a:avLst/>
          </a:prstGeom>
        </p:spPr>
        <p:txBody>
          <a:bodyPr wrap="square">
            <a:spAutoFit/>
          </a:bodyPr>
          <a:lstStyle/>
          <a:p>
            <a:r>
              <a:rPr lang="es-ES" sz="2400" b="1" dirty="0" smtClean="0"/>
              <a:t>El Concepto de Datos</a:t>
            </a:r>
          </a:p>
          <a:p>
            <a:endParaRPr lang="es-ES" dirty="0" smtClean="0"/>
          </a:p>
          <a:p>
            <a:r>
              <a:rPr lang="es-ES" dirty="0" smtClean="0"/>
              <a:t>Datos son los hechos que describen sucesos y entidades."Datos" es una palabra en plural que se refiere a más de un hecho. </a:t>
            </a:r>
            <a:r>
              <a:rPr lang="es-ES" dirty="0" smtClean="0"/>
              <a:t> A </a:t>
            </a:r>
            <a:r>
              <a:rPr lang="es-ES" dirty="0" smtClean="0"/>
              <a:t>un hecho simple se le denomina "data-ítem" o elemento de dato.</a:t>
            </a:r>
          </a:p>
          <a:p>
            <a:r>
              <a:rPr lang="es-ES" dirty="0" smtClean="0"/>
              <a:t> Los datos son comunicados por varios tipos de símbolos tales como las letras del alfabeto, números, movimientos de labios, puntos y rayas, señales con la mano, dibujos, etc. Estos símbolos se pueden ordenar y reordenar de forma utilizable y se les denomina información.</a:t>
            </a:r>
          </a:p>
          <a:p>
            <a:r>
              <a:rPr lang="es-ES" dirty="0" smtClean="0"/>
              <a:t> Los datos son símbolos que describen condiciones, hechos, situaciones o valores. Los datos se caracterizan por no contener ninguna información. Un dato puede significar un número, una letra, un signo ortográfico o cualquier símbolo que represente una cantidad, una medida, una palabra o una descripción.</a:t>
            </a:r>
          </a:p>
          <a:p>
            <a:r>
              <a:rPr lang="es-ES" dirty="0" smtClean="0"/>
              <a:t> La importancia de los datos está en su capacidad de asociarse dentro de un contexto para convertirse en información. Por si mismos los datos no tienen capacidad de comunicar un significado y por tanto no pueden afectar el comportamiento de quien los recibe. Para ser útiles, los datos deben convertirse en información para ofrecer un significado, conocimiento, ideas o conclusiones.</a:t>
            </a:r>
            <a:endParaRPr lang="es-E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331640" y="2060848"/>
            <a:ext cx="5598368" cy="1384995"/>
          </a:xfrm>
          <a:prstGeom prst="rect">
            <a:avLst/>
          </a:prstGeom>
        </p:spPr>
        <p:txBody>
          <a:bodyPr wrap="square">
            <a:spAutoFit/>
          </a:bodyPr>
          <a:lstStyle/>
          <a:p>
            <a:r>
              <a:rPr lang="es-ES" sz="2800" dirty="0" smtClean="0"/>
              <a:t>Información es un conjunto de datos </a:t>
            </a:r>
            <a:r>
              <a:rPr lang="es-ES" sz="2800" b="1" dirty="0" smtClean="0">
                <a:solidFill>
                  <a:srgbClr val="FF0000"/>
                </a:solidFill>
              </a:rPr>
              <a:t>significativos</a:t>
            </a:r>
            <a:r>
              <a:rPr lang="es-ES" sz="2800" dirty="0" smtClean="0">
                <a:solidFill>
                  <a:srgbClr val="FF0000"/>
                </a:solidFill>
              </a:rPr>
              <a:t> y </a:t>
            </a:r>
            <a:r>
              <a:rPr lang="es-ES" sz="2800" b="1" dirty="0" smtClean="0">
                <a:solidFill>
                  <a:srgbClr val="FF0000"/>
                </a:solidFill>
              </a:rPr>
              <a:t>pertinentes </a:t>
            </a:r>
            <a:r>
              <a:rPr lang="es-ES" sz="2800" dirty="0" smtClean="0"/>
              <a:t>que describan sucesos o entidades.</a:t>
            </a:r>
            <a:endParaRPr lang="es-ES" sz="2800" dirty="0"/>
          </a:p>
        </p:txBody>
      </p:sp>
      <p:sp>
        <p:nvSpPr>
          <p:cNvPr id="3" name="2 CuadroTexto"/>
          <p:cNvSpPr txBox="1"/>
          <p:nvPr/>
        </p:nvSpPr>
        <p:spPr>
          <a:xfrm>
            <a:off x="1331640" y="260648"/>
            <a:ext cx="3744416" cy="523220"/>
          </a:xfrm>
          <a:prstGeom prst="rect">
            <a:avLst/>
          </a:prstGeom>
          <a:noFill/>
        </p:spPr>
        <p:txBody>
          <a:bodyPr wrap="square" rtlCol="0">
            <a:spAutoFit/>
          </a:bodyPr>
          <a:lstStyle/>
          <a:p>
            <a:r>
              <a:rPr lang="es-ES" sz="2800" b="1" dirty="0" smtClean="0"/>
              <a:t>Información</a:t>
            </a:r>
            <a:endParaRPr lang="es-ES" sz="28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043608" y="260648"/>
            <a:ext cx="7776864" cy="6217087"/>
          </a:xfrm>
          <a:prstGeom prst="rect">
            <a:avLst/>
          </a:prstGeom>
        </p:spPr>
        <p:txBody>
          <a:bodyPr wrap="square">
            <a:spAutoFit/>
          </a:bodyPr>
          <a:lstStyle/>
          <a:p>
            <a:r>
              <a:rPr lang="es-ES" sz="2000" b="1" dirty="0" smtClean="0"/>
              <a:t>DATOS SIGNIFICATIVOS. </a:t>
            </a:r>
          </a:p>
          <a:p>
            <a:r>
              <a:rPr lang="es-ES" dirty="0" smtClean="0"/>
              <a:t>Para ser significativos, los datos deben constar de </a:t>
            </a:r>
            <a:r>
              <a:rPr lang="es-ES" dirty="0" smtClean="0">
                <a:solidFill>
                  <a:srgbClr val="FF0000"/>
                </a:solidFill>
              </a:rPr>
              <a:t>símbolos reconocibles</a:t>
            </a:r>
            <a:r>
              <a:rPr lang="es-ES" dirty="0" smtClean="0"/>
              <a:t>, estar </a:t>
            </a:r>
            <a:r>
              <a:rPr lang="es-ES" dirty="0" smtClean="0">
                <a:solidFill>
                  <a:srgbClr val="FF0000"/>
                </a:solidFill>
              </a:rPr>
              <a:t>completos</a:t>
            </a:r>
            <a:r>
              <a:rPr lang="es-ES" dirty="0" smtClean="0"/>
              <a:t> y expresar una </a:t>
            </a:r>
            <a:r>
              <a:rPr lang="es-ES" dirty="0" smtClean="0">
                <a:solidFill>
                  <a:srgbClr val="FF0000"/>
                </a:solidFill>
              </a:rPr>
              <a:t>idea no ambigua</a:t>
            </a:r>
            <a:r>
              <a:rPr lang="es-ES" dirty="0" smtClean="0"/>
              <a:t>.</a:t>
            </a:r>
          </a:p>
          <a:p>
            <a:r>
              <a:rPr lang="es-ES" dirty="0" smtClean="0"/>
              <a:t> Los </a:t>
            </a:r>
            <a:r>
              <a:rPr lang="es-ES" dirty="0" smtClean="0">
                <a:solidFill>
                  <a:srgbClr val="FF0000"/>
                </a:solidFill>
              </a:rPr>
              <a:t>símbolos</a:t>
            </a:r>
            <a:r>
              <a:rPr lang="es-ES" dirty="0" smtClean="0"/>
              <a:t> de los datos son </a:t>
            </a:r>
            <a:r>
              <a:rPr lang="es-ES" dirty="0" smtClean="0">
                <a:solidFill>
                  <a:srgbClr val="FF0000"/>
                </a:solidFill>
              </a:rPr>
              <a:t>reconocibles</a:t>
            </a:r>
            <a:r>
              <a:rPr lang="es-ES" dirty="0" smtClean="0"/>
              <a:t> cuando pueden ser correctamente interpretados. Muchos tipos diferentes de símbolos comprensibles se usan para transmitir datos.</a:t>
            </a:r>
          </a:p>
          <a:p>
            <a:r>
              <a:rPr lang="es-ES" dirty="0" smtClean="0"/>
              <a:t> La </a:t>
            </a:r>
            <a:r>
              <a:rPr lang="es-ES" dirty="0" smtClean="0">
                <a:solidFill>
                  <a:srgbClr val="FF0000"/>
                </a:solidFill>
              </a:rPr>
              <a:t>integridad </a:t>
            </a:r>
            <a:r>
              <a:rPr lang="es-ES" dirty="0" smtClean="0"/>
              <a:t>significa que todos los datos requeridos para responder a una pregunta específica están disponibles. Por ejemplo, un marcador de </a:t>
            </a:r>
            <a:r>
              <a:rPr lang="es-ES" dirty="0" err="1" smtClean="0"/>
              <a:t>baoncesto</a:t>
            </a:r>
            <a:r>
              <a:rPr lang="es-ES" dirty="0" smtClean="0"/>
              <a:t> debe </a:t>
            </a:r>
            <a:r>
              <a:rPr lang="es-ES" dirty="0" smtClean="0"/>
              <a:t>incluir el tanteo de ambos equipos. Si se oye el tanteo </a:t>
            </a:r>
            <a:r>
              <a:rPr lang="es-ES" dirty="0" smtClean="0"/>
              <a:t>“Barcelona 86</a:t>
            </a:r>
            <a:r>
              <a:rPr lang="es-ES" dirty="0" smtClean="0"/>
              <a:t>" y no oyes el del oponente, el anuncio será incompleto y sin sentido.</a:t>
            </a:r>
          </a:p>
          <a:p>
            <a:r>
              <a:rPr lang="es-ES" dirty="0" smtClean="0"/>
              <a:t> Los datos son</a:t>
            </a:r>
            <a:r>
              <a:rPr lang="es-ES" dirty="0" smtClean="0">
                <a:solidFill>
                  <a:srgbClr val="FF0000"/>
                </a:solidFill>
              </a:rPr>
              <a:t> inequívocos </a:t>
            </a:r>
            <a:r>
              <a:rPr lang="es-ES" dirty="0" smtClean="0"/>
              <a:t>cuando el contexto es claro. Por ejemplo, el grupo de signos </a:t>
            </a:r>
            <a:r>
              <a:rPr lang="es-ES" dirty="0" smtClean="0"/>
              <a:t>2x </a:t>
            </a:r>
            <a:r>
              <a:rPr lang="es-ES" dirty="0" smtClean="0"/>
              <a:t>puede parecer "la cantidad 2 </a:t>
            </a:r>
            <a:r>
              <a:rPr lang="es-ES" dirty="0" smtClean="0"/>
              <a:t>multiplicada por </a:t>
            </a:r>
            <a:r>
              <a:rPr lang="es-ES" dirty="0" smtClean="0"/>
              <a:t>la cantidad desconocida llamada x" para un estudiante de álgebra, pero puede significar </a:t>
            </a:r>
            <a:r>
              <a:rPr lang="es-ES" dirty="0" smtClean="0"/>
              <a:t>signos de </a:t>
            </a:r>
            <a:r>
              <a:rPr lang="es-ES" dirty="0" smtClean="0"/>
              <a:t>una quiniela. </a:t>
            </a:r>
            <a:r>
              <a:rPr lang="es-ES" dirty="0" smtClean="0"/>
              <a:t>Tenemos </a:t>
            </a:r>
            <a:r>
              <a:rPr lang="es-ES" dirty="0" smtClean="0"/>
              <a:t>que conocer el contexto de estos símbolos antes de poder conocer su significado.</a:t>
            </a:r>
          </a:p>
          <a:p>
            <a:r>
              <a:rPr lang="es-ES" dirty="0" smtClean="0"/>
              <a:t> Otro ejemplo de la necesidad del contexto es el uso de términos especiales en diferentes campos especializados, tales como la contabilidad. Los contables utilizan muchos términos de forma diferente al público en general, y una parte de un aprendizaje de contabilidad es aprender el lenguaje de contabilidad. Así los términos Debe y Haber pueden significar para un contable no más que "derecha" e "izquierda" en una </a:t>
            </a:r>
            <a:r>
              <a:rPr lang="es-ES" dirty="0" smtClean="0"/>
              <a:t>contabilidad, </a:t>
            </a:r>
            <a:r>
              <a:rPr lang="es-ES" dirty="0" smtClean="0"/>
              <a:t>pero pueden sugerir muchos tipos de ideas diferentes a los no contables.</a:t>
            </a:r>
            <a:endParaRPr lang="es-E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115616" y="1052736"/>
            <a:ext cx="6624736" cy="4278094"/>
          </a:xfrm>
          <a:prstGeom prst="rect">
            <a:avLst/>
          </a:prstGeom>
        </p:spPr>
        <p:txBody>
          <a:bodyPr wrap="square">
            <a:spAutoFit/>
          </a:bodyPr>
          <a:lstStyle/>
          <a:p>
            <a:r>
              <a:rPr lang="es-ES" sz="3200" b="1" dirty="0" smtClean="0"/>
              <a:t> DATOS PERTINENTES. </a:t>
            </a:r>
          </a:p>
          <a:p>
            <a:endParaRPr lang="es-ES" sz="2400" dirty="0"/>
          </a:p>
          <a:p>
            <a:r>
              <a:rPr lang="es-ES" sz="2400" dirty="0" smtClean="0"/>
              <a:t>Decimos que tenemos datos pertinentes (relevantes) cuando pueden ser utilizados para </a:t>
            </a:r>
            <a:r>
              <a:rPr lang="es-ES" sz="2400" b="1" dirty="0" smtClean="0">
                <a:solidFill>
                  <a:srgbClr val="FF0000"/>
                </a:solidFill>
              </a:rPr>
              <a:t>responder a preguntas propuestas</a:t>
            </a:r>
            <a:r>
              <a:rPr lang="es-ES" sz="2400" dirty="0" smtClean="0"/>
              <a:t>.</a:t>
            </a:r>
          </a:p>
          <a:p>
            <a:r>
              <a:rPr lang="es-ES" sz="2400" dirty="0" smtClean="0"/>
              <a:t> Disponemos de un considerable número de hechos en nuestro entorno. Solo los hechos relacionados con las necesidades de información son pertinentes. Así la organización selecciona hechos entre sucesos y entidades particulares para satisfacer sus necesidades de información.</a:t>
            </a:r>
            <a:endParaRPr lang="es-E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259632" y="1484784"/>
            <a:ext cx="7488832" cy="3785652"/>
          </a:xfrm>
          <a:prstGeom prst="rect">
            <a:avLst/>
          </a:prstGeom>
        </p:spPr>
        <p:txBody>
          <a:bodyPr wrap="square">
            <a:spAutoFit/>
          </a:bodyPr>
          <a:lstStyle/>
          <a:p>
            <a:r>
              <a:rPr lang="es-ES" sz="2400" dirty="0" smtClean="0"/>
              <a:t>A lo largo de la historia, la forma de almacenamiento y acceso a la información ha ido variando. En la Edad Media, el principal acervo se encontraba en las bibliotecas de los </a:t>
            </a:r>
            <a:r>
              <a:rPr lang="es-ES" sz="2400" dirty="0" smtClean="0"/>
              <a:t>monasterios. A </a:t>
            </a:r>
            <a:r>
              <a:rPr lang="es-ES" sz="2400" dirty="0" smtClean="0"/>
              <a:t>partir de la Edad Moderna, gracias al nacimiento de la imprenta, los libros comenzaron a fabricarse en serie y surgieron los periódicos.</a:t>
            </a:r>
          </a:p>
          <a:p>
            <a:r>
              <a:rPr lang="es-ES" sz="2400" dirty="0" smtClean="0"/>
              <a:t> </a:t>
            </a:r>
          </a:p>
          <a:p>
            <a:r>
              <a:rPr lang="es-ES" sz="2400" dirty="0" smtClean="0"/>
              <a:t>Ya en el siglo XX, aparecieron los medios de comunicación masiva (televisión, radio) y las herramientas digitales que derivaron en el desarrollo de Internet.</a:t>
            </a:r>
            <a:endParaRPr lang="es-ES" sz="2400" dirty="0"/>
          </a:p>
        </p:txBody>
      </p:sp>
      <p:sp>
        <p:nvSpPr>
          <p:cNvPr id="3" name="2 CuadroTexto"/>
          <p:cNvSpPr txBox="1"/>
          <p:nvPr/>
        </p:nvSpPr>
        <p:spPr>
          <a:xfrm>
            <a:off x="1187624" y="332656"/>
            <a:ext cx="2952328" cy="584775"/>
          </a:xfrm>
          <a:prstGeom prst="rect">
            <a:avLst/>
          </a:prstGeom>
          <a:noFill/>
        </p:spPr>
        <p:txBody>
          <a:bodyPr wrap="square" rtlCol="0">
            <a:spAutoFit/>
          </a:bodyPr>
          <a:lstStyle/>
          <a:p>
            <a:r>
              <a:rPr lang="es-ES" sz="3200" b="1" dirty="0" smtClean="0"/>
              <a:t>Historia</a:t>
            </a:r>
            <a:endParaRPr lang="es-ES" sz="32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115616" y="476672"/>
            <a:ext cx="7812360" cy="5324535"/>
          </a:xfrm>
          <a:prstGeom prst="rect">
            <a:avLst/>
          </a:prstGeom>
        </p:spPr>
        <p:txBody>
          <a:bodyPr wrap="square">
            <a:spAutoFit/>
          </a:bodyPr>
          <a:lstStyle/>
          <a:p>
            <a:r>
              <a:rPr lang="es-ES" sz="2800" b="1" dirty="0" smtClean="0"/>
              <a:t>Diferencia entre Datos e información</a:t>
            </a:r>
          </a:p>
          <a:p>
            <a:endParaRPr lang="es-ES" sz="2800" b="1" dirty="0" smtClean="0"/>
          </a:p>
          <a:p>
            <a:r>
              <a:rPr lang="es-ES" sz="2000" dirty="0" smtClean="0"/>
              <a:t>Los </a:t>
            </a:r>
            <a:r>
              <a:rPr lang="es-ES" sz="2000" dirty="0" smtClean="0">
                <a:solidFill>
                  <a:srgbClr val="FF0000"/>
                </a:solidFill>
              </a:rPr>
              <a:t>Datos</a:t>
            </a:r>
            <a:r>
              <a:rPr lang="es-ES" sz="2000" dirty="0" smtClean="0"/>
              <a:t> a diferencia de la información son utilizados como diversos métodos para </a:t>
            </a:r>
            <a:r>
              <a:rPr lang="es-ES" sz="2000" dirty="0" smtClean="0">
                <a:solidFill>
                  <a:srgbClr val="FF0000"/>
                </a:solidFill>
              </a:rPr>
              <a:t>comprimir la información </a:t>
            </a:r>
            <a:r>
              <a:rPr lang="es-ES" sz="2000" dirty="0" smtClean="0"/>
              <a:t>a fin de permitir una transmisión o almacenamiento más eficaces.</a:t>
            </a:r>
          </a:p>
          <a:p>
            <a:r>
              <a:rPr lang="es-ES" sz="2000" dirty="0" smtClean="0"/>
              <a:t>En su concepto más elemental, la información es un mensaje con un contenido determinado emitido por una persona hacia otra y, como tal, representa un papel primordial en el proceso de la comunicación, a la vez que posee una evidente función social. A diferencia de los datos, la información tiene significado para quien la recibe, por eso, los seres humanos siempre han tenido la necesidad de cambiar entre sí información que luego transforman en acciones. "La </a:t>
            </a:r>
            <a:r>
              <a:rPr lang="es-ES" sz="2800" dirty="0" smtClean="0">
                <a:solidFill>
                  <a:srgbClr val="FF0000"/>
                </a:solidFill>
              </a:rPr>
              <a:t>información</a:t>
            </a:r>
            <a:r>
              <a:rPr lang="es-ES" sz="2000" dirty="0" smtClean="0"/>
              <a:t> es, entonces, </a:t>
            </a:r>
            <a:r>
              <a:rPr lang="es-ES" sz="2000" dirty="0" smtClean="0">
                <a:solidFill>
                  <a:srgbClr val="FF0000"/>
                </a:solidFill>
              </a:rPr>
              <a:t>conocimientos basados en los datos a los cuales, mediante un procesamiento, se les ha dado </a:t>
            </a:r>
            <a:r>
              <a:rPr lang="es-ES" sz="2800" dirty="0" smtClean="0">
                <a:solidFill>
                  <a:srgbClr val="FF0000"/>
                </a:solidFill>
              </a:rPr>
              <a:t>significado, propósito y utilidad</a:t>
            </a:r>
            <a:r>
              <a:rPr lang="es-ES" sz="2000" dirty="0" smtClean="0"/>
              <a:t>"</a:t>
            </a:r>
            <a:endParaRPr lang="es-E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547664" y="1124744"/>
            <a:ext cx="6336704" cy="1477328"/>
          </a:xfrm>
          <a:prstGeom prst="rect">
            <a:avLst/>
          </a:prstGeom>
        </p:spPr>
        <p:txBody>
          <a:bodyPr wrap="square">
            <a:spAutoFit/>
          </a:bodyPr>
          <a:lstStyle/>
          <a:p>
            <a:r>
              <a:rPr lang="es-ES" dirty="0" smtClean="0"/>
              <a:t>Un sistema de información es un conjunto organizado de elementos, que pueden ser personas, datos, actividades o recursos materiales en general. </a:t>
            </a:r>
            <a:r>
              <a:rPr lang="es-ES" dirty="0" smtClean="0">
                <a:solidFill>
                  <a:srgbClr val="FF0000"/>
                </a:solidFill>
              </a:rPr>
              <a:t>Estos elementos interactúan entre sí para procesar información y distribuirla </a:t>
            </a:r>
            <a:r>
              <a:rPr lang="es-ES" dirty="0" smtClean="0"/>
              <a:t>de manera adecuada en función de los objetivos de una organización.</a:t>
            </a:r>
            <a:endParaRPr lang="es-ES" dirty="0"/>
          </a:p>
        </p:txBody>
      </p:sp>
      <p:sp>
        <p:nvSpPr>
          <p:cNvPr id="3" name="2 CuadroTexto"/>
          <p:cNvSpPr txBox="1"/>
          <p:nvPr/>
        </p:nvSpPr>
        <p:spPr>
          <a:xfrm>
            <a:off x="1115616" y="404664"/>
            <a:ext cx="3698705" cy="523220"/>
          </a:xfrm>
          <a:prstGeom prst="rect">
            <a:avLst/>
          </a:prstGeom>
          <a:noFill/>
        </p:spPr>
        <p:txBody>
          <a:bodyPr wrap="none" rtlCol="0">
            <a:spAutoFit/>
          </a:bodyPr>
          <a:lstStyle/>
          <a:p>
            <a:r>
              <a:rPr lang="es-ES" sz="2800" b="1" dirty="0" smtClean="0"/>
              <a:t>Sistema de Información</a:t>
            </a:r>
            <a:endParaRPr lang="es-ES" sz="2800" b="1" dirty="0"/>
          </a:p>
        </p:txBody>
      </p:sp>
      <p:sp>
        <p:nvSpPr>
          <p:cNvPr id="4" name="3 Rectángulo"/>
          <p:cNvSpPr/>
          <p:nvPr/>
        </p:nvSpPr>
        <p:spPr>
          <a:xfrm>
            <a:off x="1403648" y="3717032"/>
            <a:ext cx="6768752" cy="2031325"/>
          </a:xfrm>
          <a:prstGeom prst="rect">
            <a:avLst/>
          </a:prstGeom>
        </p:spPr>
        <p:txBody>
          <a:bodyPr wrap="square">
            <a:spAutoFit/>
          </a:bodyPr>
          <a:lstStyle/>
          <a:p>
            <a:r>
              <a:rPr lang="es-ES" dirty="0" smtClean="0"/>
              <a:t>Cabe resaltar que el concepto de sistema de información suele ser utilizado como </a:t>
            </a:r>
            <a:r>
              <a:rPr lang="es-ES" dirty="0" smtClean="0">
                <a:solidFill>
                  <a:srgbClr val="FF0000"/>
                </a:solidFill>
              </a:rPr>
              <a:t>sinónimo de sistema de información informático, </a:t>
            </a:r>
            <a:r>
              <a:rPr lang="es-ES" dirty="0" smtClean="0"/>
              <a:t>aunque </a:t>
            </a:r>
            <a:r>
              <a:rPr lang="es-ES" dirty="0" smtClean="0">
                <a:solidFill>
                  <a:srgbClr val="FF0000"/>
                </a:solidFill>
              </a:rPr>
              <a:t>no son lo mismo</a:t>
            </a:r>
            <a:r>
              <a:rPr lang="es-ES" dirty="0" smtClean="0"/>
              <a:t>. Este último pertenece al campo de estudio de la tecnología de la información y puede formar parte de un sistema de información como recurso material. De todas formas, se dice que los sistemas de información tratan el desarrollo y la administración de la infraestructura tecnológica de una organización.</a:t>
            </a:r>
            <a:endParaRPr lang="es-E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043608" y="620688"/>
            <a:ext cx="4317400" cy="584775"/>
          </a:xfrm>
          <a:prstGeom prst="rect">
            <a:avLst/>
          </a:prstGeom>
        </p:spPr>
        <p:txBody>
          <a:bodyPr wrap="none">
            <a:spAutoFit/>
          </a:bodyPr>
          <a:lstStyle/>
          <a:p>
            <a:r>
              <a:rPr lang="es-ES" sz="3200" b="1" dirty="0" smtClean="0"/>
              <a:t>Procesamiento de Datos</a:t>
            </a:r>
            <a:endParaRPr lang="es-ES" sz="3200" b="1" dirty="0"/>
          </a:p>
        </p:txBody>
      </p:sp>
      <p:sp>
        <p:nvSpPr>
          <p:cNvPr id="4" name="3 CuadroTexto"/>
          <p:cNvSpPr txBox="1"/>
          <p:nvPr/>
        </p:nvSpPr>
        <p:spPr>
          <a:xfrm>
            <a:off x="1187624" y="2276872"/>
            <a:ext cx="6552728" cy="2308324"/>
          </a:xfrm>
          <a:prstGeom prst="rect">
            <a:avLst/>
          </a:prstGeom>
          <a:noFill/>
        </p:spPr>
        <p:txBody>
          <a:bodyPr wrap="square" rtlCol="0">
            <a:spAutoFit/>
          </a:bodyPr>
          <a:lstStyle/>
          <a:p>
            <a:r>
              <a:rPr lang="es-ES" sz="2400" dirty="0" smtClean="0"/>
              <a:t>El ordenador puede realizar </a:t>
            </a:r>
            <a:r>
              <a:rPr lang="es-ES" sz="2400" dirty="0" smtClean="0">
                <a:solidFill>
                  <a:srgbClr val="FF0000"/>
                </a:solidFill>
              </a:rPr>
              <a:t>operaciones con los datos</a:t>
            </a:r>
            <a:r>
              <a:rPr lang="es-ES" sz="2400" dirty="0" smtClean="0"/>
              <a:t> que tiene almacenados para extraer de ellos lo que se necesite, realizar operaciones de filtrado o de cálculo matemático o lógico.</a:t>
            </a:r>
          </a:p>
          <a:p>
            <a:r>
              <a:rPr lang="es-ES" sz="2400" dirty="0" smtClean="0"/>
              <a:t>Para conseguir extraer información relevante a partir de los datos almacenados.</a:t>
            </a:r>
            <a:endParaRPr lang="es-ES" sz="2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io">
  <a:themeElements>
    <a:clrScheme name="Solsticio">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io">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io">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45</TotalTime>
  <Words>1100</Words>
  <Application>Microsoft Office PowerPoint</Application>
  <PresentationFormat>Presentación en pantalla (4:3)</PresentationFormat>
  <Paragraphs>43</Paragraphs>
  <Slides>10</Slides>
  <Notes>1</Notes>
  <HiddenSlides>0</HiddenSlides>
  <MMClips>0</MMClips>
  <ScaleCrop>false</ScaleCrop>
  <HeadingPairs>
    <vt:vector size="4" baseType="variant">
      <vt:variant>
        <vt:lpstr>Tema</vt:lpstr>
      </vt:variant>
      <vt:variant>
        <vt:i4>1</vt:i4>
      </vt:variant>
      <vt:variant>
        <vt:lpstr>Títulos de diapositiva</vt:lpstr>
      </vt:variant>
      <vt:variant>
        <vt:i4>10</vt:i4>
      </vt:variant>
    </vt:vector>
  </HeadingPairs>
  <TitlesOfParts>
    <vt:vector size="11" baseType="lpstr">
      <vt:lpstr>Solsticio</vt:lpstr>
      <vt:lpstr>Concepto de información</vt:lpstr>
      <vt:lpstr>Diapositiva 2</vt:lpstr>
      <vt:lpstr>Diapositiva 3</vt:lpstr>
      <vt:lpstr>Diapositiva 4</vt:lpstr>
      <vt:lpstr>Diapositiva 5</vt:lpstr>
      <vt:lpstr>Diapositiva 6</vt:lpstr>
      <vt:lpstr>Diapositiva 7</vt:lpstr>
      <vt:lpstr>Diapositiva 8</vt:lpstr>
      <vt:lpstr>Diapositiva 9</vt:lpstr>
      <vt:lpstr>Diapositiva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Datos</dc:title>
  <dc:creator>arodpes</dc:creator>
  <cp:lastModifiedBy>arodpes</cp:lastModifiedBy>
  <cp:revision>20</cp:revision>
  <dcterms:created xsi:type="dcterms:W3CDTF">2012-09-14T14:57:14Z</dcterms:created>
  <dcterms:modified xsi:type="dcterms:W3CDTF">2013-09-13T10:42:28Z</dcterms:modified>
</cp:coreProperties>
</file>