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58" r:id="rId4"/>
    <p:sldId id="259" r:id="rId5"/>
    <p:sldId id="260" r:id="rId6"/>
    <p:sldId id="268" r:id="rId7"/>
    <p:sldId id="263" r:id="rId8"/>
    <p:sldId id="273" r:id="rId9"/>
    <p:sldId id="264" r:id="rId10"/>
    <p:sldId id="266" r:id="rId11"/>
    <p:sldId id="267" r:id="rId12"/>
    <p:sldId id="269" r:id="rId13"/>
    <p:sldId id="270" r:id="rId14"/>
    <p:sldId id="271" r:id="rId15"/>
    <p:sldId id="265" r:id="rId16"/>
    <p:sldId id="272" r:id="rId17"/>
    <p:sldId id="26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72C9CC-DDC9-47BE-8CE6-A956730F4BFB}" type="datetimeFigureOut">
              <a:rPr lang="es-ES" smtClean="0"/>
              <a:pPr/>
              <a:t>17/09/2013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44E7E3-A883-4E9A-BA36-0CE235F28566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pd.es/portalwebAGPD/canaldocumentacion/publicaciones/common/Guias/modelo_doc_seguridad.pdf" TargetMode="External"/><Relationship Id="rId2" Type="http://schemas.openxmlformats.org/officeDocument/2006/relationships/hyperlink" Target="https://www.agpd.es/portalwebAGPD/canaldocumentacion/publicaciones/common/Guias/GUIA_SEGURIDAD_2010.pdf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starobinson.es/default.as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pd.es/portalwebAGPD/canaldocumentacion/legislacion/estatal/common/pdfs/Ley_eco_sostenible_extracto_BOE.pdf" TargetMode="External"/><Relationship Id="rId2" Type="http://schemas.openxmlformats.org/officeDocument/2006/relationships/hyperlink" Target="https://www.agpd.es/portalwebAGPD/canaldocumentacion/legislacion/estatal/common/pdfs/Ley-15_99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gpd.es/portalwebAGPD/canaldocumentacion/legislacion/estatal/common/pdfs/RD_1720_2007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pd.es/portalwebAGPD/canalciudadano/derechosciudadano/derecho_cancelacion/index-ides-idphp.php" TargetMode="External"/><Relationship Id="rId7" Type="http://schemas.openxmlformats.org/officeDocument/2006/relationships/hyperlink" Target="https://www.agpd.es/portalwebAGPD/canalciudadano/derechosciudadano/derecho_informacion/index-ides-idphp.php" TargetMode="External"/><Relationship Id="rId2" Type="http://schemas.openxmlformats.org/officeDocument/2006/relationships/hyperlink" Target="https://www.agpd.es/portalwebAGPD/canalciudadano/derechosciudadano/derecho_acceso/index-ides-idphp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gpd.es/portalwebAGPD/canalciudadano/derechosciudadano/derecho_indemnizacion/index-ides-idphp.php" TargetMode="External"/><Relationship Id="rId5" Type="http://schemas.openxmlformats.org/officeDocument/2006/relationships/hyperlink" Target="https://www.agpd.es/portalwebAGPD/canalciudadano/derechosciudadano/derecho_oposicion/index-ides-idphp.php" TargetMode="External"/><Relationship Id="rId4" Type="http://schemas.openxmlformats.org/officeDocument/2006/relationships/hyperlink" Target="https://www.agpd.es/portalwebAGPD/canalciudadano/derechosciudadano/derecho_rectificacion/index-ides-idphp.ph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gpd.es/portalwebAGPD/canalresponsable/obligaciones/inscripcion_ficheros/index-ides-idphp.php" TargetMode="External"/><Relationship Id="rId3" Type="http://schemas.openxmlformats.org/officeDocument/2006/relationships/hyperlink" Target="https://www.agpd.es/portalwebAGPD/canalresponsable/obligaciones/deber_informacion/index-ides-idphp.php" TargetMode="External"/><Relationship Id="rId7" Type="http://schemas.openxmlformats.org/officeDocument/2006/relationships/hyperlink" Target="https://www.agpd.es/portalwebAGPD/canalresponsable/obligaciones/atencion_derechos_ciudadanos/index-ides-idphp.php" TargetMode="External"/><Relationship Id="rId2" Type="http://schemas.openxmlformats.org/officeDocument/2006/relationships/hyperlink" Target="https://www.agpd.es/portalwebAGPD/canalresponsable/obligaciones/calidad_de_datos/index-ides-idphp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gpd.es/portalwebAGPD/canalresponsable/obligaciones/deber_guardar_secreto/index-ides-idphp.php" TargetMode="External"/><Relationship Id="rId5" Type="http://schemas.openxmlformats.org/officeDocument/2006/relationships/hyperlink" Target="https://www.agpd.es/portalwebAGPD/canalresponsable/obligaciones/deber_colaboracion/index-ides-idphp.php" TargetMode="External"/><Relationship Id="rId4" Type="http://schemas.openxmlformats.org/officeDocument/2006/relationships/hyperlink" Target="https://www.agpd.es/portalwebAGPD/canalresponsable/obligaciones/tratamiento_cesion/index-ides-idphp.php" TargetMode="External"/><Relationship Id="rId9" Type="http://schemas.openxmlformats.org/officeDocument/2006/relationships/hyperlink" Target="https://www.agpd.es/portalwebAGPD/canalresponsable/obligaciones/medidas_seguridad/index-ides-idphp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pd.es/portalwebAGPD/canaldocumentacion/legislacion/estatal/common/pdfs/Ley-15_99.pdf" TargetMode="External"/><Relationship Id="rId2" Type="http://schemas.openxmlformats.org/officeDocument/2006/relationships/hyperlink" Target="https://www.agpd.es/portalwebAGPD/canaldocumentacion/legislacion/estatal/common/pdfs/RD_1720_2007.pd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pd.es/portalwebAGPD/canaldocumentacion/publicaciones/common/pdfs/guia_seguridad_datos_2008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67744" y="2348880"/>
            <a:ext cx="397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/>
              <a:t>Protección de datos</a:t>
            </a:r>
            <a:endParaRPr lang="es-E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98884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https://www.agpd.es/portalwebAGPD/canaldocumentacion/publicaciones/common/Guias/GUIA_SEGURIDAD_2010.pdf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680" y="1412776"/>
            <a:ext cx="39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Guía elaboración Documento Seguridad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043608" y="486916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3"/>
              </a:rPr>
              <a:t>https://www.agpd.es/portalwebAGPD/canaldocumentacion/publicaciones/common/Guias/modelo_doc_seguridad.pdf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979712" y="4005064"/>
            <a:ext cx="302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documento seguridad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908720"/>
            <a:ext cx="7560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definen </a:t>
            </a:r>
            <a:r>
              <a:rPr lang="es-ES" b="1" dirty="0" smtClean="0"/>
              <a:t>niveles de seguridad</a:t>
            </a:r>
            <a:r>
              <a:rPr lang="es-ES" dirty="0" smtClean="0"/>
              <a:t>, englobando cada uno al anterior como si se tratara de un sistema de capas concéntricas donde la más alta contiene a la inferior. El nivel de seguridad del fichero concuerda con la importancia de su información, puede ser: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.-</a:t>
            </a:r>
            <a:r>
              <a:rPr lang="es-ES" b="1" u="sng" dirty="0" smtClean="0"/>
              <a:t>Básico: </a:t>
            </a:r>
            <a:r>
              <a:rPr lang="es-ES" dirty="0" smtClean="0"/>
              <a:t>se aplica a todos los ficheros que contienen datos de carácter personal.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.-</a:t>
            </a:r>
            <a:r>
              <a:rPr lang="es-ES" b="1" u="sng" dirty="0" smtClean="0"/>
              <a:t>Medio:</a:t>
            </a:r>
            <a:r>
              <a:rPr lang="es-ES" dirty="0" smtClean="0"/>
              <a:t> contienen, además, información sobre cuestiones administrativas, penales, hacienda pública, servicios financieros o cuando varios datos en su conjunto permitan obtener el perfil de un individuo.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.-</a:t>
            </a:r>
            <a:r>
              <a:rPr lang="es-ES" b="1" u="sng" dirty="0" smtClean="0"/>
              <a:t>Alto: </a:t>
            </a:r>
            <a:r>
              <a:rPr lang="es-ES" dirty="0" smtClean="0"/>
              <a:t>contiene datos (al menos uno) relacionados con la ideología, religión, orientación sexual o política, salud, datos policiales obtenidos sin consentimiento o cualquier otro que, si fuera conocido, dañaría principios fundamentales.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87624" y="1700808"/>
            <a:ext cx="648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Medidas de seguridad de nivel básico: </a:t>
            </a:r>
          </a:p>
          <a:p>
            <a:endParaRPr lang="es-ES" b="1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Elaboración del Documento de Seguridad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Plan de incidencias y registro de las mismas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Identificación y autentificación de los usuarios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Control de accesos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Gestión de soportes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Protocolos de copias de seguridad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443841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Medidas de seguridad de nivel medio: </a:t>
            </a:r>
          </a:p>
          <a:p>
            <a:endParaRPr lang="es-ES" b="1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Documento de Seguridad (más requisitos que el anterior)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Responsable de seguridad (obligatorio, pero no sustituye ni reemplaza al responsable del fichero)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Auditorías (externas o internas)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Plan de incidencias y registro de las mismas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Identificación y autentificación de los usuarios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Diseño de sistemas de control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Gestión de soportes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Protocolos de copias de seguridad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Pruebas con datos ficticios o con altas medidas de seguridad 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582341"/>
            <a:ext cx="7272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Medidas de seguridad de nivel alto: </a:t>
            </a:r>
          </a:p>
          <a:p>
            <a:endParaRPr lang="es-ES" b="1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Documento de Seguridad (el de máximo nivel de seguridad)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Responsable de seguridad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Auditorias (externas o internas)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Plan de incidencias y registro de las mismas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Identificación y autentificación de los usuarios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Diseño de sistemas de control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Distribución de soportes y encriptación para transporte de datos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Copias de seguridad en lugares físicos diferentes. Encriptación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Encriptación de datos a través de las redes 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688" y="973394"/>
            <a:ext cx="6178312" cy="588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0" y="1124744"/>
            <a:ext cx="23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Búsqueda ficheros inscritos</a:t>
            </a:r>
            <a:endParaRPr lang="es-E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77" y="1306045"/>
            <a:ext cx="8664287" cy="347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95736" y="1700808"/>
            <a:ext cx="5112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</a:t>
            </a:r>
            <a:r>
              <a:rPr lang="es-ES" dirty="0" smtClean="0">
                <a:solidFill>
                  <a:srgbClr val="FF0000"/>
                </a:solidFill>
              </a:rPr>
              <a:t>listas Robinson </a:t>
            </a:r>
            <a:r>
              <a:rPr lang="es-ES" dirty="0" smtClean="0"/>
              <a:t>permiten que las personas anoten en ellas teléfonos o direcciones en las cuales no quieren recibir información publicitaria.</a:t>
            </a:r>
          </a:p>
          <a:p>
            <a:r>
              <a:rPr lang="es-ES" dirty="0" smtClean="0"/>
              <a:t>El compromiso de los grandes generadores de campañas publicitarias es consultarlas para excluir de ellas a los allí anotados.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627784" y="4077072"/>
            <a:ext cx="404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2"/>
              </a:rPr>
              <a:t>https://www.listarobinson.es/default.asp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1268760"/>
            <a:ext cx="69847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Protección legal de datos de archivos</a:t>
            </a:r>
          </a:p>
          <a:p>
            <a:r>
              <a:rPr lang="es-ES" dirty="0" smtClean="0"/>
              <a:t> </a:t>
            </a:r>
          </a:p>
          <a:p>
            <a:r>
              <a:rPr lang="es-ES" dirty="0" smtClean="0"/>
              <a:t>La protección de datos personales y velar por la privacidad de la información es un tema de suma importancia a nivel de empresas y de países. El mal uso de información personal puede constituir un delito.</a:t>
            </a:r>
          </a:p>
          <a:p>
            <a:r>
              <a:rPr lang="es-ES" dirty="0" smtClean="0"/>
              <a:t> </a:t>
            </a:r>
          </a:p>
          <a:p>
            <a:r>
              <a:rPr lang="es-ES" dirty="0" smtClean="0"/>
              <a:t>Algunos países han creado organismos que se encargan del tema y de legislar respecto del acceso, uso y confidencialidad de los datos.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1582341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>
                <a:hlinkClick r:id="rId2" action="ppaction://hlinkfile" tooltip="Ir a Ley Orgánica 15/1999, de 13 de diciembre, de Protección de Datos de Carácter Personal.  (Se abre en ventana nueva)"/>
              </a:rPr>
              <a:t>Ley Orgánica 15/1999, de 13 de diciembre, de Protección de Datos de Carácter Personal. </a:t>
            </a:r>
            <a:endParaRPr lang="es-ES" dirty="0" smtClean="0"/>
          </a:p>
          <a:p>
            <a:r>
              <a:rPr lang="es-ES" dirty="0" smtClean="0"/>
              <a:t>Modificada por la </a:t>
            </a:r>
            <a:r>
              <a:rPr lang="es-ES" dirty="0" smtClean="0">
                <a:hlinkClick r:id="rId3" action="ppaction://hlinkfile" tooltip="Ir a Ley 2/2011, de 4 de marzo, de Economía Sostenible. Modificación de la LOPD. Dispoisición final quincuagésima sexta.  (Se abre en ventana nueva)"/>
              </a:rPr>
              <a:t>Ley 2/2011, de 4 de marzo, de Economía Sostenible. Modificación de la LOPD. </a:t>
            </a:r>
            <a:r>
              <a:rPr lang="es-ES" dirty="0" err="1" smtClean="0">
                <a:hlinkClick r:id="rId3" action="ppaction://hlinkfile" tooltip="Ir a Ley 2/2011, de 4 de marzo, de Economía Sostenible. Modificación de la LOPD. Dispoisición final quincuagésima sexta.  (Se abre en ventana nueva)"/>
              </a:rPr>
              <a:t>Dispoisición</a:t>
            </a:r>
            <a:r>
              <a:rPr lang="es-ES" dirty="0" smtClean="0">
                <a:hlinkClick r:id="rId3" action="ppaction://hlinkfile" tooltip="Ir a Ley 2/2011, de 4 de marzo, de Economía Sostenible. Modificación de la LOPD. Dispoisición final quincuagésima sexta.  (Se abre en ventana nueva)"/>
              </a:rPr>
              <a:t> final quincuagésima sexta.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Desarrollada por:</a:t>
            </a:r>
          </a:p>
          <a:p>
            <a:r>
              <a:rPr lang="es-ES" dirty="0" smtClean="0">
                <a:hlinkClick r:id="rId4" action="ppaction://hlinkfile" tooltip="Ir a Real Decreto 1720/2007, de 21 de diciembre, por el que se aprueba el Reglamento de desarrollo de la Ley Orgánica 15/1999, de 13 de diciembre, de protección de datos de carácter personal. (Se abre en ventana nueva)"/>
              </a:rPr>
              <a:t>Real Decreto 1720/2007, de 21 de diciembre, por el que se aprueba el Reglamento de desarrollo de la Ley Orgánica 15/1999, de 13 de diciembre, de protección de datos de carácter personal.</a:t>
            </a: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260648"/>
            <a:ext cx="538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Agencia Española de Protección de datos</a:t>
            </a:r>
            <a:endParaRPr lang="es-ES" sz="2400" b="1" dirty="0"/>
          </a:p>
        </p:txBody>
      </p:sp>
      <p:sp>
        <p:nvSpPr>
          <p:cNvPr id="5" name="4 Rectángulo"/>
          <p:cNvSpPr/>
          <p:nvPr/>
        </p:nvSpPr>
        <p:spPr>
          <a:xfrm>
            <a:off x="5940152" y="980728"/>
            <a:ext cx="226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https://www.agpd.es/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6000" y="227483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dirty="0" smtClean="0">
                <a:hlinkClick r:id="rId2" action="ppaction://hlinkfile" tooltip="Derecho de acceso"/>
              </a:rPr>
              <a:t>Derecho de acceso</a:t>
            </a:r>
            <a:endParaRPr lang="es-ES" dirty="0" smtClean="0"/>
          </a:p>
          <a:p>
            <a:pPr lvl="1"/>
            <a:r>
              <a:rPr lang="es-ES" dirty="0" smtClean="0">
                <a:hlinkClick r:id="rId3" action="ppaction://hlinkfile" tooltip="Derecho de cancelación"/>
              </a:rPr>
              <a:t>Derecho de cancelación</a:t>
            </a:r>
            <a:endParaRPr lang="es-ES" dirty="0" smtClean="0"/>
          </a:p>
          <a:p>
            <a:pPr lvl="1"/>
            <a:r>
              <a:rPr lang="es-ES" dirty="0" smtClean="0">
                <a:hlinkClick r:id="rId4" action="ppaction://hlinkfile" tooltip="Derecho de rectificación"/>
              </a:rPr>
              <a:t>Derecho de rectificación</a:t>
            </a:r>
            <a:endParaRPr lang="es-ES" dirty="0" smtClean="0"/>
          </a:p>
          <a:p>
            <a:pPr lvl="1"/>
            <a:r>
              <a:rPr lang="es-ES" dirty="0" smtClean="0">
                <a:hlinkClick r:id="rId5" action="ppaction://hlinkfile" tooltip="Derecho de oposición"/>
              </a:rPr>
              <a:t>Derecho de oposición</a:t>
            </a:r>
            <a:endParaRPr lang="es-ES" dirty="0" smtClean="0"/>
          </a:p>
          <a:p>
            <a:pPr lvl="1"/>
            <a:r>
              <a:rPr lang="es-ES" dirty="0" smtClean="0">
                <a:hlinkClick r:id="rId6" action="ppaction://hlinkfile" tooltip="Derecho de indemnización"/>
              </a:rPr>
              <a:t>Derecho de indemnización</a:t>
            </a:r>
            <a:endParaRPr lang="es-ES" dirty="0" smtClean="0"/>
          </a:p>
          <a:p>
            <a:pPr lvl="1"/>
            <a:r>
              <a:rPr lang="es-ES" dirty="0" smtClean="0">
                <a:hlinkClick r:id="rId7" action="ppaction://hlinkfile" tooltip="Derecho de información"/>
              </a:rPr>
              <a:t>Derecho de información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680" y="692696"/>
            <a:ext cx="376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Regula derechos del usuario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6000" y="2136339"/>
            <a:ext cx="5454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dirty="0" smtClean="0">
                <a:hlinkClick r:id="rId2" action="ppaction://hlinkfile" tooltip="Calidad de datos"/>
              </a:rPr>
              <a:t>Calidad de datos</a:t>
            </a:r>
            <a:endParaRPr lang="es-ES" dirty="0" smtClean="0"/>
          </a:p>
          <a:p>
            <a:pPr lvl="1"/>
            <a:r>
              <a:rPr lang="es-ES" dirty="0" smtClean="0">
                <a:hlinkClick r:id="rId3" action="ppaction://hlinkfile" tooltip="Deber de Información"/>
              </a:rPr>
              <a:t>Deber de Información</a:t>
            </a:r>
            <a:endParaRPr lang="es-ES" dirty="0" smtClean="0"/>
          </a:p>
          <a:p>
            <a:pPr lvl="1"/>
            <a:r>
              <a:rPr lang="es-ES" dirty="0" smtClean="0">
                <a:hlinkClick r:id="rId4" action="ppaction://hlinkfile" tooltip="Tratamiento y cesión"/>
              </a:rPr>
              <a:t>Tratamiento y cesión</a:t>
            </a:r>
            <a:endParaRPr lang="es-ES" dirty="0" smtClean="0"/>
          </a:p>
          <a:p>
            <a:pPr lvl="1"/>
            <a:r>
              <a:rPr lang="es-ES" dirty="0" smtClean="0">
                <a:hlinkClick r:id="rId5" action="ppaction://hlinkfile" tooltip="Deber de colaboración con la Agencia"/>
              </a:rPr>
              <a:t>Deber de colaboración con la Agencia</a:t>
            </a:r>
            <a:endParaRPr lang="es-ES" dirty="0" smtClean="0"/>
          </a:p>
          <a:p>
            <a:pPr lvl="1"/>
            <a:r>
              <a:rPr lang="es-ES" dirty="0" smtClean="0">
                <a:hlinkClick r:id="rId6" action="ppaction://hlinkfile" tooltip="Deber de guardar secreto"/>
              </a:rPr>
              <a:t>Deber de guardar secreto</a:t>
            </a:r>
            <a:endParaRPr lang="es-ES" dirty="0" smtClean="0"/>
          </a:p>
          <a:p>
            <a:pPr lvl="1"/>
            <a:r>
              <a:rPr lang="es-ES" dirty="0" smtClean="0">
                <a:hlinkClick r:id="rId7" action="ppaction://hlinkfile" tooltip="Atención de los derechos de los ciudadanos"/>
              </a:rPr>
              <a:t>Atención de los derechos de los ciudadanos</a:t>
            </a:r>
            <a:endParaRPr lang="es-ES" dirty="0" smtClean="0"/>
          </a:p>
          <a:p>
            <a:pPr lvl="1"/>
            <a:r>
              <a:rPr lang="es-ES" dirty="0" smtClean="0">
                <a:hlinkClick r:id="rId8" action="ppaction://hlinkfile" tooltip="Inscripción de ficheros"/>
              </a:rPr>
              <a:t>Inscripción de ficheros</a:t>
            </a:r>
            <a:endParaRPr lang="es-ES" dirty="0" smtClean="0"/>
          </a:p>
          <a:p>
            <a:pPr lvl="1"/>
            <a:r>
              <a:rPr lang="es-ES" dirty="0" smtClean="0">
                <a:hlinkClick r:id="rId9" action="ppaction://hlinkfile" tooltip="Medidas de Seguridad"/>
              </a:rPr>
              <a:t>Medidas de Seguridad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87624" y="1124744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Define obligaciones del Responsable del fichero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125" y="1251765"/>
            <a:ext cx="8238307" cy="368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75656" y="1268760"/>
            <a:ext cx="619268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/>
              <a:t>Medidas de seguridad</a:t>
            </a:r>
          </a:p>
          <a:p>
            <a:endParaRPr lang="es-ES" dirty="0" smtClean="0"/>
          </a:p>
          <a:p>
            <a:r>
              <a:rPr lang="es-ES" dirty="0" smtClean="0"/>
              <a:t>El principio de seguridad de datos establecido en el artículo 9 de la Ley Orgánica 15/1999, impone al responsable del fichero adoptar las medidas de índole técnica y organizativas necesarias que garanticen la seguridad de los datos de carácter personal y eviten su alteración, pérdida, tratamiento o acceso no autorizado. Estas medidas han sido desarrolladas en el Título VIII – De las medidas de seguridad en el tratamiento de datos de carácter personal, del </a:t>
            </a:r>
            <a:r>
              <a:rPr lang="es-ES" dirty="0" smtClean="0">
                <a:hlinkClick r:id="rId2" action="ppaction://hlinkfile" tooltip="Ir a Real Decreto 1720/2007, de 21 de diciembre (Se abre en ventana nueva)"/>
              </a:rPr>
              <a:t>Real Decreto 1720/2007, de 21 de diciembre</a:t>
            </a:r>
            <a:r>
              <a:rPr lang="es-ES" dirty="0" smtClean="0"/>
              <a:t>, por el que se aprueba el Reglamento de desarrollo de la </a:t>
            </a:r>
            <a:r>
              <a:rPr lang="es-ES" dirty="0" smtClean="0">
                <a:hlinkClick r:id="rId3" action="ppaction://hlinkfile" tooltip="Ir a Ley Orgánica 15/1999, de 13 de diciembre (Se abre en ventana nueva)"/>
              </a:rPr>
              <a:t>Ley Orgánica 15/1999, de 13 de diciembre</a:t>
            </a:r>
            <a:r>
              <a:rPr lang="es-ES" dirty="0" smtClean="0"/>
              <a:t>, de protección de datos de carácter </a:t>
            </a:r>
            <a:r>
              <a:rPr lang="es-ES" dirty="0" smtClean="0"/>
              <a:t>personal, </a:t>
            </a:r>
            <a:r>
              <a:rPr lang="es-ES" dirty="0" smtClean="0"/>
              <a:t>en adelante RDLOPD.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980728"/>
            <a:ext cx="6552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Artículo 9. Seguridad de los datos.</a:t>
            </a:r>
          </a:p>
          <a:p>
            <a:endParaRPr lang="es-ES" b="1" dirty="0" smtClean="0"/>
          </a:p>
          <a:p>
            <a:r>
              <a:rPr lang="es-ES" dirty="0" smtClean="0"/>
              <a:t>"El responsable del fichero, y, en su caso, el encargado del tratamiento, deberán adoptar las medidas de índole técnica y organizativas necesarias que garanticen la seguridad de los datos de carácter personal y eviten su alteración, pérdida, tratamiento o acceso no autorizado, habida cuenta del estado de la tecnología, la naturaleza de los datos almacenados y los riesgos a que están expuestos, ya provengan de la acción humana o del medio físico o natural.</a:t>
            </a:r>
          </a:p>
          <a:p>
            <a:r>
              <a:rPr lang="es-ES" dirty="0" smtClean="0"/>
              <a:t>No se registrarán datos de carácter personal en ficheros que no reúnan las condiciones que se determinen por vía reglamentaria con respecto a su integridad y seguridad y a las de los centros de tratamiento, locales, equipos, sistemas y programas.</a:t>
            </a:r>
          </a:p>
          <a:p>
            <a:r>
              <a:rPr lang="es-ES" dirty="0" smtClean="0"/>
              <a:t>Reglamentariamente se establecerán los requisitos y condiciones que deban reunir los ficheros y las personas que intervengan en el tratamiento de los datos a que se refiere el artículo 7 de esta Ley."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052736"/>
            <a:ext cx="748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artículo 80 del RDLOPD señala que las medidas de seguridad exigibles a los ficheros y tratamientos se clasifican en </a:t>
            </a:r>
            <a:r>
              <a:rPr lang="es-ES" dirty="0" smtClean="0">
                <a:solidFill>
                  <a:srgbClr val="FF0000"/>
                </a:solidFill>
              </a:rPr>
              <a:t>tres niveles: básico, medio y alto </a:t>
            </a:r>
            <a:r>
              <a:rPr lang="es-ES" dirty="0" smtClean="0"/>
              <a:t>y, a continuación, el artículo 81 especifica la aplicación de los niveles de seguridad según el tipo de datos de carácter personal a tratar. Por último señalar que el responsable encontrará en el artículo 88 la concreción del contenido del </a:t>
            </a:r>
            <a:r>
              <a:rPr lang="es-ES" dirty="0" smtClean="0">
                <a:solidFill>
                  <a:srgbClr val="FF0000"/>
                </a:solidFill>
              </a:rPr>
              <a:t>documento de seguridad</a:t>
            </a:r>
            <a:r>
              <a:rPr lang="es-ES" dirty="0" smtClean="0"/>
              <a:t>, y por tanto, un índice de ayuda para llevar a cabo su construcción.</a:t>
            </a:r>
          </a:p>
          <a:p>
            <a:r>
              <a:rPr lang="es-ES" dirty="0" smtClean="0"/>
              <a:t>Con el objeto de facilitar a los responsables de los ficheros la adopción de las disposiciones del Reglamento de Seguridad, se ha elaborado un modelo de "</a:t>
            </a:r>
            <a:r>
              <a:rPr lang="es-ES" dirty="0" smtClean="0">
                <a:hlinkClick r:id="rId2" action="ppaction://hlinkfile" tooltip="Ir a documento de seguridad (Se abre en ventana nueva)"/>
              </a:rPr>
              <a:t>documento de seguridad</a:t>
            </a:r>
            <a:r>
              <a:rPr lang="es-ES" dirty="0" smtClean="0"/>
              <a:t>", que puede servir de guía en el desarrollo de las previsiones del Real Decreto.</a:t>
            </a:r>
          </a:p>
          <a:p>
            <a:r>
              <a:rPr lang="es-ES" dirty="0" smtClean="0"/>
              <a:t>El reglamento de desarrollo de la LOPD ha pretendido regular la materia de modo que contemple las múltiples formas de organización material y personal de la seguridad que se dan en la práctica. Así, se regula un conjunto de medidas destinadas a los ficheros y tratamientos estructurados y no automatizados que ofrezca a los responsables un marco claro de actuación.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1012</Words>
  <Application>Microsoft Office PowerPoint</Application>
  <PresentationFormat>Presentación en pantalla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Flujo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arodpes</dc:creator>
  <cp:lastModifiedBy>arodpes</cp:lastModifiedBy>
  <cp:revision>14</cp:revision>
  <dcterms:created xsi:type="dcterms:W3CDTF">2012-09-17T10:09:13Z</dcterms:created>
  <dcterms:modified xsi:type="dcterms:W3CDTF">2013-09-17T07:04:42Z</dcterms:modified>
</cp:coreProperties>
</file>