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b="1" dirty="0" smtClean="0"/>
              <a:t>Ficheros/Archivos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476672"/>
            <a:ext cx="263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Copiar archivo en C</a:t>
            </a:r>
            <a:endParaRPr lang="es-ES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4139952" y="836712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smtClean="0"/>
              <a:t>#</a:t>
            </a:r>
            <a:r>
              <a:rPr lang="es-ES" sz="1200" dirty="0" err="1" smtClean="0"/>
              <a:t>include</a:t>
            </a:r>
            <a:r>
              <a:rPr lang="es-ES" sz="1200" dirty="0" smtClean="0"/>
              <a:t> &lt;</a:t>
            </a:r>
            <a:r>
              <a:rPr lang="es-ES" sz="1200" dirty="0" err="1" smtClean="0"/>
              <a:t>stdio.h</a:t>
            </a:r>
            <a:r>
              <a:rPr lang="es-ES" sz="1200" dirty="0" smtClean="0"/>
              <a:t>&gt;</a:t>
            </a:r>
          </a:p>
          <a:p>
            <a:endParaRPr lang="es-ES" sz="1200" dirty="0" smtClean="0"/>
          </a:p>
          <a:p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main</a:t>
            </a:r>
            <a:r>
              <a:rPr lang="es-ES" sz="1200" dirty="0" smtClean="0"/>
              <a:t>()</a:t>
            </a:r>
          </a:p>
          <a:p>
            <a:r>
              <a:rPr lang="es-ES" sz="1200" dirty="0" smtClean="0"/>
              <a:t>    {</a:t>
            </a:r>
          </a:p>
          <a:p>
            <a:r>
              <a:rPr lang="es-ES" sz="1200" dirty="0" smtClean="0"/>
              <a:t>    FILE *origen, *destino;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char</a:t>
            </a:r>
            <a:r>
              <a:rPr lang="es-ES" sz="1200" dirty="0" smtClean="0"/>
              <a:t> letra;</a:t>
            </a:r>
          </a:p>
          <a:p>
            <a:endParaRPr lang="es-ES" sz="1200" dirty="0" smtClean="0"/>
          </a:p>
          <a:p>
            <a:r>
              <a:rPr lang="es-ES" sz="1200" dirty="0" smtClean="0"/>
              <a:t>    origen=</a:t>
            </a:r>
            <a:r>
              <a:rPr lang="es-ES" sz="1200" dirty="0" err="1" smtClean="0"/>
              <a:t>fopen</a:t>
            </a:r>
            <a:r>
              <a:rPr lang="es-ES" sz="1200" dirty="0" smtClean="0"/>
              <a:t>("</a:t>
            </a:r>
            <a:r>
              <a:rPr lang="es-ES" sz="1200" dirty="0" err="1" smtClean="0"/>
              <a:t>origen.txt","r</a:t>
            </a:r>
            <a:r>
              <a:rPr lang="es-ES" sz="1200" dirty="0" smtClean="0"/>
              <a:t>");</a:t>
            </a:r>
          </a:p>
          <a:p>
            <a:r>
              <a:rPr lang="es-ES" sz="1200" dirty="0" smtClean="0"/>
              <a:t>    destino=</a:t>
            </a:r>
            <a:r>
              <a:rPr lang="es-ES" sz="1200" dirty="0" err="1" smtClean="0"/>
              <a:t>fopen</a:t>
            </a:r>
            <a:r>
              <a:rPr lang="es-ES" sz="1200" dirty="0" smtClean="0"/>
              <a:t>("</a:t>
            </a:r>
            <a:r>
              <a:rPr lang="es-ES" sz="1200" dirty="0" err="1" smtClean="0"/>
              <a:t>destino.txt","w</a:t>
            </a:r>
            <a:r>
              <a:rPr lang="es-ES" sz="1200" dirty="0" smtClean="0"/>
              <a:t>");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if</a:t>
            </a:r>
            <a:r>
              <a:rPr lang="es-ES" sz="1200" dirty="0" smtClean="0"/>
              <a:t> (origen==NULL || destino==NULL)</a:t>
            </a:r>
          </a:p>
          <a:p>
            <a:r>
              <a:rPr lang="es-ES" sz="1200" dirty="0" smtClean="0"/>
              <a:t>       {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printf</a:t>
            </a:r>
            <a:r>
              <a:rPr lang="es-ES" sz="1200" dirty="0" smtClean="0"/>
              <a:t>( "Problemas con los ficheros.\n" );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getchar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return</a:t>
            </a:r>
            <a:r>
              <a:rPr lang="es-ES" sz="1200" dirty="0" smtClean="0"/>
              <a:t>( 1 );</a:t>
            </a:r>
          </a:p>
          <a:p>
            <a:r>
              <a:rPr lang="es-ES" sz="1200" dirty="0" smtClean="0"/>
              <a:t>       }</a:t>
            </a:r>
          </a:p>
          <a:p>
            <a:r>
              <a:rPr lang="es-ES" sz="1200" dirty="0" smtClean="0"/>
              <a:t>    letra=</a:t>
            </a:r>
            <a:r>
              <a:rPr lang="es-ES" sz="1200" dirty="0" err="1" smtClean="0"/>
              <a:t>getc</a:t>
            </a:r>
            <a:r>
              <a:rPr lang="es-ES" sz="1200" dirty="0" smtClean="0"/>
              <a:t>(origen);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while</a:t>
            </a:r>
            <a:r>
              <a:rPr lang="es-ES" sz="1200" dirty="0" smtClean="0"/>
              <a:t> (</a:t>
            </a:r>
            <a:r>
              <a:rPr lang="es-ES" sz="1200" dirty="0" err="1" smtClean="0"/>
              <a:t>feof</a:t>
            </a:r>
            <a:r>
              <a:rPr lang="es-ES" sz="1200" dirty="0" smtClean="0"/>
              <a:t>(origen)==0)</a:t>
            </a:r>
          </a:p>
          <a:p>
            <a:r>
              <a:rPr lang="es-ES" sz="1200" dirty="0" smtClean="0"/>
              <a:t>          {</a:t>
            </a:r>
          </a:p>
          <a:p>
            <a:r>
              <a:rPr lang="es-ES" sz="1200" dirty="0" smtClean="0"/>
              <a:t>          </a:t>
            </a:r>
            <a:r>
              <a:rPr lang="es-ES" sz="1200" dirty="0" err="1" smtClean="0"/>
              <a:t>putc</a:t>
            </a:r>
            <a:r>
              <a:rPr lang="es-ES" sz="1200" dirty="0" smtClean="0"/>
              <a:t>(</a:t>
            </a:r>
            <a:r>
              <a:rPr lang="es-ES" sz="1200" dirty="0" err="1" smtClean="0"/>
              <a:t>letra,destino</a:t>
            </a:r>
            <a:r>
              <a:rPr lang="es-ES" sz="1200" dirty="0" smtClean="0"/>
              <a:t>);</a:t>
            </a:r>
          </a:p>
          <a:p>
            <a:r>
              <a:rPr lang="es-ES" sz="1200" dirty="0" smtClean="0"/>
              <a:t>          </a:t>
            </a:r>
            <a:r>
              <a:rPr lang="es-ES" sz="1200" dirty="0" err="1" smtClean="0"/>
              <a:t>printf</a:t>
            </a:r>
            <a:r>
              <a:rPr lang="es-ES" sz="1200" dirty="0" smtClean="0"/>
              <a:t>( "%</a:t>
            </a:r>
            <a:r>
              <a:rPr lang="es-ES" sz="1200" dirty="0" err="1" smtClean="0"/>
              <a:t>c",letra</a:t>
            </a:r>
            <a:r>
              <a:rPr lang="es-ES" sz="1200" dirty="0" smtClean="0"/>
              <a:t> );</a:t>
            </a:r>
          </a:p>
          <a:p>
            <a:r>
              <a:rPr lang="es-ES" sz="1200" dirty="0" smtClean="0"/>
              <a:t>          letra=</a:t>
            </a:r>
            <a:r>
              <a:rPr lang="es-ES" sz="1200" dirty="0" err="1" smtClean="0"/>
              <a:t>getc</a:t>
            </a:r>
            <a:r>
              <a:rPr lang="es-ES" sz="1200" dirty="0" smtClean="0"/>
              <a:t>(origen);</a:t>
            </a:r>
          </a:p>
          <a:p>
            <a:r>
              <a:rPr lang="es-ES" sz="1200" dirty="0" smtClean="0"/>
              <a:t>          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if</a:t>
            </a:r>
            <a:r>
              <a:rPr lang="es-ES" sz="1200" dirty="0" smtClean="0"/>
              <a:t> (</a:t>
            </a:r>
            <a:r>
              <a:rPr lang="es-ES" sz="1200" dirty="0" err="1" smtClean="0"/>
              <a:t>fclose</a:t>
            </a:r>
            <a:r>
              <a:rPr lang="es-ES" sz="1200" dirty="0" smtClean="0"/>
              <a:t>(origen)!=0)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printf</a:t>
            </a:r>
            <a:r>
              <a:rPr lang="es-ES" sz="1200" dirty="0" smtClean="0"/>
              <a:t>( "Problemas al cerrar el fichero origen.txt\n" 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if</a:t>
            </a:r>
            <a:r>
              <a:rPr lang="es-ES" sz="1200" dirty="0" smtClean="0"/>
              <a:t> (</a:t>
            </a:r>
            <a:r>
              <a:rPr lang="es-ES" sz="1200" dirty="0" err="1" smtClean="0"/>
              <a:t>fclose</a:t>
            </a:r>
            <a:r>
              <a:rPr lang="es-ES" sz="1200" dirty="0" smtClean="0"/>
              <a:t>(destino)!=0)</a:t>
            </a:r>
          </a:p>
          <a:p>
            <a:r>
              <a:rPr lang="es-ES" sz="1200" dirty="0" smtClean="0"/>
              <a:t>       </a:t>
            </a:r>
            <a:r>
              <a:rPr lang="es-ES" sz="1200" dirty="0" err="1" smtClean="0"/>
              <a:t>printf</a:t>
            </a:r>
            <a:r>
              <a:rPr lang="es-ES" sz="1200" dirty="0" smtClean="0"/>
              <a:t>( "Problemas al cerrar el fichero destino.txt\n" 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getchar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    }</a:t>
            </a:r>
            <a:endParaRPr lang="es-E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889844"/>
            <a:ext cx="603041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Organización directa o aleatoria</a:t>
            </a:r>
          </a:p>
          <a:p>
            <a:endParaRPr lang="es-ES" sz="2400" b="1" dirty="0" smtClean="0"/>
          </a:p>
          <a:p>
            <a:r>
              <a:rPr lang="es-ES" dirty="0" smtClean="0"/>
              <a:t>• Existe una transformación conocida que genera</a:t>
            </a:r>
          </a:p>
          <a:p>
            <a:r>
              <a:rPr lang="es-ES" dirty="0" smtClean="0"/>
              <a:t>la dirección de cada registro dentro del fichero a</a:t>
            </a:r>
          </a:p>
          <a:p>
            <a:r>
              <a:rPr lang="es-ES" dirty="0" smtClean="0"/>
              <a:t>partir de una clave.</a:t>
            </a:r>
          </a:p>
          <a:p>
            <a:endParaRPr lang="es-ES" dirty="0" smtClean="0"/>
          </a:p>
          <a:p>
            <a:r>
              <a:rPr lang="es-ES" dirty="0" smtClean="0"/>
              <a:t>• El problema fundamental es la elección de dicha</a:t>
            </a:r>
          </a:p>
          <a:p>
            <a:r>
              <a:rPr lang="es-ES" dirty="0" smtClean="0"/>
              <a:t>transformación o método de direccionamiento.</a:t>
            </a:r>
          </a:p>
          <a:p>
            <a:endParaRPr lang="es-ES" dirty="0" smtClean="0"/>
          </a:p>
          <a:p>
            <a:r>
              <a:rPr lang="es-ES" dirty="0" smtClean="0"/>
              <a:t>• Pueden aparecer dos situaciones no deseadas:</a:t>
            </a:r>
          </a:p>
          <a:p>
            <a:r>
              <a:rPr lang="es-ES" dirty="0" smtClean="0"/>
              <a:t>– Direcciones que no corresponden a ninguna </a:t>
            </a:r>
            <a:r>
              <a:rPr lang="es-ES" dirty="0" smtClean="0"/>
              <a:t>clave.</a:t>
            </a:r>
            <a:endParaRPr lang="es-ES" dirty="0" smtClean="0"/>
          </a:p>
          <a:p>
            <a:r>
              <a:rPr lang="es-ES" dirty="0" smtClean="0"/>
              <a:t>– Direcciones que corresponden a varias claves.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340768"/>
            <a:ext cx="7632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Tres métodos usuales de direccionamiento:</a:t>
            </a:r>
          </a:p>
          <a:p>
            <a:r>
              <a:rPr lang="es-ES" dirty="0" smtClean="0"/>
              <a:t>– Direccionamiento directo.</a:t>
            </a:r>
          </a:p>
          <a:p>
            <a:r>
              <a:rPr lang="es-ES" dirty="0" smtClean="0"/>
              <a:t>	• La dirección relativa es la propia clave (debe ser numérica y</a:t>
            </a:r>
          </a:p>
          <a:p>
            <a:r>
              <a:rPr lang="es-ES" dirty="0" smtClean="0"/>
              <a:t>de rango igual al tamaño del fichero).</a:t>
            </a:r>
          </a:p>
          <a:p>
            <a:endParaRPr lang="es-ES" dirty="0" smtClean="0"/>
          </a:p>
          <a:p>
            <a:r>
              <a:rPr lang="es-ES" dirty="0" smtClean="0"/>
              <a:t>– Direccionamiento indexado (por clave).</a:t>
            </a:r>
          </a:p>
          <a:p>
            <a:r>
              <a:rPr lang="es-ES" dirty="0" smtClean="0"/>
              <a:t>	• Cada clave tiene asociada una dirección en una tabla.</a:t>
            </a:r>
          </a:p>
          <a:p>
            <a:r>
              <a:rPr lang="es-ES" dirty="0" smtClean="0"/>
              <a:t>	• Al añadir nuevos registros las claves se colocan al final de la tabla</a:t>
            </a:r>
          </a:p>
          <a:p>
            <a:r>
              <a:rPr lang="es-ES" dirty="0" smtClean="0"/>
              <a:t>	• La tabla está desordenada, lo cual puede hacer que la recuperación de la posición no sea rápida. Para hacerlo más rápido se puede tener la tabla ordenada y almacenada en estructuras dinámicas (árboles binarios por ejemplo) o almacenada en memoria principal.</a:t>
            </a:r>
          </a:p>
          <a:p>
            <a:endParaRPr lang="es-ES" dirty="0" smtClean="0"/>
          </a:p>
          <a:p>
            <a:r>
              <a:rPr lang="es-ES" dirty="0" smtClean="0"/>
              <a:t>– Direccionamiento calculado (</a:t>
            </a:r>
            <a:r>
              <a:rPr lang="es-ES" dirty="0" err="1" smtClean="0"/>
              <a:t>Hashing</a:t>
            </a:r>
            <a:r>
              <a:rPr lang="es-ES" dirty="0" smtClean="0"/>
              <a:t>).</a:t>
            </a:r>
          </a:p>
          <a:p>
            <a:r>
              <a:rPr lang="es-ES" dirty="0" smtClean="0"/>
              <a:t>	• Se utilizan técnicas de </a:t>
            </a:r>
            <a:r>
              <a:rPr lang="es-ES" dirty="0" err="1" smtClean="0"/>
              <a:t>Hashing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43841"/>
            <a:ext cx="66247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Operaciones:</a:t>
            </a:r>
          </a:p>
          <a:p>
            <a:r>
              <a:rPr lang="es-ES" dirty="0" smtClean="0"/>
              <a:t>– Creación.</a:t>
            </a:r>
          </a:p>
          <a:p>
            <a:r>
              <a:rPr lang="es-ES" dirty="0" smtClean="0"/>
              <a:t>	• Se debe reservar espacio en disco.</a:t>
            </a:r>
          </a:p>
          <a:p>
            <a:r>
              <a:rPr lang="es-ES" dirty="0" smtClean="0"/>
              <a:t>– Consulta.</a:t>
            </a:r>
          </a:p>
          <a:p>
            <a:r>
              <a:rPr lang="es-ES" dirty="0" smtClean="0"/>
              <a:t>	• Se realiza por clave.</a:t>
            </a:r>
          </a:p>
          <a:p>
            <a:r>
              <a:rPr lang="es-ES" dirty="0" smtClean="0"/>
              <a:t>	• Si procede hay que tratar sinónimos</a:t>
            </a:r>
          </a:p>
          <a:p>
            <a:r>
              <a:rPr lang="es-ES" dirty="0" smtClean="0"/>
              <a:t>– Borrado.</a:t>
            </a:r>
          </a:p>
          <a:p>
            <a:r>
              <a:rPr lang="es-ES" dirty="0" smtClean="0"/>
              <a:t>	• Borrado lógico. Se puede reutilizar el espacio del registro</a:t>
            </a:r>
          </a:p>
          <a:p>
            <a:r>
              <a:rPr lang="es-ES" dirty="0" smtClean="0"/>
              <a:t>– Modificación e Inserción</a:t>
            </a:r>
          </a:p>
          <a:p>
            <a:r>
              <a:rPr lang="es-ES" dirty="0" smtClean="0"/>
              <a:t>	• Siempre se pueden hacer, realizando la transformación de clave correspondiente.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404664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Carga datos archivo directo en C</a:t>
            </a:r>
            <a:endParaRPr lang="es-ES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3347864" y="260648"/>
            <a:ext cx="48965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stdio.h</a:t>
            </a:r>
            <a:r>
              <a:rPr lang="es-ES" sz="1400" dirty="0" smtClean="0"/>
              <a:t>&gt;</a:t>
            </a:r>
          </a:p>
          <a:p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string.h</a:t>
            </a:r>
            <a:r>
              <a:rPr lang="es-ES" sz="1400" dirty="0" smtClean="0"/>
              <a:t>&gt;</a:t>
            </a:r>
          </a:p>
          <a:p>
            <a:endParaRPr lang="es-ES" sz="1400" dirty="0" smtClean="0"/>
          </a:p>
          <a:p>
            <a:endParaRPr lang="es-ES" sz="1400" dirty="0" smtClean="0"/>
          </a:p>
          <a:p>
            <a:r>
              <a:rPr lang="es-ES" sz="1400" dirty="0" err="1" smtClean="0"/>
              <a:t>struct</a:t>
            </a:r>
            <a:r>
              <a:rPr lang="es-ES" sz="1400" dirty="0" smtClean="0"/>
              <a:t> 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char</a:t>
            </a:r>
            <a:r>
              <a:rPr lang="es-ES" sz="1400" dirty="0" smtClean="0"/>
              <a:t> nombre[20];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char</a:t>
            </a:r>
            <a:r>
              <a:rPr lang="es-ES" sz="1400" dirty="0" smtClean="0"/>
              <a:t> apellido[20];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char</a:t>
            </a:r>
            <a:r>
              <a:rPr lang="es-ES" sz="1400" dirty="0" smtClean="0"/>
              <a:t> </a:t>
            </a:r>
            <a:r>
              <a:rPr lang="es-ES" sz="1400" dirty="0" err="1" smtClean="0"/>
              <a:t>telefono</a:t>
            </a:r>
            <a:r>
              <a:rPr lang="es-ES" sz="1400" dirty="0" smtClean="0"/>
              <a:t>[15];</a:t>
            </a:r>
          </a:p>
          <a:p>
            <a:r>
              <a:rPr lang="es-ES" sz="1400" dirty="0" smtClean="0"/>
              <a:t>        } registro;</a:t>
            </a:r>
          </a:p>
          <a:p>
            <a:endParaRPr lang="es-ES" sz="1400" dirty="0" smtClean="0"/>
          </a:p>
          <a:p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main</a:t>
            </a:r>
            <a:r>
              <a:rPr lang="es-ES" sz="1400" dirty="0" smtClean="0"/>
              <a:t>()</a:t>
            </a:r>
          </a:p>
          <a:p>
            <a:r>
              <a:rPr lang="es-ES" sz="1400" dirty="0" smtClean="0"/>
              <a:t>    {</a:t>
            </a:r>
          </a:p>
          <a:p>
            <a:r>
              <a:rPr lang="es-ES" sz="1400" dirty="0" smtClean="0"/>
              <a:t>    FILE *fichero;</a:t>
            </a:r>
          </a:p>
          <a:p>
            <a:r>
              <a:rPr lang="es-ES" sz="1400" dirty="0" smtClean="0"/>
              <a:t>    fichero = </a:t>
            </a:r>
            <a:r>
              <a:rPr lang="es-ES" sz="1400" dirty="0" err="1" smtClean="0"/>
              <a:t>fopen</a:t>
            </a:r>
            <a:r>
              <a:rPr lang="es-ES" sz="1400" dirty="0" smtClean="0"/>
              <a:t>( "nombres.txt", "a" );</a:t>
            </a:r>
          </a:p>
          <a:p>
            <a:r>
              <a:rPr lang="es-ES" sz="1400" dirty="0" smtClean="0"/>
              <a:t>    do {</a:t>
            </a:r>
          </a:p>
          <a:p>
            <a:r>
              <a:rPr lang="es-ES" sz="1400" dirty="0" smtClean="0"/>
              <a:t>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"Nombre: " ); </a:t>
            </a:r>
            <a:r>
              <a:rPr lang="es-ES" sz="1400" dirty="0" err="1" smtClean="0"/>
              <a:t>fflush</a:t>
            </a:r>
            <a:r>
              <a:rPr lang="es-ES" sz="1400" dirty="0" smtClean="0"/>
              <a:t>(</a:t>
            </a:r>
            <a:r>
              <a:rPr lang="es-ES" sz="1400" dirty="0" err="1" smtClean="0"/>
              <a:t>stdout</a:t>
            </a:r>
            <a:r>
              <a:rPr lang="es-ES" sz="1400" dirty="0" smtClean="0"/>
              <a:t>);</a:t>
            </a:r>
          </a:p>
          <a:p>
            <a:r>
              <a:rPr lang="es-ES" sz="1400" dirty="0" smtClean="0"/>
              <a:t>       </a:t>
            </a:r>
            <a:r>
              <a:rPr lang="es-ES" sz="1400" dirty="0" err="1" smtClean="0"/>
              <a:t>gets</a:t>
            </a:r>
            <a:r>
              <a:rPr lang="es-ES" sz="1400" dirty="0" smtClean="0"/>
              <a:t>(</a:t>
            </a:r>
            <a:r>
              <a:rPr lang="es-ES" sz="1400" dirty="0" err="1" smtClean="0"/>
              <a:t>registro.nombre</a:t>
            </a:r>
            <a:r>
              <a:rPr lang="es-ES" sz="1400" dirty="0" smtClean="0"/>
              <a:t>);</a:t>
            </a:r>
          </a:p>
          <a:p>
            <a:r>
              <a:rPr lang="es-ES" sz="1400" dirty="0" smtClean="0"/>
              <a:t>       </a:t>
            </a:r>
            <a:r>
              <a:rPr lang="es-ES" sz="1400" dirty="0" err="1" smtClean="0"/>
              <a:t>if</a:t>
            </a:r>
            <a:r>
              <a:rPr lang="es-ES" sz="1400" dirty="0" smtClean="0"/>
              <a:t> (</a:t>
            </a:r>
            <a:r>
              <a:rPr lang="es-ES" sz="1400" dirty="0" err="1" smtClean="0"/>
              <a:t>strcmp</a:t>
            </a:r>
            <a:r>
              <a:rPr lang="es-ES" sz="1400" dirty="0" smtClean="0"/>
              <a:t>(</a:t>
            </a:r>
            <a:r>
              <a:rPr lang="es-ES" sz="1400" dirty="0" err="1" smtClean="0"/>
              <a:t>registro.nombre</a:t>
            </a:r>
            <a:r>
              <a:rPr lang="es-ES" sz="1400" dirty="0" smtClean="0"/>
              <a:t>,""))</a:t>
            </a:r>
          </a:p>
          <a:p>
            <a:r>
              <a:rPr lang="es-ES" sz="1400" dirty="0" smtClean="0"/>
              <a:t>          {</a:t>
            </a:r>
          </a:p>
          <a:p>
            <a:r>
              <a:rPr lang="es-ES" sz="1400" dirty="0" smtClean="0"/>
              <a:t>  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"Apellido: " ); </a:t>
            </a:r>
            <a:r>
              <a:rPr lang="es-ES" sz="1400" dirty="0" err="1" smtClean="0"/>
              <a:t>fflush</a:t>
            </a:r>
            <a:r>
              <a:rPr lang="es-ES" sz="1400" dirty="0" smtClean="0"/>
              <a:t>(</a:t>
            </a:r>
            <a:r>
              <a:rPr lang="es-ES" sz="1400" dirty="0" err="1" smtClean="0"/>
              <a:t>stdout</a:t>
            </a:r>
            <a:r>
              <a:rPr lang="es-ES" sz="1400" dirty="0" smtClean="0"/>
              <a:t>);</a:t>
            </a:r>
          </a:p>
          <a:p>
            <a:r>
              <a:rPr lang="es-ES" sz="1400" dirty="0" smtClean="0"/>
              <a:t>          </a:t>
            </a:r>
            <a:r>
              <a:rPr lang="es-ES" sz="1400" dirty="0" err="1" smtClean="0"/>
              <a:t>gets</a:t>
            </a:r>
            <a:r>
              <a:rPr lang="es-ES" sz="1400" dirty="0" smtClean="0"/>
              <a:t>(</a:t>
            </a:r>
            <a:r>
              <a:rPr lang="es-ES" sz="1400" dirty="0" err="1" smtClean="0"/>
              <a:t>registro.apellido</a:t>
            </a:r>
            <a:r>
              <a:rPr lang="es-ES" sz="1400" dirty="0" smtClean="0"/>
              <a:t>);</a:t>
            </a:r>
          </a:p>
          <a:p>
            <a:r>
              <a:rPr lang="es-ES" sz="1400" dirty="0" smtClean="0"/>
              <a:t>  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"Teléfono: " ); </a:t>
            </a:r>
            <a:r>
              <a:rPr lang="es-ES" sz="1400" dirty="0" err="1" smtClean="0"/>
              <a:t>fflush</a:t>
            </a:r>
            <a:r>
              <a:rPr lang="es-ES" sz="1400" dirty="0" smtClean="0"/>
              <a:t>(</a:t>
            </a:r>
            <a:r>
              <a:rPr lang="es-ES" sz="1400" dirty="0" err="1" smtClean="0"/>
              <a:t>stdout</a:t>
            </a:r>
            <a:r>
              <a:rPr lang="es-ES" sz="1400" dirty="0" smtClean="0"/>
              <a:t>);</a:t>
            </a:r>
          </a:p>
          <a:p>
            <a:r>
              <a:rPr lang="es-ES" sz="1400" dirty="0" smtClean="0"/>
              <a:t>          </a:t>
            </a:r>
            <a:r>
              <a:rPr lang="es-ES" sz="1400" dirty="0" err="1" smtClean="0"/>
              <a:t>gets</a:t>
            </a:r>
            <a:r>
              <a:rPr lang="es-ES" sz="1400" dirty="0" smtClean="0"/>
              <a:t>(</a:t>
            </a:r>
            <a:r>
              <a:rPr lang="es-ES" sz="1400" dirty="0" err="1" smtClean="0"/>
              <a:t>registro.telefono</a:t>
            </a:r>
            <a:r>
              <a:rPr lang="es-ES" sz="1400" dirty="0" smtClean="0"/>
              <a:t>);</a:t>
            </a:r>
          </a:p>
          <a:p>
            <a:r>
              <a:rPr lang="es-ES" sz="1400" dirty="0" smtClean="0"/>
              <a:t>          </a:t>
            </a:r>
            <a:r>
              <a:rPr lang="es-ES" sz="1400" dirty="0" err="1" smtClean="0"/>
              <a:t>fwrite</a:t>
            </a:r>
            <a:r>
              <a:rPr lang="es-ES" sz="1400" dirty="0" smtClean="0"/>
              <a:t>( &amp;registro, 1, </a:t>
            </a:r>
            <a:r>
              <a:rPr lang="es-ES" sz="1400" dirty="0" err="1" smtClean="0"/>
              <a:t>sizeof</a:t>
            </a:r>
            <a:r>
              <a:rPr lang="es-ES" sz="1400" dirty="0" smtClean="0"/>
              <a:t>(registro), fichero );</a:t>
            </a:r>
          </a:p>
          <a:p>
            <a:r>
              <a:rPr lang="es-ES" sz="1400" dirty="0" smtClean="0"/>
              <a:t>          }</a:t>
            </a:r>
          </a:p>
          <a:p>
            <a:r>
              <a:rPr lang="es-ES" sz="1400" dirty="0" smtClean="0"/>
              <a:t>       } </a:t>
            </a:r>
            <a:r>
              <a:rPr lang="es-ES" sz="1400" dirty="0" err="1" smtClean="0"/>
              <a:t>while</a:t>
            </a:r>
            <a:r>
              <a:rPr lang="es-ES" sz="1400" dirty="0" smtClean="0"/>
              <a:t> (</a:t>
            </a:r>
            <a:r>
              <a:rPr lang="es-ES" sz="1400" dirty="0" err="1" smtClean="0"/>
              <a:t>strcmp</a:t>
            </a:r>
            <a:r>
              <a:rPr lang="es-ES" sz="1400" dirty="0" smtClean="0"/>
              <a:t>(</a:t>
            </a:r>
            <a:r>
              <a:rPr lang="es-ES" sz="1400" dirty="0" err="1" smtClean="0"/>
              <a:t>registro.nombre</a:t>
            </a:r>
            <a:r>
              <a:rPr lang="es-ES" sz="1400" dirty="0" smtClean="0"/>
              <a:t>,"")!=0);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fclose</a:t>
            </a:r>
            <a:r>
              <a:rPr lang="es-ES" sz="1400" dirty="0" smtClean="0"/>
              <a:t>( fichero );</a:t>
            </a:r>
          </a:p>
          <a:p>
            <a:r>
              <a:rPr lang="es-ES" sz="1400" dirty="0" smtClean="0"/>
              <a:t>    }</a:t>
            </a:r>
            <a:endParaRPr lang="es-E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404664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Recorrido archivo directo en C</a:t>
            </a:r>
            <a:endParaRPr lang="es-ES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2339752" y="332656"/>
            <a:ext cx="610242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#</a:t>
            </a:r>
            <a:r>
              <a:rPr lang="es-ES" sz="1600" dirty="0" err="1" smtClean="0"/>
              <a:t>include</a:t>
            </a:r>
            <a:r>
              <a:rPr lang="es-ES" sz="1600" dirty="0" smtClean="0"/>
              <a:t> &lt;</a:t>
            </a:r>
            <a:r>
              <a:rPr lang="es-ES" sz="1600" dirty="0" err="1" smtClean="0"/>
              <a:t>stdio.h</a:t>
            </a:r>
            <a:r>
              <a:rPr lang="es-ES" sz="1600" dirty="0" smtClean="0"/>
              <a:t>&gt;</a:t>
            </a:r>
          </a:p>
          <a:p>
            <a:endParaRPr lang="es-ES" sz="1600" dirty="0" smtClean="0"/>
          </a:p>
          <a:p>
            <a:r>
              <a:rPr lang="es-ES" sz="1600" dirty="0" err="1" smtClean="0"/>
              <a:t>struct</a:t>
            </a:r>
            <a:r>
              <a:rPr lang="es-ES" sz="1600" dirty="0" smtClean="0"/>
              <a:t> {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char</a:t>
            </a:r>
            <a:r>
              <a:rPr lang="es-ES" sz="1600" dirty="0" smtClean="0"/>
              <a:t> nombre[20];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char</a:t>
            </a:r>
            <a:r>
              <a:rPr lang="es-ES" sz="1600" dirty="0" smtClean="0"/>
              <a:t> apellido[20];</a:t>
            </a:r>
          </a:p>
          <a:p>
            <a:r>
              <a:rPr lang="es-ES" sz="1600" dirty="0" smtClean="0"/>
              <a:t>        </a:t>
            </a:r>
            <a:r>
              <a:rPr lang="es-ES" sz="1600" dirty="0" err="1" smtClean="0"/>
              <a:t>char</a:t>
            </a:r>
            <a:r>
              <a:rPr lang="es-ES" sz="1600" dirty="0" smtClean="0"/>
              <a:t> </a:t>
            </a:r>
            <a:r>
              <a:rPr lang="es-ES" sz="1600" dirty="0" err="1" smtClean="0"/>
              <a:t>telefono</a:t>
            </a:r>
            <a:r>
              <a:rPr lang="es-ES" sz="1600" dirty="0" smtClean="0"/>
              <a:t>[15];</a:t>
            </a:r>
          </a:p>
          <a:p>
            <a:r>
              <a:rPr lang="es-ES" sz="1600" dirty="0" smtClean="0"/>
              <a:t>        } registro;</a:t>
            </a:r>
          </a:p>
          <a:p>
            <a:endParaRPr lang="es-ES" sz="1600" dirty="0" smtClean="0"/>
          </a:p>
          <a:p>
            <a:r>
              <a:rPr lang="es-ES" sz="1600" dirty="0" err="1" smtClean="0"/>
              <a:t>int</a:t>
            </a:r>
            <a:r>
              <a:rPr lang="es-ES" sz="1600" dirty="0" smtClean="0"/>
              <a:t> </a:t>
            </a:r>
            <a:r>
              <a:rPr lang="es-ES" sz="1600" dirty="0" err="1" smtClean="0"/>
              <a:t>main</a:t>
            </a:r>
            <a:r>
              <a:rPr lang="es-ES" sz="1600" dirty="0" smtClean="0"/>
              <a:t>()</a:t>
            </a:r>
          </a:p>
          <a:p>
            <a:r>
              <a:rPr lang="es-ES" sz="1600" dirty="0" smtClean="0"/>
              <a:t>    {</a:t>
            </a:r>
          </a:p>
          <a:p>
            <a:r>
              <a:rPr lang="es-ES" sz="1600" dirty="0" smtClean="0"/>
              <a:t>    FILE *fichero;</a:t>
            </a:r>
          </a:p>
          <a:p>
            <a:endParaRPr lang="es-ES" sz="1600" dirty="0" smtClean="0"/>
          </a:p>
          <a:p>
            <a:r>
              <a:rPr lang="es-ES" sz="1600" dirty="0" smtClean="0"/>
              <a:t>    fichero = </a:t>
            </a:r>
            <a:r>
              <a:rPr lang="es-ES" sz="1600" dirty="0" err="1" smtClean="0"/>
              <a:t>fopen</a:t>
            </a:r>
            <a:r>
              <a:rPr lang="es-ES" sz="1600" dirty="0" smtClean="0"/>
              <a:t>( "nombres.txt", "r" );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while</a:t>
            </a:r>
            <a:r>
              <a:rPr lang="es-ES" sz="1600" dirty="0" smtClean="0"/>
              <a:t> (!</a:t>
            </a:r>
            <a:r>
              <a:rPr lang="es-ES" sz="1600" dirty="0" err="1" smtClean="0"/>
              <a:t>feof</a:t>
            </a:r>
            <a:r>
              <a:rPr lang="es-ES" sz="1600" dirty="0" smtClean="0"/>
              <a:t>(fichero)) {</a:t>
            </a:r>
          </a:p>
          <a:p>
            <a:r>
              <a:rPr lang="es-ES" sz="1600" dirty="0" smtClean="0"/>
              <a:t>       </a:t>
            </a:r>
            <a:r>
              <a:rPr lang="es-ES" sz="1600" dirty="0" err="1" smtClean="0"/>
              <a:t>if</a:t>
            </a:r>
            <a:r>
              <a:rPr lang="es-ES" sz="1600" dirty="0" smtClean="0"/>
              <a:t> (</a:t>
            </a:r>
            <a:r>
              <a:rPr lang="es-ES" sz="1600" dirty="0" err="1" smtClean="0"/>
              <a:t>fread</a:t>
            </a:r>
            <a:r>
              <a:rPr lang="es-ES" sz="1600" dirty="0" smtClean="0"/>
              <a:t>( &amp;registro, </a:t>
            </a:r>
            <a:r>
              <a:rPr lang="es-ES" sz="1600" dirty="0" err="1" smtClean="0"/>
              <a:t>sizeof</a:t>
            </a:r>
            <a:r>
              <a:rPr lang="es-ES" sz="1600" dirty="0" smtClean="0"/>
              <a:t>(registro), 1, fichero )) {</a:t>
            </a:r>
          </a:p>
          <a:p>
            <a:r>
              <a:rPr lang="es-ES" sz="1600" dirty="0" smtClean="0"/>
              <a:t>              </a:t>
            </a:r>
            <a:r>
              <a:rPr lang="es-ES" sz="1600" dirty="0" err="1" smtClean="0"/>
              <a:t>printf</a:t>
            </a:r>
            <a:r>
              <a:rPr lang="es-ES" sz="1600" dirty="0" smtClean="0"/>
              <a:t>( "Nombre: %s\n", </a:t>
            </a:r>
            <a:r>
              <a:rPr lang="es-ES" sz="1600" dirty="0" err="1" smtClean="0"/>
              <a:t>registro.nombre</a:t>
            </a:r>
            <a:r>
              <a:rPr lang="es-ES" sz="1600" dirty="0" smtClean="0"/>
              <a:t> );</a:t>
            </a:r>
          </a:p>
          <a:p>
            <a:r>
              <a:rPr lang="es-ES" sz="1600" dirty="0" smtClean="0"/>
              <a:t>              </a:t>
            </a:r>
            <a:r>
              <a:rPr lang="es-ES" sz="1600" dirty="0" err="1" smtClean="0"/>
              <a:t>printf</a:t>
            </a:r>
            <a:r>
              <a:rPr lang="es-ES" sz="1600" dirty="0" smtClean="0"/>
              <a:t>( "Apellido: %s\n", </a:t>
            </a:r>
            <a:r>
              <a:rPr lang="es-ES" sz="1600" dirty="0" err="1" smtClean="0"/>
              <a:t>registro.apellido</a:t>
            </a:r>
            <a:r>
              <a:rPr lang="es-ES" sz="1600" dirty="0" smtClean="0"/>
              <a:t>);</a:t>
            </a:r>
          </a:p>
          <a:p>
            <a:r>
              <a:rPr lang="es-ES" sz="1600" dirty="0" smtClean="0"/>
              <a:t>              </a:t>
            </a:r>
            <a:r>
              <a:rPr lang="es-ES" sz="1600" dirty="0" err="1" smtClean="0"/>
              <a:t>printf</a:t>
            </a:r>
            <a:r>
              <a:rPr lang="es-ES" sz="1600" dirty="0" smtClean="0"/>
              <a:t>( "Teléfono: %s\n", </a:t>
            </a:r>
            <a:r>
              <a:rPr lang="es-ES" sz="1600" dirty="0" err="1" smtClean="0"/>
              <a:t>registro.telefono</a:t>
            </a:r>
            <a:r>
              <a:rPr lang="es-ES" sz="1600" dirty="0" smtClean="0"/>
              <a:t>);</a:t>
            </a:r>
          </a:p>
          <a:p>
            <a:r>
              <a:rPr lang="es-ES" sz="1600" dirty="0" smtClean="0"/>
              <a:t>              }</a:t>
            </a:r>
          </a:p>
          <a:p>
            <a:r>
              <a:rPr lang="es-ES" sz="1600" dirty="0" smtClean="0"/>
              <a:t>       }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fclose</a:t>
            </a:r>
            <a:r>
              <a:rPr lang="es-ES" sz="1600" dirty="0" smtClean="0"/>
              <a:t>( fichero );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getchar</a:t>
            </a:r>
            <a:r>
              <a:rPr lang="es-ES" sz="1600" dirty="0" smtClean="0"/>
              <a:t>();</a:t>
            </a:r>
          </a:p>
          <a:p>
            <a:r>
              <a:rPr lang="es-ES" sz="1600" dirty="0" smtClean="0"/>
              <a:t>    }</a:t>
            </a:r>
            <a:endParaRPr lang="es-E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404664"/>
            <a:ext cx="18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Búsqueda aleatoria archivo directo en C</a:t>
            </a:r>
            <a:endParaRPr lang="es-ES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2987824" y="188640"/>
            <a:ext cx="57606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stdio.h</a:t>
            </a:r>
            <a:r>
              <a:rPr lang="es-ES" sz="1400" dirty="0" smtClean="0"/>
              <a:t>&gt;</a:t>
            </a:r>
          </a:p>
          <a:p>
            <a:r>
              <a:rPr lang="es-ES" sz="1400" dirty="0" err="1" smtClean="0"/>
              <a:t>struct</a:t>
            </a:r>
            <a:r>
              <a:rPr lang="es-ES" sz="1400" dirty="0" smtClean="0"/>
              <a:t> 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char</a:t>
            </a:r>
            <a:r>
              <a:rPr lang="es-ES" sz="1400" dirty="0" smtClean="0"/>
              <a:t> nombre[20];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char</a:t>
            </a:r>
            <a:r>
              <a:rPr lang="es-ES" sz="1400" dirty="0" smtClean="0"/>
              <a:t> apellido[20];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char</a:t>
            </a:r>
            <a:r>
              <a:rPr lang="es-ES" sz="1400" dirty="0" smtClean="0"/>
              <a:t> </a:t>
            </a:r>
            <a:r>
              <a:rPr lang="es-ES" sz="1400" dirty="0" err="1" smtClean="0"/>
              <a:t>telefono</a:t>
            </a:r>
            <a:r>
              <a:rPr lang="es-ES" sz="1400" dirty="0" smtClean="0"/>
              <a:t>[15];</a:t>
            </a:r>
          </a:p>
          <a:p>
            <a:r>
              <a:rPr lang="es-ES" sz="1400" dirty="0" smtClean="0"/>
              <a:t>        } registro;</a:t>
            </a:r>
          </a:p>
          <a:p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main</a:t>
            </a:r>
            <a:r>
              <a:rPr lang="es-ES" sz="1400" dirty="0" smtClean="0"/>
              <a:t>()</a:t>
            </a:r>
          </a:p>
          <a:p>
            <a:r>
              <a:rPr lang="es-ES" sz="1400" dirty="0" smtClean="0"/>
              <a:t>    {</a:t>
            </a:r>
          </a:p>
          <a:p>
            <a:r>
              <a:rPr lang="es-ES" sz="1400" dirty="0" smtClean="0"/>
              <a:t>    FILE *fichero;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long</a:t>
            </a:r>
            <a:r>
              <a:rPr lang="es-ES" sz="1400" dirty="0" smtClean="0"/>
              <a:t> </a:t>
            </a:r>
            <a:r>
              <a:rPr lang="es-ES" sz="1400" dirty="0" err="1" smtClean="0"/>
              <a:t>posicion</a:t>
            </a:r>
            <a:r>
              <a:rPr lang="es-ES" sz="1400" dirty="0" smtClean="0"/>
              <a:t>;</a:t>
            </a:r>
          </a:p>
          <a:p>
            <a:r>
              <a:rPr lang="es-ES" sz="1400" dirty="0" smtClean="0"/>
              <a:t>    fichero = </a:t>
            </a:r>
            <a:r>
              <a:rPr lang="es-ES" sz="1400" dirty="0" err="1" smtClean="0"/>
              <a:t>fopen</a:t>
            </a:r>
            <a:r>
              <a:rPr lang="es-ES" sz="1400" dirty="0" smtClean="0"/>
              <a:t>( "nombres.txt", "r" );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"¿Qué posición quieres leer? " ); </a:t>
            </a:r>
            <a:r>
              <a:rPr lang="es-ES" sz="1400" dirty="0" err="1" smtClean="0"/>
              <a:t>fflush</a:t>
            </a:r>
            <a:r>
              <a:rPr lang="es-ES" sz="1400" dirty="0" smtClean="0"/>
              <a:t>(</a:t>
            </a:r>
            <a:r>
              <a:rPr lang="es-ES" sz="1400" dirty="0" err="1" smtClean="0"/>
              <a:t>stdout</a:t>
            </a:r>
            <a:r>
              <a:rPr lang="es-ES" sz="1400" dirty="0" smtClean="0"/>
              <a:t>);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scanf</a:t>
            </a:r>
            <a:r>
              <a:rPr lang="es-ES" sz="1400" dirty="0" smtClean="0"/>
              <a:t>( "%D", &amp;</a:t>
            </a:r>
            <a:r>
              <a:rPr lang="es-ES" sz="1400" dirty="0" err="1" smtClean="0"/>
              <a:t>posicion</a:t>
            </a:r>
            <a:r>
              <a:rPr lang="es-ES" sz="1400" dirty="0" smtClean="0"/>
              <a:t> );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fseek</a:t>
            </a:r>
            <a:r>
              <a:rPr lang="es-ES" sz="1400" dirty="0" smtClean="0"/>
              <a:t> ( fichero , (posicion-1)*</a:t>
            </a:r>
            <a:r>
              <a:rPr lang="es-ES" sz="1400" dirty="0" err="1" smtClean="0"/>
              <a:t>sizeof</a:t>
            </a:r>
            <a:r>
              <a:rPr lang="es-ES" sz="1400" dirty="0" smtClean="0"/>
              <a:t>(registro) , SEEK_SET );</a:t>
            </a:r>
          </a:p>
          <a:p>
            <a:endParaRPr lang="es-ES" sz="1400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if</a:t>
            </a:r>
            <a:r>
              <a:rPr lang="es-ES" sz="1400" dirty="0" smtClean="0"/>
              <a:t> (</a:t>
            </a:r>
            <a:r>
              <a:rPr lang="es-ES" sz="1400" dirty="0" err="1" smtClean="0"/>
              <a:t>fread</a:t>
            </a:r>
            <a:r>
              <a:rPr lang="es-ES" sz="1400" dirty="0" smtClean="0"/>
              <a:t>( &amp;registro, </a:t>
            </a:r>
            <a:r>
              <a:rPr lang="es-ES" sz="1400" dirty="0" err="1" smtClean="0"/>
              <a:t>sizeof</a:t>
            </a:r>
            <a:r>
              <a:rPr lang="es-ES" sz="1400" dirty="0" smtClean="0"/>
              <a:t>(registro), 1, fichero )) {</a:t>
            </a:r>
          </a:p>
          <a:p>
            <a:r>
              <a:rPr lang="es-ES" sz="1400" dirty="0" smtClean="0"/>
              <a:t>      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"En la posición %D está: \n", </a:t>
            </a:r>
            <a:r>
              <a:rPr lang="es-ES" sz="1400" dirty="0" err="1" smtClean="0"/>
              <a:t>posicion</a:t>
            </a:r>
            <a:r>
              <a:rPr lang="es-ES" sz="1400" dirty="0" smtClean="0"/>
              <a:t> );</a:t>
            </a:r>
          </a:p>
          <a:p>
            <a:r>
              <a:rPr lang="es-ES" sz="1400" dirty="0" smtClean="0"/>
              <a:t>      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"Nombre: %s\n", </a:t>
            </a:r>
            <a:r>
              <a:rPr lang="es-ES" sz="1400" dirty="0" err="1" smtClean="0"/>
              <a:t>registro.nombre</a:t>
            </a:r>
            <a:r>
              <a:rPr lang="es-ES" sz="1400" dirty="0" smtClean="0"/>
              <a:t> );</a:t>
            </a:r>
          </a:p>
          <a:p>
            <a:r>
              <a:rPr lang="es-ES" sz="1400" dirty="0" smtClean="0"/>
              <a:t>      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"Apellido: %s\n", </a:t>
            </a:r>
            <a:r>
              <a:rPr lang="es-ES" sz="1400" dirty="0" err="1" smtClean="0"/>
              <a:t>registro.apellido</a:t>
            </a:r>
            <a:r>
              <a:rPr lang="es-ES" sz="1400" dirty="0" smtClean="0"/>
              <a:t>);</a:t>
            </a:r>
          </a:p>
          <a:p>
            <a:r>
              <a:rPr lang="es-ES" sz="1400" dirty="0" smtClean="0"/>
              <a:t>      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"Teléfono: %s\n", </a:t>
            </a:r>
            <a:r>
              <a:rPr lang="es-ES" sz="1400" dirty="0" err="1" smtClean="0"/>
              <a:t>registro.telefono</a:t>
            </a:r>
            <a:r>
              <a:rPr lang="es-ES" sz="1400" dirty="0" smtClean="0"/>
              <a:t>);</a:t>
            </a:r>
          </a:p>
          <a:p>
            <a:r>
              <a:rPr lang="es-ES" sz="1400" dirty="0" smtClean="0"/>
              <a:t>              }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else</a:t>
            </a:r>
            <a:endParaRPr lang="es-ES" sz="1400" dirty="0" smtClean="0"/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"Problemas posicionando el cursor.\n" );</a:t>
            </a:r>
          </a:p>
          <a:p>
            <a:r>
              <a:rPr lang="es-ES" sz="1400" dirty="0" smtClean="0"/>
              <a:t>    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fclose</a:t>
            </a:r>
            <a:r>
              <a:rPr lang="es-ES" sz="1400" dirty="0" smtClean="0"/>
              <a:t>( fichero );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getchar</a:t>
            </a:r>
            <a:r>
              <a:rPr lang="es-ES" sz="1400" dirty="0" smtClean="0"/>
              <a:t>();</a:t>
            </a:r>
            <a:r>
              <a:rPr lang="es-ES" sz="1400" dirty="0" err="1" smtClean="0"/>
              <a:t>getchar</a:t>
            </a:r>
            <a:r>
              <a:rPr lang="es-ES" sz="1400" dirty="0" smtClean="0"/>
              <a:t>();</a:t>
            </a:r>
          </a:p>
          <a:p>
            <a:r>
              <a:rPr lang="es-ES" sz="1400" dirty="0" smtClean="0"/>
              <a:t>    }</a:t>
            </a:r>
            <a:endParaRPr lang="es-E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1556792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Un archivo o fichero informático es un </a:t>
            </a:r>
            <a:r>
              <a:rPr lang="es-ES" dirty="0" smtClean="0">
                <a:solidFill>
                  <a:srgbClr val="FF0000"/>
                </a:solidFill>
              </a:rPr>
              <a:t>conjunto de bits almacenado en un dispositivo</a:t>
            </a:r>
            <a:r>
              <a:rPr lang="es-ES" dirty="0" smtClean="0"/>
              <a:t>.</a:t>
            </a:r>
          </a:p>
          <a:p>
            <a:r>
              <a:rPr lang="es-ES" dirty="0" smtClean="0"/>
              <a:t> </a:t>
            </a:r>
          </a:p>
          <a:p>
            <a:r>
              <a:rPr lang="es-ES" dirty="0" smtClean="0"/>
              <a:t>Un archivo es identificado por un nombre y la descripción de la carpeta o directorio que lo contiene.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 smtClean="0"/>
              <a:t>archivos informáticos se llaman así porque son los equivalentes digitales de los archivos en tarjetas, papel o microfichas del entorno de oficina tradicional.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 smtClean="0"/>
              <a:t>archivos informáticos facilitan una manera de organizar los recursos usados para almacenar permanentemente datos en un sistema informático.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1340768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Un archivo </a:t>
            </a:r>
            <a:r>
              <a:rPr lang="es-ES" dirty="0" smtClean="0"/>
              <a:t>informático normalmente </a:t>
            </a:r>
            <a:r>
              <a:rPr lang="es-ES" dirty="0" smtClean="0"/>
              <a:t>consiste de </a:t>
            </a:r>
            <a:r>
              <a:rPr lang="es-ES" dirty="0" smtClean="0"/>
              <a:t>paquetes más pequeños de datos (a menudo llamados </a:t>
            </a:r>
            <a:r>
              <a:rPr lang="es-ES" dirty="0" smtClean="0">
                <a:solidFill>
                  <a:srgbClr val="FF0000"/>
                </a:solidFill>
              </a:rPr>
              <a:t>registros </a:t>
            </a:r>
            <a:r>
              <a:rPr lang="es-ES" dirty="0" smtClean="0"/>
              <a:t>o líneas) que son individualmente diferentes pero que comparten algún rasgo en común.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Por </a:t>
            </a:r>
            <a:r>
              <a:rPr lang="es-ES" dirty="0" smtClean="0"/>
              <a:t>ejemplo, un archivo de nóminas puede contener datos sobre todos los empleados de una empresa y los detalles de su nómina; cada registro del archivo de nóminas se refiere únicamente a un empleado, y todos los registros tienen la característica común de estar relacionados con las nóminas-esto es muy similar a colocar todos los datos sobre nóminas en un archivador concreto en una oficina.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 smtClean="0"/>
              <a:t>archivo de texto puede contener líneas de texto, correspondientes a líneas impresas en una hoja de papel.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87624" y="1582341"/>
            <a:ext cx="63367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La manera en que se agrupan los datos en un archivo depende completamente de la persona que diseñe el archivo.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 smtClean="0"/>
              <a:t>ha conducido a múltiples estructuras de archivo más o menos estandarizadas para todos los propósitos imaginables, desde los más simples a los más complejos.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 smtClean="0"/>
              <a:t>mayoría de los archivos informáticos son usados por programas de computadora. Estos programas crean, modifican y borran archivos para su propio uso bajo demanda. Los programadores que crean los programas deciden qué archivos necesitan, cómo se van a usar, y (a menudo) sus </a:t>
            </a:r>
            <a:r>
              <a:rPr lang="es-ES" dirty="0" smtClean="0"/>
              <a:t>nombres o tipos.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67744" y="17008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Archivo binario:</a:t>
            </a:r>
          </a:p>
          <a:p>
            <a:r>
              <a:rPr lang="es-ES" dirty="0" smtClean="0"/>
              <a:t> Estructura de datos permanente compuesto por registros (filas) y éstos a su vez por campos (columnas). Se caracteriza por tener un tipo de dato asociado, el cual define su estructura interna.</a:t>
            </a:r>
          </a:p>
          <a:p>
            <a:endParaRPr lang="es-ES" b="1" dirty="0" smtClean="0"/>
          </a:p>
          <a:p>
            <a:r>
              <a:rPr lang="es-ES" b="1" dirty="0" smtClean="0"/>
              <a:t>Archivo de texto:</a:t>
            </a:r>
          </a:p>
          <a:p>
            <a:r>
              <a:rPr lang="es-ES" dirty="0" smtClean="0"/>
              <a:t> Estructura de datos permanente no estructurado formado por una secuencia de caracteres ASCII.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3310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Organización de ficheros</a:t>
            </a:r>
            <a:endParaRPr lang="es-ES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827584" y="908720"/>
            <a:ext cx="7848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• Secuenciales.</a:t>
            </a:r>
          </a:p>
          <a:p>
            <a:r>
              <a:rPr lang="es-ES" dirty="0" smtClean="0"/>
              <a:t>	– Lineales.</a:t>
            </a:r>
          </a:p>
          <a:p>
            <a:r>
              <a:rPr lang="es-ES" dirty="0" smtClean="0"/>
              <a:t>		• Los registros se almacenan físicamente de</a:t>
            </a:r>
          </a:p>
          <a:p>
            <a:r>
              <a:rPr lang="es-ES" dirty="0" smtClean="0"/>
              <a:t>		forma contigua (uno a continuación de otro)</a:t>
            </a:r>
          </a:p>
          <a:p>
            <a:r>
              <a:rPr lang="es-ES" dirty="0" smtClean="0"/>
              <a:t>		siguiendo la secuencia lógica del fichero.</a:t>
            </a:r>
          </a:p>
          <a:p>
            <a:r>
              <a:rPr lang="es-ES" dirty="0" smtClean="0"/>
              <a:t>		Orden físico = Orden lógico</a:t>
            </a:r>
          </a:p>
          <a:p>
            <a:r>
              <a:rPr lang="es-ES" dirty="0" smtClean="0"/>
              <a:t>		• Todas las operaciones que se realizan sobre</a:t>
            </a:r>
          </a:p>
          <a:p>
            <a:r>
              <a:rPr lang="es-ES" dirty="0" smtClean="0"/>
              <a:t>		el fichero se hacen según esta secuencia.</a:t>
            </a:r>
          </a:p>
          <a:p>
            <a:r>
              <a:rPr lang="es-ES" dirty="0" smtClean="0"/>
              <a:t>		• Es la única que admite un soporte físico de</a:t>
            </a:r>
          </a:p>
          <a:p>
            <a:r>
              <a:rPr lang="es-ES" dirty="0" smtClean="0"/>
              <a:t>		acceso secuencial no </a:t>
            </a:r>
            <a:r>
              <a:rPr lang="es-ES" dirty="0" err="1" smtClean="0"/>
              <a:t>direccionable</a:t>
            </a:r>
            <a:r>
              <a:rPr lang="es-ES" dirty="0" smtClean="0"/>
              <a:t>.</a:t>
            </a:r>
          </a:p>
          <a:p>
            <a:r>
              <a:rPr lang="es-ES" dirty="0" smtClean="0"/>
              <a:t>	– Encadenados.</a:t>
            </a:r>
          </a:p>
          <a:p>
            <a:r>
              <a:rPr lang="es-ES" dirty="0" smtClean="0"/>
              <a:t>• Directos.</a:t>
            </a:r>
          </a:p>
          <a:p>
            <a:r>
              <a:rPr lang="es-ES" dirty="0" smtClean="0"/>
              <a:t>	– Por posición.</a:t>
            </a:r>
          </a:p>
          <a:p>
            <a:r>
              <a:rPr lang="es-ES" dirty="0" smtClean="0"/>
              <a:t>	– Por clave. (HASH)</a:t>
            </a:r>
          </a:p>
          <a:p>
            <a:endParaRPr lang="es-ES" dirty="0" smtClean="0"/>
          </a:p>
          <a:p>
            <a:r>
              <a:rPr lang="es-ES" dirty="0" smtClean="0"/>
              <a:t>• Indexados.</a:t>
            </a:r>
          </a:p>
          <a:p>
            <a:r>
              <a:rPr lang="es-ES" dirty="0" smtClean="0"/>
              <a:t>	– ISAM (</a:t>
            </a:r>
            <a:r>
              <a:rPr lang="es-ES" dirty="0" err="1" smtClean="0"/>
              <a:t>Indexed</a:t>
            </a:r>
            <a:r>
              <a:rPr lang="es-ES" dirty="0" smtClean="0"/>
              <a:t> </a:t>
            </a:r>
            <a:r>
              <a:rPr lang="es-ES" dirty="0" err="1" smtClean="0"/>
              <a:t>Sequential</a:t>
            </a:r>
            <a:r>
              <a:rPr lang="es-ES" dirty="0" smtClean="0"/>
              <a:t> Access </a:t>
            </a:r>
            <a:r>
              <a:rPr lang="es-ES" dirty="0" err="1" smtClean="0"/>
              <a:t>Mode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	– C-ISAM (</a:t>
            </a:r>
            <a:r>
              <a:rPr lang="es-ES" dirty="0" err="1" smtClean="0"/>
              <a:t>Chained</a:t>
            </a:r>
            <a:r>
              <a:rPr lang="es-ES" dirty="0" smtClean="0"/>
              <a:t> ISAM).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04664"/>
            <a:ext cx="806489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/>
              <a:t>Tipos de Acceso a los Archivos</a:t>
            </a:r>
          </a:p>
          <a:p>
            <a:r>
              <a:rPr lang="es-ES" dirty="0" smtClean="0"/>
              <a:t> a.)Secuencial:</a:t>
            </a:r>
          </a:p>
          <a:p>
            <a:r>
              <a:rPr lang="es-ES" dirty="0" smtClean="0"/>
              <a:t> Se acceden uno a uno los registros desde el primero hasta el último o hasta aquel que cumpla con cierta condición de búsqueda. Se permite sobre archivos de Organización secuencial y Secuencial Indexada.</a:t>
            </a:r>
          </a:p>
          <a:p>
            <a:endParaRPr lang="es-ES" dirty="0" smtClean="0"/>
          </a:p>
          <a:p>
            <a:r>
              <a:rPr lang="es-ES" dirty="0" smtClean="0"/>
              <a:t>b.)</a:t>
            </a:r>
            <a:r>
              <a:rPr lang="es-ES" dirty="0" err="1" smtClean="0"/>
              <a:t>Random</a:t>
            </a:r>
            <a:r>
              <a:rPr lang="es-ES" dirty="0" smtClean="0"/>
              <a:t>:</a:t>
            </a:r>
          </a:p>
          <a:p>
            <a:r>
              <a:rPr lang="es-ES" dirty="0" smtClean="0"/>
              <a:t> Se acceden en primera instancia la tabla de índices de manera de recuperar la dirección de inicio de bloque en donde se encuentra el registro buscado. (dentro del área primaria o de </a:t>
            </a:r>
            <a:r>
              <a:rPr lang="es-ES" dirty="0" err="1" smtClean="0"/>
              <a:t>overflow</a:t>
            </a:r>
            <a:r>
              <a:rPr lang="es-ES" dirty="0" smtClean="0"/>
              <a:t>). Se permite para archivos con Organización Secuencial Indexada.</a:t>
            </a:r>
          </a:p>
          <a:p>
            <a:endParaRPr lang="es-ES" dirty="0" smtClean="0"/>
          </a:p>
          <a:p>
            <a:r>
              <a:rPr lang="es-ES" dirty="0" smtClean="0"/>
              <a:t>c.)Dinámico (Secuencial y </a:t>
            </a:r>
            <a:r>
              <a:rPr lang="es-ES" dirty="0" err="1" smtClean="0"/>
              <a:t>Ramdom</a:t>
            </a:r>
            <a:r>
              <a:rPr lang="es-ES" dirty="0" smtClean="0"/>
              <a:t>):</a:t>
            </a:r>
          </a:p>
          <a:p>
            <a:r>
              <a:rPr lang="es-ES" dirty="0" smtClean="0"/>
              <a:t> Se acceden en primera instancia la tabla de índices de manera de recuperar la dirección de inicio de bloque en donde se encuentra el registro buscado o el siguiente al actual (dentro del  área primaria o de </a:t>
            </a:r>
            <a:r>
              <a:rPr lang="es-ES" dirty="0" err="1" smtClean="0"/>
              <a:t>overflow</a:t>
            </a:r>
            <a:r>
              <a:rPr lang="es-ES" dirty="0" smtClean="0"/>
              <a:t>). Se permite para archivos con Organización Secuencial Indexada.</a:t>
            </a:r>
          </a:p>
          <a:p>
            <a:endParaRPr lang="es-ES" dirty="0" smtClean="0"/>
          </a:p>
          <a:p>
            <a:r>
              <a:rPr lang="es-ES" dirty="0" smtClean="0"/>
              <a:t>d.)Directo:</a:t>
            </a:r>
          </a:p>
          <a:p>
            <a:r>
              <a:rPr lang="es-ES" dirty="0" smtClean="0"/>
              <a:t> Es aquel que utiliza la función de </a:t>
            </a:r>
            <a:r>
              <a:rPr lang="es-ES" dirty="0" err="1" smtClean="0"/>
              <a:t>Hashing</a:t>
            </a:r>
            <a:r>
              <a:rPr lang="es-ES" dirty="0" smtClean="0"/>
              <a:t> para recuperar los registros. Sólo se permite para archivos con Organización Relativa.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1700808"/>
            <a:ext cx="5472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Operaciones :</a:t>
            </a:r>
          </a:p>
          <a:p>
            <a:r>
              <a:rPr lang="es-ES" dirty="0" smtClean="0"/>
              <a:t>– Añadir. Sólo es posible escribir al final del fichero.</a:t>
            </a:r>
          </a:p>
          <a:p>
            <a:r>
              <a:rPr lang="es-ES" dirty="0" smtClean="0"/>
              <a:t>– Consulta. Se realiza en orden secuencial.</a:t>
            </a:r>
          </a:p>
          <a:p>
            <a:r>
              <a:rPr lang="es-ES" dirty="0" smtClean="0"/>
              <a:t>– Actualización. (Inserción, eliminación, modificación) generando de nuevo el archivo.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836712"/>
            <a:ext cx="47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Archivos de organización secuencial</a:t>
            </a:r>
            <a:endParaRPr lang="es-ES" sz="2400" b="1" dirty="0"/>
          </a:p>
        </p:txBody>
      </p:sp>
      <p:sp>
        <p:nvSpPr>
          <p:cNvPr id="4" name="3 Rectángulo"/>
          <p:cNvSpPr/>
          <p:nvPr/>
        </p:nvSpPr>
        <p:spPr>
          <a:xfrm>
            <a:off x="3203848" y="3717032"/>
            <a:ext cx="5184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Un caso especial: Fichero de texto</a:t>
            </a:r>
          </a:p>
          <a:p>
            <a:r>
              <a:rPr lang="es-ES" dirty="0" smtClean="0"/>
              <a:t>– Utilizado para almacenar textos.</a:t>
            </a:r>
          </a:p>
          <a:p>
            <a:r>
              <a:rPr lang="es-ES" dirty="0" smtClean="0"/>
              <a:t>– Registros de tamaño variables denominados</a:t>
            </a:r>
          </a:p>
          <a:p>
            <a:r>
              <a:rPr lang="es-ES" dirty="0" smtClean="0"/>
              <a:t>“líneas”. Cada línea almacena una cadena de</a:t>
            </a:r>
          </a:p>
          <a:p>
            <a:r>
              <a:rPr lang="es-ES" dirty="0" smtClean="0"/>
              <a:t>– Delimitador de registros: “EOL” (</a:t>
            </a:r>
            <a:r>
              <a:rPr lang="es-ES" dirty="0" err="1" smtClean="0"/>
              <a:t>End</a:t>
            </a:r>
            <a:r>
              <a:rPr lang="es-ES" dirty="0" smtClean="0"/>
              <a:t> Of Line)</a:t>
            </a:r>
          </a:p>
          <a:p>
            <a:r>
              <a:rPr lang="es-ES" dirty="0" smtClean="0"/>
              <a:t>– Actualizaciones mediante reescritura de todo el archivo.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2046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Recorrido en C</a:t>
            </a:r>
            <a:endParaRPr lang="es-ES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3131840" y="620688"/>
            <a:ext cx="536408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stdio.h</a:t>
            </a:r>
            <a:r>
              <a:rPr lang="es-ES" sz="1400" dirty="0" smtClean="0"/>
              <a:t>&gt;</a:t>
            </a:r>
          </a:p>
          <a:p>
            <a:endParaRPr lang="es-ES" sz="1400" dirty="0" smtClean="0"/>
          </a:p>
          <a:p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main</a:t>
            </a:r>
            <a:r>
              <a:rPr lang="es-ES" sz="1400" dirty="0" smtClean="0"/>
              <a:t>()</a:t>
            </a:r>
          </a:p>
          <a:p>
            <a:r>
              <a:rPr lang="es-ES" sz="1400" dirty="0" smtClean="0"/>
              <a:t>    {</a:t>
            </a:r>
          </a:p>
          <a:p>
            <a:r>
              <a:rPr lang="es-ES" sz="1400" dirty="0" smtClean="0"/>
              <a:t>    FILE *fichero;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char</a:t>
            </a:r>
            <a:r>
              <a:rPr lang="es-ES" sz="1400" dirty="0" smtClean="0"/>
              <a:t> letra;</a:t>
            </a:r>
          </a:p>
          <a:p>
            <a:endParaRPr lang="es-ES" sz="1400" dirty="0" smtClean="0"/>
          </a:p>
          <a:p>
            <a:r>
              <a:rPr lang="es-ES" sz="1400" dirty="0" smtClean="0"/>
              <a:t>    fichero = </a:t>
            </a:r>
            <a:r>
              <a:rPr lang="es-ES" sz="1400" dirty="0" err="1" smtClean="0"/>
              <a:t>fopen</a:t>
            </a:r>
            <a:r>
              <a:rPr lang="es-ES" sz="1400" dirty="0" smtClean="0"/>
              <a:t>("</a:t>
            </a:r>
            <a:r>
              <a:rPr lang="es-ES" sz="1400" dirty="0" err="1" smtClean="0"/>
              <a:t>origen.txt","r</a:t>
            </a:r>
            <a:r>
              <a:rPr lang="es-ES" sz="1400" dirty="0" smtClean="0"/>
              <a:t>");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if</a:t>
            </a:r>
            <a:r>
              <a:rPr lang="es-ES" sz="1400" dirty="0" smtClean="0"/>
              <a:t> (fichero==NULL)</a:t>
            </a:r>
          </a:p>
          <a:p>
            <a:r>
              <a:rPr lang="es-ES" sz="1400" dirty="0" smtClean="0"/>
              <a:t>       {</a:t>
            </a:r>
          </a:p>
          <a:p>
            <a:r>
              <a:rPr lang="es-ES" sz="1400" dirty="0" smtClean="0"/>
              <a:t>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"No se puede abrir el fichero.\n" );</a:t>
            </a:r>
          </a:p>
          <a:p>
            <a:r>
              <a:rPr lang="es-ES" sz="1400" dirty="0" smtClean="0"/>
              <a:t>       </a:t>
            </a:r>
            <a:r>
              <a:rPr lang="es-ES" sz="1400" dirty="0" err="1" smtClean="0"/>
              <a:t>getchar</a:t>
            </a:r>
            <a:r>
              <a:rPr lang="es-ES" sz="1400" dirty="0" smtClean="0"/>
              <a:t>();</a:t>
            </a:r>
          </a:p>
          <a:p>
            <a:r>
              <a:rPr lang="es-ES" sz="1400" dirty="0" smtClean="0"/>
              <a:t>       </a:t>
            </a:r>
            <a:r>
              <a:rPr lang="es-ES" sz="1400" dirty="0" err="1" smtClean="0"/>
              <a:t>return</a:t>
            </a:r>
            <a:r>
              <a:rPr lang="es-ES" sz="1400" dirty="0" smtClean="0"/>
              <a:t>( 1 );</a:t>
            </a:r>
          </a:p>
          <a:p>
            <a:r>
              <a:rPr lang="es-ES" sz="1400" dirty="0" smtClean="0"/>
              <a:t>       }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"Contenido del fichero:\n" );</a:t>
            </a:r>
          </a:p>
          <a:p>
            <a:r>
              <a:rPr lang="es-ES" sz="1400" dirty="0" smtClean="0"/>
              <a:t>    letra=</a:t>
            </a:r>
            <a:r>
              <a:rPr lang="es-ES" sz="1400" dirty="0" err="1" smtClean="0"/>
              <a:t>getc</a:t>
            </a:r>
            <a:r>
              <a:rPr lang="es-ES" sz="1400" dirty="0" smtClean="0"/>
              <a:t>(fichero);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while</a:t>
            </a:r>
            <a:r>
              <a:rPr lang="es-ES" sz="1400" dirty="0" smtClean="0"/>
              <a:t> (</a:t>
            </a:r>
            <a:r>
              <a:rPr lang="es-ES" sz="1400" dirty="0" err="1" smtClean="0"/>
              <a:t>feof</a:t>
            </a:r>
            <a:r>
              <a:rPr lang="es-ES" sz="1400" dirty="0" smtClean="0"/>
              <a:t>(fichero)==0)</a:t>
            </a:r>
          </a:p>
          <a:p>
            <a:r>
              <a:rPr lang="es-ES" sz="1400" dirty="0" smtClean="0"/>
              <a:t>          {</a:t>
            </a:r>
          </a:p>
          <a:p>
            <a:r>
              <a:rPr lang="es-ES" sz="1400" dirty="0" smtClean="0"/>
              <a:t>  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"%</a:t>
            </a:r>
            <a:r>
              <a:rPr lang="es-ES" sz="1400" dirty="0" err="1" smtClean="0"/>
              <a:t>c",letra</a:t>
            </a:r>
            <a:r>
              <a:rPr lang="es-ES" sz="1400" dirty="0" smtClean="0"/>
              <a:t> );</a:t>
            </a:r>
          </a:p>
          <a:p>
            <a:r>
              <a:rPr lang="es-ES" sz="1400" dirty="0" smtClean="0"/>
              <a:t>          letra=</a:t>
            </a:r>
            <a:r>
              <a:rPr lang="es-ES" sz="1400" dirty="0" err="1" smtClean="0"/>
              <a:t>getc</a:t>
            </a:r>
            <a:r>
              <a:rPr lang="es-ES" sz="1400" dirty="0" smtClean="0"/>
              <a:t>(fichero);</a:t>
            </a:r>
          </a:p>
          <a:p>
            <a:r>
              <a:rPr lang="es-ES" sz="1400" dirty="0" smtClean="0"/>
              <a:t>          }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if</a:t>
            </a:r>
            <a:r>
              <a:rPr lang="es-ES" sz="1400" dirty="0" smtClean="0"/>
              <a:t> (</a:t>
            </a:r>
            <a:r>
              <a:rPr lang="es-ES" sz="1400" dirty="0" err="1" smtClean="0"/>
              <a:t>fclose</a:t>
            </a:r>
            <a:r>
              <a:rPr lang="es-ES" sz="1400" dirty="0" smtClean="0"/>
              <a:t>(fichero)!=0)</a:t>
            </a:r>
          </a:p>
          <a:p>
            <a:r>
              <a:rPr lang="es-ES" sz="1400" dirty="0" smtClean="0"/>
              <a:t>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( "Problemas al cerrar el fichero\n" );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getchar</a:t>
            </a:r>
            <a:r>
              <a:rPr lang="es-ES" sz="1400" dirty="0" smtClean="0"/>
              <a:t>();</a:t>
            </a:r>
          </a:p>
          <a:p>
            <a:r>
              <a:rPr lang="es-ES" sz="1400" dirty="0" smtClean="0"/>
              <a:t>    }</a:t>
            </a:r>
            <a:endParaRPr lang="es-E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</TotalTime>
  <Words>1430</Words>
  <Application>Microsoft Office PowerPoint</Application>
  <PresentationFormat>Presentación en pantalla (4:3)</PresentationFormat>
  <Paragraphs>235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Civil</vt:lpstr>
      <vt:lpstr>Ficheros/Archivos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arodpes</dc:creator>
  <cp:lastModifiedBy>arodpes</cp:lastModifiedBy>
  <cp:revision>14</cp:revision>
  <dcterms:created xsi:type="dcterms:W3CDTF">2012-09-14T15:38:10Z</dcterms:created>
  <dcterms:modified xsi:type="dcterms:W3CDTF">2013-09-16T16:19:51Z</dcterms:modified>
</cp:coreProperties>
</file>