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4" r:id="rId5"/>
    <p:sldId id="260" r:id="rId6"/>
    <p:sldId id="265" r:id="rId7"/>
    <p:sldId id="266" r:id="rId8"/>
    <p:sldId id="267" r:id="rId9"/>
    <p:sldId id="263" r:id="rId10"/>
    <p:sldId id="268" r:id="rId11"/>
    <p:sldId id="312"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305" r:id="rId27"/>
    <p:sldId id="283" r:id="rId28"/>
    <p:sldId id="284" r:id="rId29"/>
    <p:sldId id="285" r:id="rId30"/>
    <p:sldId id="286" r:id="rId31"/>
    <p:sldId id="262" r:id="rId32"/>
    <p:sldId id="287" r:id="rId33"/>
    <p:sldId id="288" r:id="rId34"/>
    <p:sldId id="289" r:id="rId35"/>
    <p:sldId id="290" r:id="rId36"/>
    <p:sldId id="313" r:id="rId37"/>
    <p:sldId id="291" r:id="rId38"/>
    <p:sldId id="292" r:id="rId39"/>
    <p:sldId id="293" r:id="rId40"/>
    <p:sldId id="294" r:id="rId41"/>
    <p:sldId id="295" r:id="rId42"/>
    <p:sldId id="296" r:id="rId43"/>
    <p:sldId id="297" r:id="rId44"/>
    <p:sldId id="298" r:id="rId45"/>
    <p:sldId id="299" r:id="rId46"/>
    <p:sldId id="300" r:id="rId47"/>
    <p:sldId id="301" r:id="rId48"/>
    <p:sldId id="314" r:id="rId49"/>
    <p:sldId id="302" r:id="rId50"/>
    <p:sldId id="303" r:id="rId51"/>
    <p:sldId id="319" r:id="rId52"/>
    <p:sldId id="318" r:id="rId53"/>
    <p:sldId id="320" r:id="rId54"/>
    <p:sldId id="321" r:id="rId55"/>
    <p:sldId id="322" r:id="rId56"/>
    <p:sldId id="323" r:id="rId57"/>
    <p:sldId id="304" r:id="rId58"/>
    <p:sldId id="306" r:id="rId59"/>
    <p:sldId id="307" r:id="rId60"/>
    <p:sldId id="308" r:id="rId61"/>
    <p:sldId id="309" r:id="rId62"/>
    <p:sldId id="316" r:id="rId63"/>
    <p:sldId id="317" r:id="rId64"/>
    <p:sldId id="310" r:id="rId65"/>
    <p:sldId id="311" r:id="rId6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9" autoAdjust="0"/>
    <p:restoredTop sz="94660"/>
  </p:normalViewPr>
  <p:slideViewPr>
    <p:cSldViewPr>
      <p:cViewPr varScale="1">
        <p:scale>
          <a:sx n="69" d="100"/>
          <a:sy n="69" d="100"/>
        </p:scale>
        <p:origin x="-109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1"/>
      </p:bgRef>
    </p:bg>
    <p:spTree>
      <p:nvGrpSpPr>
        <p:cNvPr id="1" name=""/>
        <p:cNvGrpSpPr/>
        <p:nvPr/>
      </p:nvGrpSpPr>
      <p:grpSpPr>
        <a:xfrm>
          <a:off x="0" y="0"/>
          <a:ext cx="0" cy="0"/>
          <a:chOff x="0" y="0"/>
          <a:chExt cx="0" cy="0"/>
        </a:xfrm>
      </p:grpSpPr>
      <p:sp>
        <p:nvSpPr>
          <p:cNvPr id="12" name="11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12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8 Subtítulo"/>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F8530815-9119-4E0B-8F69-8FFCD0C39D88}" type="datetimeFigureOut">
              <a:rPr lang="es-ES" smtClean="0"/>
              <a:pPr/>
              <a:t>24/09/2013</a:t>
            </a:fld>
            <a:endParaRPr lang="es-ES"/>
          </a:p>
        </p:txBody>
      </p:sp>
      <p:sp>
        <p:nvSpPr>
          <p:cNvPr id="17" name="16 Marcador de pie de página"/>
          <p:cNvSpPr>
            <a:spLocks noGrp="1"/>
          </p:cNvSpPr>
          <p:nvPr>
            <p:ph type="ftr" sz="quarter" idx="11"/>
          </p:nvPr>
        </p:nvSpPr>
        <p:spPr/>
        <p:txBody>
          <a:bodyPr/>
          <a:lstStyle/>
          <a:p>
            <a:endParaRPr lang="es-ES"/>
          </a:p>
        </p:txBody>
      </p:sp>
      <p:sp>
        <p:nvSpPr>
          <p:cNvPr id="29" name="28 Marcador de número de diapositiva"/>
          <p:cNvSpPr>
            <a:spLocks noGrp="1"/>
          </p:cNvSpPr>
          <p:nvPr>
            <p:ph type="sldNum" sz="quarter" idx="12"/>
          </p:nvPr>
        </p:nvSpPr>
        <p:spPr/>
        <p:txBody>
          <a:bodyPr lIns="0" tIns="0" rIns="0" bIns="0">
            <a:noAutofit/>
          </a:bodyPr>
          <a:lstStyle>
            <a:lvl1pPr>
              <a:defRPr sz="1400">
                <a:solidFill>
                  <a:srgbClr val="FFFFFF"/>
                </a:solidFill>
              </a:defRPr>
            </a:lvl1pPr>
          </a:lstStyle>
          <a:p>
            <a:fld id="{B0969625-7CBB-4D35-8959-D6934C1BFE51}" type="slidenum">
              <a:rPr lang="es-ES" smtClean="0"/>
              <a:pPr/>
              <a:t>‹Nº›</a:t>
            </a:fld>
            <a:endParaRPr lang="es-ES"/>
          </a:p>
        </p:txBody>
      </p:sp>
      <p:sp>
        <p:nvSpPr>
          <p:cNvPr id="7" name="6 Rectángulo"/>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8530815-9119-4E0B-8F69-8FFCD0C39D88}" type="datetimeFigureOut">
              <a:rPr lang="es-ES" smtClean="0"/>
              <a:pPr/>
              <a:t>24/09/2013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0969625-7CBB-4D35-8959-D6934C1BFE51}"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1168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914400" y="274640"/>
            <a:ext cx="55626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8530815-9119-4E0B-8F69-8FFCD0C39D88}" type="datetimeFigureOut">
              <a:rPr lang="es-ES" smtClean="0"/>
              <a:pPr/>
              <a:t>24/09/2013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0969625-7CBB-4D35-8959-D6934C1BFE51}"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F8530815-9119-4E0B-8F69-8FFCD0C39D88}" type="datetimeFigureOut">
              <a:rPr lang="es-ES" smtClean="0"/>
              <a:pPr/>
              <a:t>24/09/2013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0969625-7CBB-4D35-8959-D6934C1BFE51}" type="slidenum">
              <a:rPr lang="es-ES" smtClean="0"/>
              <a:pPr/>
              <a:t>‹Nº›</a:t>
            </a:fld>
            <a:endParaRPr lang="es-ES"/>
          </a:p>
        </p:txBody>
      </p:sp>
      <p:sp>
        <p:nvSpPr>
          <p:cNvPr id="8" name="7 Marcador de contenido"/>
          <p:cNvSpPr>
            <a:spLocks noGrp="1"/>
          </p:cNvSpPr>
          <p:nvPr>
            <p:ph sz="quarter" idx="1"/>
          </p:nvPr>
        </p:nvSpPr>
        <p:spPr>
          <a:xfrm>
            <a:off x="914400" y="1447800"/>
            <a:ext cx="777240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11" name="10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9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722313" y="952500"/>
            <a:ext cx="7772400" cy="1362075"/>
          </a:xfrm>
        </p:spPr>
        <p:txBody>
          <a:bodyPr anchor="b" anchorCtr="0"/>
          <a:lstStyle>
            <a:lvl1pPr algn="l">
              <a:buNone/>
              <a:defRPr sz="4000" b="0" cap="none"/>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F8530815-9119-4E0B-8F69-8FFCD0C39D88}" type="datetimeFigureOut">
              <a:rPr lang="es-ES" smtClean="0"/>
              <a:pPr/>
              <a:t>24/09/2013</a:t>
            </a:fld>
            <a:endParaRPr lang="es-ES"/>
          </a:p>
        </p:txBody>
      </p:sp>
      <p:sp>
        <p:nvSpPr>
          <p:cNvPr id="5" name="4 Marcador de pie de página"/>
          <p:cNvSpPr>
            <a:spLocks noGrp="1"/>
          </p:cNvSpPr>
          <p:nvPr>
            <p:ph type="ftr" sz="quarter" idx="11"/>
          </p:nvPr>
        </p:nvSpPr>
        <p:spPr>
          <a:xfrm>
            <a:off x="800100" y="6172200"/>
            <a:ext cx="4000500" cy="457200"/>
          </a:xfrm>
        </p:spPr>
        <p:txBody>
          <a:bodyPr/>
          <a:lstStyle/>
          <a:p>
            <a:endParaRPr lang="es-ES"/>
          </a:p>
        </p:txBody>
      </p:sp>
      <p:sp>
        <p:nvSpPr>
          <p:cNvPr id="7" name="6 Rectángulo"/>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146304" y="6208776"/>
            <a:ext cx="457200" cy="457200"/>
          </a:xfrm>
        </p:spPr>
        <p:txBody>
          <a:bodyPr/>
          <a:lstStyle/>
          <a:p>
            <a:fld id="{B0969625-7CBB-4D35-8959-D6934C1BFE51}"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F8530815-9119-4E0B-8F69-8FFCD0C39D88}" type="datetimeFigureOut">
              <a:rPr lang="es-ES" smtClean="0"/>
              <a:pPr/>
              <a:t>24/09/2013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B0969625-7CBB-4D35-8959-D6934C1BFE51}" type="slidenum">
              <a:rPr lang="es-ES" smtClean="0"/>
              <a:pPr/>
              <a:t>‹Nº›</a:t>
            </a:fld>
            <a:endParaRPr lang="es-ES"/>
          </a:p>
        </p:txBody>
      </p:sp>
      <p:sp>
        <p:nvSpPr>
          <p:cNvPr id="9" name="8 Marcador de contenido"/>
          <p:cNvSpPr>
            <a:spLocks noGrp="1"/>
          </p:cNvSpPr>
          <p:nvPr>
            <p:ph sz="quarter" idx="1"/>
          </p:nvPr>
        </p:nvSpPr>
        <p:spPr>
          <a:xfrm>
            <a:off x="914400" y="1447800"/>
            <a:ext cx="374904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933950" y="1447800"/>
            <a:ext cx="374904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3050"/>
            <a:ext cx="7772400" cy="1143000"/>
          </a:xfrm>
        </p:spPr>
        <p:txBody>
          <a:bodyPr anchor="b" anchorCtr="0"/>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F8530815-9119-4E0B-8F69-8FFCD0C39D88}" type="datetimeFigureOut">
              <a:rPr lang="es-ES" smtClean="0"/>
              <a:pPr/>
              <a:t>24/09/2013</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B0969625-7CBB-4D35-8959-D6934C1BFE51}" type="slidenum">
              <a:rPr lang="es-ES" smtClean="0"/>
              <a:pPr/>
              <a:t>‹Nº›</a:t>
            </a:fld>
            <a:endParaRPr lang="es-ES"/>
          </a:p>
        </p:txBody>
      </p:sp>
      <p:sp>
        <p:nvSpPr>
          <p:cNvPr id="11" name="10 Marcador de contenido"/>
          <p:cNvSpPr>
            <a:spLocks noGrp="1"/>
          </p:cNvSpPr>
          <p:nvPr>
            <p:ph sz="half" idx="2"/>
          </p:nvPr>
        </p:nvSpPr>
        <p:spPr>
          <a:xfrm>
            <a:off x="914400" y="2247900"/>
            <a:ext cx="37338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4"/>
          </p:nvPr>
        </p:nvSpPr>
        <p:spPr>
          <a:xfrm>
            <a:off x="4953000" y="2247900"/>
            <a:ext cx="37338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F8530815-9119-4E0B-8F69-8FFCD0C39D88}" type="datetimeFigureOut">
              <a:rPr lang="es-ES" smtClean="0"/>
              <a:pPr/>
              <a:t>24/09/2013</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B0969625-7CBB-4D35-8959-D6934C1BFE51}"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8530815-9119-4E0B-8F69-8FFCD0C39D88}" type="datetimeFigureOut">
              <a:rPr lang="es-ES" smtClean="0"/>
              <a:pPr/>
              <a:t>24/09/2013</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B0969625-7CBB-4D35-8959-D6934C1BFE51}"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7 Rectángulo"/>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8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914400" y="273050"/>
            <a:ext cx="7772400" cy="1143000"/>
          </a:xfrm>
        </p:spPr>
        <p:txBody>
          <a:bodyPr anchor="b" anchorCtr="0"/>
          <a:lstStyle>
            <a:lvl1pPr algn="l">
              <a:buNone/>
              <a:defRPr sz="4000" b="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F8530815-9119-4E0B-8F69-8FFCD0C39D88}" type="datetimeFigureOut">
              <a:rPr lang="es-ES" smtClean="0"/>
              <a:pPr/>
              <a:t>24/09/2013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B0969625-7CBB-4D35-8959-D6934C1BFE51}" type="slidenum">
              <a:rPr lang="es-ES" smtClean="0"/>
              <a:pPr/>
              <a:t>‹Nº›</a:t>
            </a:fld>
            <a:endParaRPr lang="es-ES"/>
          </a:p>
        </p:txBody>
      </p:sp>
      <p:sp>
        <p:nvSpPr>
          <p:cNvPr id="11" name="10 Marcador de contenido"/>
          <p:cNvSpPr>
            <a:spLocks noGrp="1"/>
          </p:cNvSpPr>
          <p:nvPr>
            <p:ph sz="quarter" idx="1"/>
          </p:nvPr>
        </p:nvSpPr>
        <p:spPr>
          <a:xfrm>
            <a:off x="2971800" y="1600200"/>
            <a:ext cx="5715000" cy="44958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F8530815-9119-4E0B-8F69-8FFCD0C39D88}" type="datetimeFigureOut">
              <a:rPr lang="es-ES" smtClean="0"/>
              <a:pPr/>
              <a:t>24/09/2013</a:t>
            </a:fld>
            <a:endParaRPr lang="es-ES"/>
          </a:p>
        </p:txBody>
      </p:sp>
      <p:sp>
        <p:nvSpPr>
          <p:cNvPr id="6" name="5 Marcador de pie de página"/>
          <p:cNvSpPr>
            <a:spLocks noGrp="1"/>
          </p:cNvSpPr>
          <p:nvPr>
            <p:ph type="ftr" sz="quarter" idx="11"/>
          </p:nvPr>
        </p:nvSpPr>
        <p:spPr>
          <a:xfrm>
            <a:off x="914400" y="6172200"/>
            <a:ext cx="3886200" cy="457200"/>
          </a:xfrm>
        </p:spPr>
        <p:txBody>
          <a:bodyPr/>
          <a:lstStyle/>
          <a:p>
            <a:endParaRPr lang="es-ES"/>
          </a:p>
        </p:txBody>
      </p:sp>
      <p:sp>
        <p:nvSpPr>
          <p:cNvPr id="7" name="6 Marcador de número de diapositiva"/>
          <p:cNvSpPr>
            <a:spLocks noGrp="1"/>
          </p:cNvSpPr>
          <p:nvPr>
            <p:ph type="sldNum" sz="quarter" idx="12"/>
          </p:nvPr>
        </p:nvSpPr>
        <p:spPr>
          <a:xfrm>
            <a:off x="146304" y="6208776"/>
            <a:ext cx="457200" cy="457200"/>
          </a:xfrm>
        </p:spPr>
        <p:txBody>
          <a:bodyPr/>
          <a:lstStyle/>
          <a:p>
            <a:fld id="{B0969625-7CBB-4D35-8959-D6934C1BFE51}" type="slidenum">
              <a:rPr lang="es-ES" smtClean="0"/>
              <a:pPr/>
              <a:t>‹Nº›</a:t>
            </a:fld>
            <a:endParaRPr lang="es-ES"/>
          </a:p>
        </p:txBody>
      </p:sp>
      <p:sp>
        <p:nvSpPr>
          <p:cNvPr id="11" name="10 Rectángulo"/>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2 Marcador de posición de imagen"/>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s-ES" smtClean="0"/>
              <a:t>Haga clic en el icono para agregar una imagen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7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21 Marcador de título"/>
          <p:cNvSpPr>
            <a:spLocks noGrp="1"/>
          </p:cNvSpPr>
          <p:nvPr>
            <p:ph type="title"/>
          </p:nvPr>
        </p:nvSpPr>
        <p:spPr>
          <a:xfrm>
            <a:off x="914400" y="274638"/>
            <a:ext cx="7772400" cy="1143000"/>
          </a:xfrm>
          <a:prstGeom prst="rect">
            <a:avLst/>
          </a:prstGeom>
        </p:spPr>
        <p:txBody>
          <a:bodyPr bIns="91440"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8530815-9119-4E0B-8F69-8FFCD0C39D88}" type="datetimeFigureOut">
              <a:rPr lang="es-ES" smtClean="0"/>
              <a:pPr/>
              <a:t>24/09/2013</a:t>
            </a:fld>
            <a:endParaRPr lang="es-ES"/>
          </a:p>
        </p:txBody>
      </p:sp>
      <p:sp>
        <p:nvSpPr>
          <p:cNvPr id="3" name="2 Marcador de pie de página"/>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s-ES"/>
          </a:p>
        </p:txBody>
      </p:sp>
      <p:sp>
        <p:nvSpPr>
          <p:cNvPr id="23" name="22 Marcador de número de diapositiva"/>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0969625-7CBB-4D35-8959-D6934C1BFE51}"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www.hpmuseum.net/display_item.php?hw=250" TargetMode="External"/><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hyperlink" Target="http://www.oracle.com/es/products/database/index.html" TargetMode="Externa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hyperlink" Target="http://www.mysql.com/"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hyperlink" Target="http://www.microsoft.com/es-es/sqlserver/default.aspx" TargetMode="Externa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s-ES" dirty="0" smtClean="0"/>
              <a:t>Conceptos básicos</a:t>
            </a:r>
            <a:endParaRPr lang="es-ES" dirty="0"/>
          </a:p>
        </p:txBody>
      </p:sp>
      <p:sp>
        <p:nvSpPr>
          <p:cNvPr id="2" name="1 Título"/>
          <p:cNvSpPr>
            <a:spLocks noGrp="1"/>
          </p:cNvSpPr>
          <p:nvPr>
            <p:ph type="ctrTitle"/>
          </p:nvPr>
        </p:nvSpPr>
        <p:spPr/>
        <p:txBody>
          <a:bodyPr/>
          <a:lstStyle/>
          <a:p>
            <a:r>
              <a:rPr lang="es-ES" dirty="0" smtClean="0"/>
              <a:t>Bases de Datos</a:t>
            </a:r>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0" y="506553"/>
            <a:ext cx="9144000" cy="65094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Ventajas</a:t>
            </a:r>
            <a:r>
              <a:rPr kumimoji="0" lang="es-ES"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s-E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Conceptualmente es simple y eso facilita su diseño.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Seguridad: se ejecuta por el sistema, no depende de los programadores.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Independencia de los datos: un cambio en el tipo de dato se aplica en cascada por el sistema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Integridad: ya que cada registro hijo está siempre relacionado con su padre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Eficiencia: es muy eficiente siempre que se tengan muchas transacciones que impliquen relaciones </a:t>
            </a:r>
            <a:r>
              <a:rPr kumimoji="0" lang="es-E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1:N</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que sean permanentes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E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Inconvenientes</a:t>
            </a:r>
            <a:r>
              <a:rPr kumimoji="0" lang="es-ES"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s-E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La ejecución es compleja, no en cuanto a las dependencias de los datos, pero sí obliga a tener conocimientos en cuanto a las características del almacenamiento físico.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Difícil de administrar: si se hace algún cambio en la ubicación de los registros habrá que modificar todas las aplicaciones que accedan a la base de datos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No tiene independencia estructural: puesto que la navegación por los registros se hace siguiendo una ruta de acceso (padre-hijo, de izquierda a derecha, etc.) si se hacen cambios en la estructura los programas no funcionarán.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Complejidad a la hora de programar aplicaciones: es necesario que tanto los programadores como los usuarios sepan cómo están distribuidos los datos para acceder a ellos.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Solo representa relaciones </a:t>
            </a:r>
            <a:r>
              <a:rPr kumimoji="0" lang="es-E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1:N</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Muchas relaciones en el mundo real no se ajustan a este tipo. </a:t>
            </a:r>
            <a:endParaRPr kumimoji="0" lang="es-E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encrypted-tbn1.gstatic.com/images?q=tbn:ANd9GcT6o0_AHLg99ARsv-xD8vLHiadRE2u5A-HBE3jUDdAnknaaFqmKhg"/>
          <p:cNvPicPr>
            <a:picLocks noChangeAspect="1" noChangeArrowheads="1"/>
          </p:cNvPicPr>
          <p:nvPr/>
        </p:nvPicPr>
        <p:blipFill>
          <a:blip r:embed="rId2" cstate="print"/>
          <a:srcRect/>
          <a:stretch>
            <a:fillRect/>
          </a:stretch>
        </p:blipFill>
        <p:spPr bwMode="auto">
          <a:xfrm>
            <a:off x="2051720" y="1916832"/>
            <a:ext cx="2466975" cy="1847851"/>
          </a:xfrm>
          <a:prstGeom prst="rect">
            <a:avLst/>
          </a:prstGeom>
          <a:noFill/>
        </p:spPr>
      </p:pic>
      <p:sp>
        <p:nvSpPr>
          <p:cNvPr id="3" name="2 CuadroTexto"/>
          <p:cNvSpPr txBox="1"/>
          <p:nvPr/>
        </p:nvSpPr>
        <p:spPr>
          <a:xfrm>
            <a:off x="1835696" y="836712"/>
            <a:ext cx="2503186" cy="461665"/>
          </a:xfrm>
          <a:prstGeom prst="rect">
            <a:avLst/>
          </a:prstGeom>
          <a:noFill/>
        </p:spPr>
        <p:txBody>
          <a:bodyPr wrap="none" rtlCol="0">
            <a:spAutoFit/>
          </a:bodyPr>
          <a:lstStyle/>
          <a:p>
            <a:r>
              <a:rPr lang="es-ES" sz="2400" dirty="0" smtClean="0"/>
              <a:t>Ordenador HP 260</a:t>
            </a:r>
            <a:endParaRPr lang="es-ES" sz="2400" dirty="0"/>
          </a:p>
        </p:txBody>
      </p:sp>
      <p:sp>
        <p:nvSpPr>
          <p:cNvPr id="4" name="3 Rectángulo"/>
          <p:cNvSpPr/>
          <p:nvPr/>
        </p:nvSpPr>
        <p:spPr>
          <a:xfrm>
            <a:off x="1763688" y="4869160"/>
            <a:ext cx="5355249" cy="369332"/>
          </a:xfrm>
          <a:prstGeom prst="rect">
            <a:avLst/>
          </a:prstGeom>
        </p:spPr>
        <p:txBody>
          <a:bodyPr wrap="none">
            <a:spAutoFit/>
          </a:bodyPr>
          <a:lstStyle/>
          <a:p>
            <a:r>
              <a:rPr lang="es-ES" dirty="0" smtClean="0">
                <a:hlinkClick r:id="rId3"/>
              </a:rPr>
              <a:t>http://www.hpmuseum.net/display_item.php?hw=250</a:t>
            </a:r>
            <a:endParaRPr lang="es-ES" dirty="0"/>
          </a:p>
        </p:txBody>
      </p:sp>
      <p:pic>
        <p:nvPicPr>
          <p:cNvPr id="1028" name="Picture 4" descr="http://www.hpmuseum.net/images/260with9133andTerminal-40.jpg"/>
          <p:cNvPicPr>
            <a:picLocks noChangeAspect="1" noChangeArrowheads="1"/>
          </p:cNvPicPr>
          <p:nvPr/>
        </p:nvPicPr>
        <p:blipFill>
          <a:blip r:embed="rId4" cstate="print"/>
          <a:srcRect/>
          <a:stretch>
            <a:fillRect/>
          </a:stretch>
        </p:blipFill>
        <p:spPr bwMode="auto">
          <a:xfrm>
            <a:off x="5580112" y="1124744"/>
            <a:ext cx="2376264" cy="3065382"/>
          </a:xfrm>
          <a:prstGeom prst="rect">
            <a:avLst/>
          </a:prstGeom>
          <a:noFill/>
        </p:spPr>
      </p:pic>
      <p:sp>
        <p:nvSpPr>
          <p:cNvPr id="6" name="5 CuadroTexto"/>
          <p:cNvSpPr txBox="1"/>
          <p:nvPr/>
        </p:nvSpPr>
        <p:spPr>
          <a:xfrm>
            <a:off x="971600" y="4293096"/>
            <a:ext cx="2903295" cy="461665"/>
          </a:xfrm>
          <a:prstGeom prst="rect">
            <a:avLst/>
          </a:prstGeom>
          <a:noFill/>
        </p:spPr>
        <p:txBody>
          <a:bodyPr wrap="none" rtlCol="0">
            <a:spAutoFit/>
          </a:bodyPr>
          <a:lstStyle/>
          <a:p>
            <a:r>
              <a:rPr lang="es-ES" sz="2400" b="1" dirty="0" smtClean="0"/>
              <a:t>Base de datos IMAGE</a:t>
            </a:r>
            <a:endParaRPr lang="es-ES" sz="24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827584" y="1412776"/>
            <a:ext cx="7128792" cy="3908762"/>
          </a:xfrm>
          <a:prstGeom prst="rect">
            <a:avLst/>
          </a:prstGeom>
        </p:spPr>
        <p:txBody>
          <a:bodyPr wrap="square">
            <a:spAutoFit/>
          </a:bodyPr>
          <a:lstStyle/>
          <a:p>
            <a:r>
              <a:rPr lang="es-ES" sz="3200" b="1" dirty="0" smtClean="0"/>
              <a:t>Modelo en red</a:t>
            </a:r>
          </a:p>
          <a:p>
            <a:endParaRPr lang="es-ES" sz="2400" dirty="0" smtClean="0"/>
          </a:p>
          <a:p>
            <a:r>
              <a:rPr lang="es-ES" sz="2400" dirty="0" smtClean="0"/>
              <a:t>Es un modelo de datos propio de los sistemas comerciales de los años 70, que aún está vigente si no se piden demasiadas modificaciones al sistema. </a:t>
            </a:r>
          </a:p>
          <a:p>
            <a:endParaRPr lang="es-ES" sz="2400" dirty="0" smtClean="0"/>
          </a:p>
          <a:p>
            <a:r>
              <a:rPr lang="es-ES" sz="2400" dirty="0" smtClean="0"/>
              <a:t>Fue creado para representar relaciones más complejas y eficientes que las del modelo jerárquico y así imponer un estándar de bases de datos que ayudara a los diseñadores y a los programadores. </a:t>
            </a:r>
            <a:endParaRPr lang="es-E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26075" y="404664"/>
            <a:ext cx="5694700" cy="523220"/>
          </a:xfrm>
          <a:prstGeom prst="rect">
            <a:avLst/>
          </a:prstGeom>
        </p:spPr>
        <p:txBody>
          <a:bodyPr wrap="none">
            <a:spAutoFit/>
          </a:bodyPr>
          <a:lstStyle/>
          <a:p>
            <a:pPr algn="r"/>
            <a:r>
              <a:rPr lang="es-ES" sz="2800" b="1" dirty="0" smtClean="0"/>
              <a:t>Las </a:t>
            </a:r>
            <a:r>
              <a:rPr lang="es-ES" sz="2800" b="1" i="1" dirty="0" smtClean="0"/>
              <a:t>características</a:t>
            </a:r>
            <a:r>
              <a:rPr lang="es-ES" sz="2800" b="1" dirty="0" smtClean="0"/>
              <a:t> del modelo en Red</a:t>
            </a:r>
            <a:endParaRPr lang="es-ES" sz="2800" dirty="0"/>
          </a:p>
        </p:txBody>
      </p:sp>
      <p:sp>
        <p:nvSpPr>
          <p:cNvPr id="26626" name="Rectangle 2"/>
          <p:cNvSpPr>
            <a:spLocks noChangeArrowheads="1"/>
          </p:cNvSpPr>
          <p:nvPr/>
        </p:nvSpPr>
        <p:spPr bwMode="auto">
          <a:xfrm>
            <a:off x="323528" y="1908703"/>
            <a:ext cx="7272808" cy="32624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Agregado de datos</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es un conjunto de elementos a los que se les asigna un nombre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Registro</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es un conjunto de campos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Cada campo contiene </a:t>
            </a:r>
            <a:r>
              <a:rPr kumimoji="0" lang="es-E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elementos</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Se define </a:t>
            </a:r>
            <a:r>
              <a:rPr kumimoji="0" lang="es-E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elemento</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como la unidad más pequeña de información que es independiente y significativa en sí misma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 una relación se le denomina </a:t>
            </a:r>
            <a:r>
              <a:rPr kumimoji="0" lang="es-E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conjunto</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Cada conjunto de compone de al menos dos tipos de registro: propietario (registro padre) y miembro (registro hijo) </a:t>
            </a:r>
            <a:endParaRPr kumimoji="0" lang="es-E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Un conjunto es una relación </a:t>
            </a:r>
            <a:r>
              <a:rPr kumimoji="0" lang="es-E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1:N</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entre propietario y miembro </a:t>
            </a:r>
            <a:endParaRPr kumimoji="0" lang="es-E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C:\Users\arodpes\Desktop\GTB\01IntroducciónBD\ASIR_GBD01_Contenidos_archivos\modelo_red.jpg"/>
          <p:cNvPicPr/>
          <p:nvPr/>
        </p:nvPicPr>
        <p:blipFill>
          <a:blip r:embed="rId2" cstate="print"/>
          <a:srcRect/>
          <a:stretch>
            <a:fillRect/>
          </a:stretch>
        </p:blipFill>
        <p:spPr bwMode="auto">
          <a:xfrm>
            <a:off x="755576" y="1340768"/>
            <a:ext cx="7416824" cy="40324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395536" y="620688"/>
            <a:ext cx="8028384" cy="53860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Ventajas</a:t>
            </a:r>
            <a:r>
              <a:rPr kumimoji="0" lang="es-ES" sz="16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r>
              <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s-E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Simplicidad conceptual: es comprensible a la vista y eso facilita el diseño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Puede manejar relaciones </a:t>
            </a:r>
            <a:r>
              <a:rPr kumimoji="0" lang="es-ES"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M:N</a:t>
            </a:r>
            <a:r>
              <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y relaciones reflexivas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El acceso a los datos es más flexible porque no requiere una ruta </a:t>
            </a:r>
            <a:r>
              <a:rPr kumimoji="0" lang="es-ES" sz="16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preordenada</a:t>
            </a:r>
            <a:r>
              <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Se cumple la integridad de la base de datos porque un miembro no puede existir sin propietario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Ofrece una independencia suficiente de los datos para aislar los datos del almacenamiento físico, por tanto si se hacen cambios en las características de los datos no hay que cambiar los programas de aplicación.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Cumple los estándares, que incluyen un lenguaje de manipulación y de definición de datos, por tanto la administración y portabilidad es más fácil. </a:t>
            </a:r>
            <a:endParaRPr kumimoji="0" lang="es-E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6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s-ES" sz="1600" b="1" i="1" dirty="0" smtClean="0">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Inconvenientes</a:t>
            </a:r>
            <a:r>
              <a:rPr kumimoji="0" lang="es-ES" sz="16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r>
              <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s-E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Complejidad del sistema: el acceso a los datos se hace leyendo un registro cada vez, por tanto los programadores y los usuarios finales deben conocer las estructuras internas, por tanto no es fácil de utilizar.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Falta de independencia estructural: si se hacen cambios en la estructura de la base de datos, es necesario cambiar las aplicaciones. Aunque logra la independencia de los datos, no produce independencia estructural </a:t>
            </a:r>
            <a:endParaRPr kumimoji="0" lang="es-E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11560" y="980728"/>
            <a:ext cx="7920880" cy="4585871"/>
          </a:xfrm>
          <a:prstGeom prst="rect">
            <a:avLst/>
          </a:prstGeom>
        </p:spPr>
        <p:txBody>
          <a:bodyPr wrap="square">
            <a:spAutoFit/>
          </a:bodyPr>
          <a:lstStyle/>
          <a:p>
            <a:r>
              <a:rPr lang="es-ES" sz="4000" b="1" dirty="0" smtClean="0"/>
              <a:t>Modelo relacional</a:t>
            </a:r>
          </a:p>
          <a:p>
            <a:r>
              <a:rPr lang="es-ES" sz="2400" dirty="0" smtClean="0"/>
              <a:t>Fue desarrollado por </a:t>
            </a:r>
            <a:r>
              <a:rPr lang="es-ES" sz="2400" dirty="0" err="1" smtClean="0"/>
              <a:t>Codd</a:t>
            </a:r>
            <a:r>
              <a:rPr lang="es-ES" sz="2400" dirty="0" smtClean="0"/>
              <a:t> para </a:t>
            </a:r>
            <a:r>
              <a:rPr lang="es-ES" sz="3600" b="1" dirty="0" smtClean="0"/>
              <a:t>IBM </a:t>
            </a:r>
            <a:r>
              <a:rPr lang="es-ES" sz="2400" dirty="0" smtClean="0"/>
              <a:t>en los años 70, pero inicialmente los ordenadores carecían de prestaciones para poder ejecutarlo. </a:t>
            </a:r>
          </a:p>
          <a:p>
            <a:endParaRPr lang="es-ES" sz="2400" dirty="0" smtClean="0"/>
          </a:p>
          <a:p>
            <a:r>
              <a:rPr lang="es-ES" sz="2400" dirty="0" smtClean="0"/>
              <a:t>Actualmente es el modelo más utilizado para modelar problemas reales y administrar datos dinámicamente. </a:t>
            </a:r>
          </a:p>
          <a:p>
            <a:endParaRPr lang="es-ES" sz="2400" dirty="0" smtClean="0"/>
          </a:p>
          <a:p>
            <a:r>
              <a:rPr lang="es-ES" sz="2400" dirty="0" smtClean="0"/>
              <a:t>Su principal ventaja es que permite que el usuario y el diseñador operar en un entorno que se percibe como un conjunto de tablas y los detalles físicos complejos los maneja el sistema. </a:t>
            </a:r>
            <a:endParaRPr lang="es-E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37185" y="404664"/>
            <a:ext cx="5383590" cy="461665"/>
          </a:xfrm>
          <a:prstGeom prst="rect">
            <a:avLst/>
          </a:prstGeom>
        </p:spPr>
        <p:txBody>
          <a:bodyPr wrap="none">
            <a:spAutoFit/>
          </a:bodyPr>
          <a:lstStyle/>
          <a:p>
            <a:pPr algn="r"/>
            <a:r>
              <a:rPr lang="es-ES" sz="2400" b="1" dirty="0" smtClean="0"/>
              <a:t>Las </a:t>
            </a:r>
            <a:r>
              <a:rPr lang="es-ES" sz="2400" b="1" i="1" dirty="0" smtClean="0"/>
              <a:t>características</a:t>
            </a:r>
            <a:r>
              <a:rPr lang="es-ES" sz="2400" b="1" dirty="0" smtClean="0"/>
              <a:t> del modelo Relacional</a:t>
            </a:r>
            <a:endParaRPr lang="es-ES" sz="2400" dirty="0"/>
          </a:p>
        </p:txBody>
      </p:sp>
      <p:sp>
        <p:nvSpPr>
          <p:cNvPr id="30721" name="Rectangle 1"/>
          <p:cNvSpPr>
            <a:spLocks noChangeArrowheads="1"/>
          </p:cNvSpPr>
          <p:nvPr/>
        </p:nvSpPr>
        <p:spPr bwMode="auto">
          <a:xfrm>
            <a:off x="971600" y="1628800"/>
            <a:ext cx="6516216" cy="35702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Este modelo representa los datos y las relaciones entre ellos como una colección de </a:t>
            </a:r>
            <a:r>
              <a:rPr kumimoji="0" lang="es-E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tablas</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De manera simple, una relación representa una tabla que no es más que un conjunto de </a:t>
            </a:r>
            <a:r>
              <a:rPr kumimoji="0" lang="es-E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filas</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cada fila es un conjunto de </a:t>
            </a:r>
            <a:r>
              <a:rPr kumimoji="0" lang="es-E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campos</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y cada campo representa un valor que describe el mundo real.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Las tablas son independientes pero se relacionan mediante un vínculo común.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Proporciona una redundancia y una inconsistencia mínima. </a:t>
            </a:r>
            <a:endParaRPr kumimoji="0" lang="es-E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La independencia de datos de las aplicaciones y del dispositivo de almacenamiento </a:t>
            </a:r>
            <a:endParaRPr kumimoji="0" lang="es-E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C:\Users\arodpes\Desktop\GTB\01IntroducciónBD\ASIR_GBD01_Contenidos_archivos\modelo_relacional.jpg"/>
          <p:cNvPicPr/>
          <p:nvPr/>
        </p:nvPicPr>
        <p:blipFill>
          <a:blip r:embed="rId2" cstate="print"/>
          <a:srcRect/>
          <a:stretch>
            <a:fillRect/>
          </a:stretch>
        </p:blipFill>
        <p:spPr bwMode="auto">
          <a:xfrm>
            <a:off x="611560" y="548680"/>
            <a:ext cx="3810000" cy="3209925"/>
          </a:xfrm>
          <a:prstGeom prst="rect">
            <a:avLst/>
          </a:prstGeom>
          <a:noFill/>
          <a:ln w="9525">
            <a:noFill/>
            <a:miter lim="800000"/>
            <a:headEnd/>
            <a:tailEnd/>
          </a:ln>
        </p:spPr>
      </p:pic>
      <p:pic>
        <p:nvPicPr>
          <p:cNvPr id="3" name="2 Imagen" descr="C:\Users\arodpes\Desktop\GTB\01IntroducciónBD\ASIR_GBD01_Contenidos_archivos\relacion_clientes_vehiculos.jpg"/>
          <p:cNvPicPr/>
          <p:nvPr/>
        </p:nvPicPr>
        <p:blipFill>
          <a:blip r:embed="rId3" cstate="print"/>
          <a:srcRect/>
          <a:stretch>
            <a:fillRect/>
          </a:stretch>
        </p:blipFill>
        <p:spPr bwMode="auto">
          <a:xfrm>
            <a:off x="3923928" y="4149080"/>
            <a:ext cx="4229100" cy="1943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0" y="188640"/>
            <a:ext cx="9144000" cy="63401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Ventajas</a:t>
            </a:r>
            <a:r>
              <a:rPr kumimoji="0" lang="es-E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s-E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Independencia estructural: los programadores, usuarios, diseñadores no necesitan conocer la ruta de acceso a los datos. Los cambios en la estructura de la base de datos no afectan a la capacidad de acceso a los datos.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Simplicidad conceptual: debido a que el sistema se encarga del almacenamiento físico de los datos, los diseñadores se centran en la representación lógica de la base de datos.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Facilidad para diseñar y administrar y utilizar a base de datos, debido a la independencia de los datos y estructural.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Capacidad para hacer consultas de forma rápida y sencilla (mediante el lenguaje SQL)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Un SGBD relacional incluye elementos de software que realizan mas tareas y más complejas para los usuarios y los diseñadores. </a:t>
            </a:r>
            <a:endParaRPr kumimoji="0" lang="es-E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Desventajas</a:t>
            </a:r>
            <a:r>
              <a:rPr kumimoji="0" lang="es-ES"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s-E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Requiere una elevada inversión en hardware y software para evitar que sea lento, aunque esto está cambiando gracias a la evolución de la capacidad del hardware y a las mejoras de los sistemas operativos.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El diseño deficiente es bastante común debido a la facilidad de uso de esta herramienta para personas inexpertas. A medida que la base de datos crece, si el diseño es inapropiado, el sistema es más lento y se producen anomalías.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Debido a la facilidad de uso, los usuarios finales a menudo crean subconjuntos de bases de datos que pueden producir datos inconsistencia. </a:t>
            </a:r>
            <a:endParaRPr kumimoji="0" lang="es-E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115616" y="1124744"/>
            <a:ext cx="7416824" cy="3416320"/>
          </a:xfrm>
          <a:prstGeom prst="rect">
            <a:avLst/>
          </a:prstGeom>
        </p:spPr>
        <p:txBody>
          <a:bodyPr wrap="square">
            <a:spAutoFit/>
          </a:bodyPr>
          <a:lstStyle/>
          <a:p>
            <a:r>
              <a:rPr lang="es-ES" sz="2400" b="1" dirty="0" smtClean="0"/>
              <a:t>Datos-Información-Conocimiento</a:t>
            </a:r>
            <a:endParaRPr lang="es-ES" sz="2400" b="1" dirty="0"/>
          </a:p>
          <a:p>
            <a:pPr lvl="1">
              <a:buFont typeface="Arial" pitchFamily="34" charset="0"/>
              <a:buChar char="•"/>
            </a:pPr>
            <a:r>
              <a:rPr lang="es-ES" sz="2400" dirty="0"/>
              <a:t> Los datos son considerados como hechos aislados</a:t>
            </a:r>
          </a:p>
          <a:p>
            <a:pPr lvl="1">
              <a:buFont typeface="Arial" pitchFamily="34" charset="0"/>
              <a:buChar char="•"/>
            </a:pPr>
            <a:r>
              <a:rPr lang="es-ES" sz="2400" dirty="0"/>
              <a:t> El procesamiento de los datos da lugar a </a:t>
            </a:r>
            <a:r>
              <a:rPr lang="es-ES" sz="2400" dirty="0" smtClean="0"/>
              <a:t>la información</a:t>
            </a:r>
            <a:endParaRPr lang="es-ES" sz="2400" dirty="0"/>
          </a:p>
          <a:p>
            <a:pPr lvl="1">
              <a:buFont typeface="Arial" pitchFamily="34" charset="0"/>
              <a:buChar char="•"/>
            </a:pPr>
            <a:r>
              <a:rPr lang="es-ES" sz="2400" dirty="0"/>
              <a:t> El procesamiento de la información da lugar </a:t>
            </a:r>
            <a:r>
              <a:rPr lang="es-ES" sz="2400" dirty="0" smtClean="0"/>
              <a:t>al conocimiento</a:t>
            </a:r>
            <a:endParaRPr lang="es-ES" sz="2400" dirty="0"/>
          </a:p>
          <a:p>
            <a:r>
              <a:rPr lang="es-ES" sz="2400" b="1" dirty="0"/>
              <a:t> La información es uno de los recursos más </a:t>
            </a:r>
            <a:r>
              <a:rPr lang="es-ES" sz="2400" b="1" dirty="0" smtClean="0"/>
              <a:t>importantes con </a:t>
            </a:r>
            <a:r>
              <a:rPr lang="es-ES" sz="2400" b="1" dirty="0"/>
              <a:t>que cuenta la empresa debido a:</a:t>
            </a:r>
          </a:p>
          <a:p>
            <a:pPr lvl="1">
              <a:buFont typeface="Arial" pitchFamily="34" charset="0"/>
              <a:buChar char="•"/>
            </a:pPr>
            <a:r>
              <a:rPr lang="es-ES" sz="2400" dirty="0"/>
              <a:t> La influencia que tiene en la planificación</a:t>
            </a:r>
          </a:p>
          <a:p>
            <a:pPr lvl="1">
              <a:buFont typeface="Arial" pitchFamily="34" charset="0"/>
              <a:buChar char="•"/>
            </a:pPr>
            <a:r>
              <a:rPr lang="es-ES" sz="2400" dirty="0"/>
              <a:t> La toma de decisiones en las organizaciones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395536" y="764704"/>
            <a:ext cx="8028384" cy="49552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3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Modelo orientado a objetos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Los modelos de bases de datos intentan representar cada vez con más fidelidad los problemas del mundo real que cada vez son más complejos. Uno de los modelos que se han desarrollado recientemente (años 90) es el modelo de bases de datos orientada a objetos.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Se denomina así porque su estructura básica es un objeto, que recoge tanto datos como sus relaciones. Supone una forma diferente de definir y utilizar las entidades.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Un objeto se describe como un conjunto de hechos, pero incluye también información sobre la relación que tienen los hechos dentro del objeto y con otros objetos; así como todas las operaciones que puedan ser realizadas en él. </a:t>
            </a:r>
            <a:endParaRPr kumimoji="0" lang="es-ES"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ChangeArrowheads="1"/>
          </p:cNvSpPr>
          <p:nvPr/>
        </p:nvSpPr>
        <p:spPr bwMode="auto">
          <a:xfrm>
            <a:off x="683568" y="1646512"/>
            <a:ext cx="7668344" cy="46474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Los objetos del modelo: equivale a una entidad individual</a:t>
            </a:r>
            <a:endParaRPr kumimoji="0" lang="es-E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Los atributos que describen las propiedades de ese objeto. </a:t>
            </a:r>
            <a:endParaRPr kumimoji="0" lang="es-E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Los objetos que comparten características similares se agrupan en clases. </a:t>
            </a:r>
            <a:endParaRPr kumimoji="0" lang="es-E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Una </a:t>
            </a:r>
            <a:r>
              <a:rPr kumimoji="0" lang="es-ES" sz="1600" b="1" i="0" u="sng" strike="noStrike" cap="none" normalizeH="0" baseline="0" dirty="0" smtClean="0">
                <a:ln>
                  <a:noFill/>
                </a:ln>
                <a:solidFill>
                  <a:schemeClr val="tx1"/>
                </a:solidFill>
                <a:effectLst/>
                <a:latin typeface="Arial" pitchFamily="34" charset="0"/>
                <a:ea typeface="Times New Roman" pitchFamily="18" charset="0"/>
                <a:cs typeface="Arial" pitchFamily="34" charset="0"/>
              </a:rPr>
              <a:t>clase</a:t>
            </a:r>
            <a:r>
              <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es un conjunto de objetos similares con estructura (atributos) y comportamiento (métodos) compartidos. Contiene una serie de procedimientos llamados </a:t>
            </a:r>
            <a:r>
              <a:rPr kumimoji="0" lang="es-ES" sz="16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métodos</a:t>
            </a:r>
            <a:r>
              <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Un </a:t>
            </a:r>
            <a:r>
              <a:rPr kumimoji="0" lang="es-ES" sz="1600" b="1" i="0" u="sng" strike="noStrike" cap="none" normalizeH="0" baseline="0" dirty="0" smtClean="0">
                <a:ln>
                  <a:noFill/>
                </a:ln>
                <a:solidFill>
                  <a:schemeClr val="tx1"/>
                </a:solidFill>
                <a:effectLst/>
                <a:latin typeface="Arial" pitchFamily="34" charset="0"/>
                <a:ea typeface="Times New Roman" pitchFamily="18" charset="0"/>
                <a:cs typeface="Arial" pitchFamily="34" charset="0"/>
              </a:rPr>
              <a:t>método</a:t>
            </a:r>
            <a:r>
              <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representa una acción del mundo real. Por ejemplo: localizar el nombre de un cliente, cambiar el teléfono de un cliente o imprimir su dirección. Son equivalentes a los procedimientos en un lenguaje de programación. Definen el comportamiento de un objeto. </a:t>
            </a:r>
            <a:endParaRPr kumimoji="0" lang="es-E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Las clases de organizan en una </a:t>
            </a:r>
            <a:r>
              <a:rPr kumimoji="0" lang="es-ES" sz="1600" b="1" i="0" u="sng" strike="noStrike" cap="none" normalizeH="0" baseline="0" dirty="0" smtClean="0">
                <a:ln>
                  <a:noFill/>
                </a:ln>
                <a:solidFill>
                  <a:schemeClr val="tx1"/>
                </a:solidFill>
                <a:effectLst/>
                <a:latin typeface="Arial" pitchFamily="34" charset="0"/>
                <a:ea typeface="Times New Roman" pitchFamily="18" charset="0"/>
                <a:cs typeface="Arial" pitchFamily="34" charset="0"/>
              </a:rPr>
              <a:t>jerarquía de clase</a:t>
            </a:r>
            <a:r>
              <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que se parece a un árbol invertido donde cada clase tiene solo un padre. Por ejemplo la clase cliente y la clase proveedor comparten una clase: persona </a:t>
            </a:r>
            <a:endParaRPr kumimoji="0" lang="es-E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La </a:t>
            </a:r>
            <a:r>
              <a:rPr kumimoji="0" lang="es-ES" sz="1600" b="1" i="0" u="sng" strike="noStrike" cap="none" normalizeH="0" baseline="0" dirty="0" smtClean="0">
                <a:ln>
                  <a:noFill/>
                </a:ln>
                <a:solidFill>
                  <a:schemeClr val="tx1"/>
                </a:solidFill>
                <a:effectLst/>
                <a:latin typeface="Arial" pitchFamily="34" charset="0"/>
                <a:ea typeface="Times New Roman" pitchFamily="18" charset="0"/>
                <a:cs typeface="Arial" pitchFamily="34" charset="0"/>
              </a:rPr>
              <a:t>herencia</a:t>
            </a:r>
            <a:r>
              <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es la capacidad de un objeto de heredar los atributos y los métodos de los objetos que están sobre él en una jerarquía de clase. Por ejemplo las clases cliente y proveedor, como subclases de la clase persona heredarán los atributos de la clase persona. </a:t>
            </a:r>
            <a:endParaRPr kumimoji="0" lang="es-E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2 Rectángulo"/>
          <p:cNvSpPr/>
          <p:nvPr/>
        </p:nvSpPr>
        <p:spPr>
          <a:xfrm>
            <a:off x="395536" y="404664"/>
            <a:ext cx="6656246" cy="461665"/>
          </a:xfrm>
          <a:prstGeom prst="rect">
            <a:avLst/>
          </a:prstGeom>
        </p:spPr>
        <p:txBody>
          <a:bodyPr wrap="none">
            <a:spAutoFit/>
          </a:bodyPr>
          <a:lstStyle/>
          <a:p>
            <a:pPr algn="r"/>
            <a:r>
              <a:rPr lang="es-ES" sz="2400" b="1" dirty="0" smtClean="0"/>
              <a:t>Las </a:t>
            </a:r>
            <a:r>
              <a:rPr lang="es-ES" sz="2400" b="1" i="1" dirty="0" smtClean="0"/>
              <a:t>características</a:t>
            </a:r>
            <a:r>
              <a:rPr lang="es-ES" sz="2400" b="1" dirty="0" smtClean="0"/>
              <a:t> del modelo Orientado a Objetos</a:t>
            </a:r>
            <a:endParaRPr lang="es-E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0" y="683987"/>
            <a:ext cx="9144000" cy="61247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Ventajas</a:t>
            </a:r>
            <a:r>
              <a:rPr kumimoji="0" lang="es-ES" sz="2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r>
              <a:rPr kumimoji="0" lang="es-E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s-E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Agrega contenido semántico. En el ejemplo anterior dentro del objeto factura se incluyen las relaciones entre el cliente y la factura y entre la factura y los artículos.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La representación visual facilita la comprensión de relaciones complejas dentro de los objetos y entre ellos.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Mantiene la integridad de la base de datos al implementar la herencia entre objetos.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Independencia estructural de los datos ya que son objetos autónomos. </a:t>
            </a:r>
            <a:endParaRPr kumimoji="0" lang="es-E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s-E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s-ES" sz="20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Inconvenientes</a:t>
            </a:r>
            <a:r>
              <a:rPr kumimoji="0" lang="es-E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r>
              <a:rPr kumimoji="0" lang="es-E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s-E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No existen estándares de modelo de datos orientados a objetos. Sobre todo método de acceso a datos estándar.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El método de acceso se parece al jerárquico y en red.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El modelado y ejecución es difícil debido a que tienen mucho contenido semántico y no hay estándares.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La complejidad y elevados requerimientos del sistema hace que las transacciones sean lentas. </a:t>
            </a:r>
            <a:endParaRPr kumimoji="0" lang="es-E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755576" y="1484784"/>
            <a:ext cx="7092280" cy="40934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El mercado de las bases de datos ha cambiado sustancialmente con el creciente desarrollo del uso de internet en las transacciones comerciales. Ahora los esfuerzos se dirigen a la creación y desarrollo de </a:t>
            </a:r>
            <a:r>
              <a:rPr kumimoji="0" lang="es-ES" sz="2000" b="1" i="0" u="sng" strike="noStrike" cap="none" normalizeH="0" baseline="0" dirty="0" smtClean="0">
                <a:ln>
                  <a:noFill/>
                </a:ln>
                <a:solidFill>
                  <a:schemeClr val="tx1"/>
                </a:solidFill>
                <a:effectLst/>
                <a:latin typeface="Arial" pitchFamily="34" charset="0"/>
                <a:ea typeface="Times New Roman" pitchFamily="18" charset="0"/>
                <a:cs typeface="Arial" pitchFamily="34" charset="0"/>
              </a:rPr>
              <a:t>bases de datos que se comuniquen fácilmente por internet</a:t>
            </a:r>
            <a:r>
              <a:rPr kumimoji="0" lang="es-E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Se busca: </a:t>
            </a:r>
            <a:endParaRPr kumimoji="0" lang="es-ES" sz="12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pPr>
            <a:r>
              <a:rPr kumimoji="0" lang="es-E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Acceso flexible a internet. </a:t>
            </a:r>
          </a:p>
          <a:p>
            <a:pPr lvl="1" eaLnBrk="0" fontAlgn="base" hangingPunct="0">
              <a:spcBef>
                <a:spcPct val="0"/>
              </a:spcBef>
              <a:spcAft>
                <a:spcPct val="0"/>
              </a:spcAft>
              <a:buFontTx/>
              <a:buChar char="•"/>
            </a:pPr>
            <a:r>
              <a:rPr kumimoji="0" lang="es-E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Que se conecten fácilmente con distintas estructuras de datos </a:t>
            </a:r>
          </a:p>
          <a:p>
            <a:pPr lvl="1" eaLnBrk="0" fontAlgn="base" hangingPunct="0">
              <a:spcBef>
                <a:spcPct val="0"/>
              </a:spcBef>
              <a:spcAft>
                <a:spcPct val="0"/>
              </a:spcAft>
              <a:buFontTx/>
              <a:buChar char="•"/>
            </a:pPr>
            <a:r>
              <a:rPr kumimoji="0" lang="es-E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Que el diseño del modelo conceptual sea sencillo. </a:t>
            </a:r>
            <a:endParaRPr kumimoji="0" lang="es-ES" sz="12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 typeface="Arial" pitchFamily="34" charset="0"/>
              <a:buChar char="•"/>
            </a:pPr>
            <a:r>
              <a:rPr kumimoji="0" lang="es-E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Que disponga de herramientas de diseño, consulta, desarrollo de aplicaciones e interfaz gráfica potentes y que faciliten el trabajo. </a:t>
            </a:r>
            <a:endParaRPr kumimoji="0" lang="es-E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2 Rectángulo"/>
          <p:cNvSpPr/>
          <p:nvPr/>
        </p:nvSpPr>
        <p:spPr>
          <a:xfrm>
            <a:off x="899592" y="476672"/>
            <a:ext cx="7368299" cy="646331"/>
          </a:xfrm>
          <a:prstGeom prst="rect">
            <a:avLst/>
          </a:prstGeom>
        </p:spPr>
        <p:txBody>
          <a:bodyPr wrap="none">
            <a:spAutoFit/>
          </a:bodyPr>
          <a:lstStyle/>
          <a:p>
            <a:r>
              <a:rPr lang="es-ES" sz="3600" b="1" dirty="0" smtClean="0"/>
              <a:t>Modelos de bases de datos e internet</a:t>
            </a:r>
            <a:endParaRPr lang="es-ES" sz="36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67544" y="1196752"/>
            <a:ext cx="8208912" cy="4893647"/>
          </a:xfrm>
          <a:prstGeom prst="rect">
            <a:avLst/>
          </a:prstGeom>
        </p:spPr>
        <p:txBody>
          <a:bodyPr wrap="square">
            <a:spAutoFit/>
          </a:bodyPr>
          <a:lstStyle/>
          <a:p>
            <a:r>
              <a:rPr lang="es-ES" sz="2400" dirty="0" smtClean="0"/>
              <a:t>Otro camino abierto es el denominado</a:t>
            </a:r>
            <a:r>
              <a:rPr lang="es-ES" sz="2400" b="1" dirty="0" smtClean="0"/>
              <a:t> Big Data</a:t>
            </a:r>
            <a:r>
              <a:rPr lang="es-ES" sz="2400" dirty="0" smtClean="0"/>
              <a:t> (del idioma inglés </a:t>
            </a:r>
            <a:r>
              <a:rPr lang="es-ES" sz="2400" i="1" dirty="0" smtClean="0"/>
              <a:t>grandes datos</a:t>
            </a:r>
            <a:r>
              <a:rPr lang="es-ES" sz="2400" dirty="0" smtClean="0"/>
              <a:t>) es en el sector de tecnologías de la información y la comunicación una referencia a los sistemas que manipulan grandes conjuntos de datos (o </a:t>
            </a:r>
            <a:r>
              <a:rPr lang="es-ES" sz="2400" i="1" dirty="0" smtClean="0"/>
              <a:t>data sets</a:t>
            </a:r>
            <a:r>
              <a:rPr lang="es-ES" sz="2400" dirty="0" smtClean="0"/>
              <a:t>). </a:t>
            </a:r>
          </a:p>
          <a:p>
            <a:endParaRPr lang="es-ES" sz="2400" dirty="0" smtClean="0"/>
          </a:p>
          <a:p>
            <a:r>
              <a:rPr lang="es-ES" sz="2400" dirty="0" smtClean="0"/>
              <a:t>Las dificultades más habituales en estos casos se centran en la captura, el almacenado,</a:t>
            </a:r>
            <a:r>
              <a:rPr lang="es-ES" sz="2400" baseline="30000" dirty="0" smtClean="0"/>
              <a:t> </a:t>
            </a:r>
            <a:r>
              <a:rPr lang="es-ES" sz="2400" dirty="0" smtClean="0"/>
              <a:t>búsqueda, compartir, análisis,</a:t>
            </a:r>
            <a:r>
              <a:rPr lang="es-ES" sz="2400" baseline="30000" dirty="0" smtClean="0"/>
              <a:t> </a:t>
            </a:r>
            <a:r>
              <a:rPr lang="es-ES" sz="2400" dirty="0" smtClean="0"/>
              <a:t>y visualización. </a:t>
            </a:r>
          </a:p>
          <a:p>
            <a:endParaRPr lang="es-ES" sz="2400" dirty="0" smtClean="0"/>
          </a:p>
          <a:p>
            <a:r>
              <a:rPr lang="es-ES" sz="2400" dirty="0" smtClean="0"/>
              <a:t>La tendencia a manipular ingentes cantidades de datos se debe a la necesidad en muchos casos de incluir los datos relacionados del análisis en un gran conjunto de datos relacionado, tal es el ejemplo de los análisis de negocio, los datos de enfermedades infecciosas, o el combate con el crimen organizado.</a:t>
            </a:r>
            <a:endParaRPr lang="es-E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55576" y="1196752"/>
            <a:ext cx="7776864" cy="3847207"/>
          </a:xfrm>
          <a:prstGeom prst="rect">
            <a:avLst/>
          </a:prstGeom>
        </p:spPr>
        <p:txBody>
          <a:bodyPr wrap="square">
            <a:spAutoFit/>
          </a:bodyPr>
          <a:lstStyle/>
          <a:p>
            <a:r>
              <a:rPr lang="es-ES" sz="4400" b="1" dirty="0" smtClean="0"/>
              <a:t>Componentes:</a:t>
            </a:r>
          </a:p>
          <a:p>
            <a:endParaRPr lang="es-ES" sz="4400" b="1" dirty="0" smtClean="0"/>
          </a:p>
          <a:p>
            <a:pPr lvl="1"/>
            <a:r>
              <a:rPr lang="es-ES" sz="2800" dirty="0" smtClean="0"/>
              <a:t>Los </a:t>
            </a:r>
            <a:r>
              <a:rPr lang="es-ES" sz="3600" b="1" dirty="0" smtClean="0"/>
              <a:t>Sistemas Gestores de Bases de Datos </a:t>
            </a:r>
            <a:r>
              <a:rPr lang="es-ES" sz="2800" dirty="0" smtClean="0"/>
              <a:t>(</a:t>
            </a:r>
            <a:r>
              <a:rPr lang="es-ES" sz="2800" b="1" i="1" dirty="0" smtClean="0"/>
              <a:t>SGBD</a:t>
            </a:r>
            <a:r>
              <a:rPr lang="es-ES" sz="2800" dirty="0" smtClean="0"/>
              <a:t>) son paquetes de software complejos que deben proporcionar una serie de servicios que permiten almacenar y explotar los datos de forma eficiente. </a:t>
            </a:r>
            <a:endParaRPr lang="es-ES"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683568" y="908720"/>
            <a:ext cx="8460432" cy="49705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b="1" i="0" u="sng" strike="noStrike" cap="none" normalizeH="0" baseline="0" dirty="0" smtClean="0">
                <a:ln>
                  <a:noFill/>
                </a:ln>
                <a:solidFill>
                  <a:srgbClr val="333399"/>
                </a:solidFill>
                <a:effectLst/>
                <a:latin typeface="Arial" pitchFamily="34" charset="0"/>
                <a:ea typeface="Times New Roman" pitchFamily="18" charset="0"/>
                <a:cs typeface="Arial" pitchFamily="34" charset="0"/>
              </a:rPr>
              <a:t>Lenguajes de los SGBD</a:t>
            </a:r>
            <a:r>
              <a:rPr kumimoji="0" lang="es-ES" b="1" i="0" u="none" strike="noStrike" cap="none" normalizeH="0" baseline="0" dirty="0" smtClean="0">
                <a:ln>
                  <a:noFill/>
                </a:ln>
                <a:solidFill>
                  <a:srgbClr val="333399"/>
                </a:solidFill>
                <a:effectLst/>
                <a:latin typeface="Arial" pitchFamily="34" charset="0"/>
                <a:ea typeface="Times New Roman" pitchFamily="18" charset="0"/>
                <a:cs typeface="Arial" pitchFamily="34" charset="0"/>
              </a:rPr>
              <a:t>:</a:t>
            </a:r>
            <a:r>
              <a:rPr kumimoji="0" lang="es-ES" b="0" i="0" u="none" strike="noStrike" cap="none" normalizeH="0" baseline="0" dirty="0" smtClean="0">
                <a:ln>
                  <a:noFill/>
                </a:ln>
                <a:solidFill>
                  <a:srgbClr val="333399"/>
                </a:solidFill>
                <a:effectLst/>
                <a:latin typeface="Arial" pitchFamily="34" charset="0"/>
                <a:ea typeface="Times New Roman" pitchFamily="18" charset="0"/>
                <a:cs typeface="Arial" pitchFamily="34" charset="0"/>
              </a:rPr>
              <a:t> </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Todos los SGBD ofrecen lenguajes apropiados a cada tipo de usuarios: administradores, diseñadores, programadores de aplicaciones y usuarios finales. Los lenguajes que intervienen en un SGBD se clasifican en: </a:t>
            </a:r>
            <a:endParaRPr kumimoji="0" lang="es-E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1" i="0" u="none" strike="noStrike" cap="none" normalizeH="0" baseline="0" dirty="0" smtClean="0">
                <a:ln>
                  <a:noFill/>
                </a:ln>
                <a:solidFill>
                  <a:srgbClr val="000080"/>
                </a:solidFill>
                <a:effectLst/>
                <a:latin typeface="Arial" pitchFamily="34" charset="0"/>
                <a:ea typeface="Times New Roman" pitchFamily="18" charset="0"/>
                <a:cs typeface="Arial" pitchFamily="34" charset="0"/>
              </a:rPr>
              <a:t>LDD</a:t>
            </a:r>
            <a:r>
              <a:rPr kumimoji="0" lang="es-ES" b="1" i="0" u="none" strike="noStrike" cap="none" normalizeH="0" dirty="0" smtClean="0">
                <a:ln>
                  <a:noFill/>
                </a:ln>
                <a:solidFill>
                  <a:srgbClr val="000080"/>
                </a:solidFill>
                <a:effectLst/>
                <a:latin typeface="Arial" pitchFamily="34" charset="0"/>
                <a:ea typeface="Times New Roman" pitchFamily="18" charset="0"/>
                <a:cs typeface="Arial" pitchFamily="34" charset="0"/>
              </a:rPr>
              <a:t> o DDL</a:t>
            </a:r>
            <a:r>
              <a:rPr kumimoji="0" lang="es-ES" b="1" i="0" u="none" strike="noStrike" cap="none" normalizeH="0" baseline="0" dirty="0" smtClean="0">
                <a:ln>
                  <a:noFill/>
                </a:ln>
                <a:solidFill>
                  <a:srgbClr val="000080"/>
                </a:solidFill>
                <a:effectLst/>
                <a:latin typeface="Arial" pitchFamily="34" charset="0"/>
                <a:ea typeface="Times New Roman" pitchFamily="18" charset="0"/>
                <a:cs typeface="Arial" pitchFamily="34" charset="0"/>
              </a:rPr>
              <a:t> (Lenguaje de definición de datos):</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se utiliza par a definir el esquema conceptual y el esquema interno de la base de datos: los objetos de la base de datos, las estructuras de almacenamiento y las vistas de los distintos usuarios. Lo emplean los diseñadores de la base de datos y los administradores. </a:t>
            </a:r>
            <a:endParaRPr kumimoji="0" lang="es-E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1" i="0" u="none" strike="noStrike" cap="none" normalizeH="0" baseline="0" dirty="0" smtClean="0">
                <a:ln>
                  <a:noFill/>
                </a:ln>
                <a:solidFill>
                  <a:srgbClr val="000080"/>
                </a:solidFill>
                <a:effectLst/>
                <a:latin typeface="Arial" pitchFamily="34" charset="0"/>
                <a:ea typeface="Times New Roman" pitchFamily="18" charset="0"/>
                <a:cs typeface="Arial" pitchFamily="34" charset="0"/>
              </a:rPr>
              <a:t>LMD o DML (Lenguaje de manipulación de datos):</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se utiliza para consultar y actualizar los datos de la base de datos. Lo emplean los usuarios para consultar, insertar, modificar o borrar datos en una base de datos. A menudo estas sentencias están embebidas en un lenguaje de alto nivel llamado lenguaje anfitrión </a:t>
            </a:r>
          </a:p>
          <a:p>
            <a:pPr>
              <a:buFont typeface="Arial" pitchFamily="34" charset="0"/>
              <a:buChar char="•"/>
            </a:pPr>
            <a:r>
              <a:rPr lang="es-ES" b="1" dirty="0" smtClean="0">
                <a:solidFill>
                  <a:srgbClr val="000080"/>
                </a:solidFill>
                <a:latin typeface="Arial" pitchFamily="34" charset="0"/>
                <a:ea typeface="Times New Roman" pitchFamily="18" charset="0"/>
                <a:cs typeface="Arial" pitchFamily="34" charset="0"/>
              </a:rPr>
              <a:t>Lenguaje de control de datos </a:t>
            </a:r>
            <a:r>
              <a:rPr lang="es-ES" b="1" smtClean="0">
                <a:solidFill>
                  <a:srgbClr val="000080"/>
                </a:solidFill>
                <a:latin typeface="Arial" pitchFamily="34" charset="0"/>
                <a:ea typeface="Times New Roman" pitchFamily="18" charset="0"/>
                <a:cs typeface="Arial" pitchFamily="34" charset="0"/>
              </a:rPr>
              <a:t>(LCD o DCL) </a:t>
            </a:r>
            <a:r>
              <a:rPr lang="es-ES" dirty="0" smtClean="0">
                <a:latin typeface="Arial" pitchFamily="34" charset="0"/>
                <a:ea typeface="Times New Roman" pitchFamily="18" charset="0"/>
                <a:cs typeface="Arial" pitchFamily="34" charset="0"/>
              </a:rPr>
              <a:t>con el cual se controlarán los temas referentes a seguridad y administración de la base de datos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E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La mayoría de los SGBD incorporan </a:t>
            </a:r>
            <a:r>
              <a:rPr kumimoji="0" lang="es-ES" b="1" i="0" u="none" strike="noStrike" cap="none" normalizeH="0" baseline="0" dirty="0" smtClean="0">
                <a:ln>
                  <a:noFill/>
                </a:ln>
                <a:solidFill>
                  <a:srgbClr val="000080"/>
                </a:solidFill>
                <a:effectLst/>
                <a:latin typeface="Arial" pitchFamily="34" charset="0"/>
                <a:ea typeface="Times New Roman" pitchFamily="18" charset="0"/>
                <a:cs typeface="Arial" pitchFamily="34" charset="0"/>
              </a:rPr>
              <a:t>lenguajes de cuarta generación</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que permiten al usuario desarrollar aplicaciones de forma fácil y rápida. Se denomina también </a:t>
            </a:r>
            <a:r>
              <a:rPr kumimoji="0" lang="es-ES"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herramientas de desarrollo.</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s-E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ChangeArrowheads="1"/>
          </p:cNvSpPr>
          <p:nvPr/>
        </p:nvSpPr>
        <p:spPr bwMode="auto">
          <a:xfrm>
            <a:off x="0" y="908720"/>
            <a:ext cx="9144000" cy="42165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b="1" i="0" u="sng" strike="noStrike" cap="none" normalizeH="0" baseline="0" dirty="0" smtClean="0">
                <a:ln>
                  <a:noFill/>
                </a:ln>
                <a:solidFill>
                  <a:srgbClr val="000080"/>
                </a:solidFill>
                <a:effectLst/>
                <a:latin typeface="Arial" pitchFamily="34" charset="0"/>
                <a:ea typeface="Times New Roman" pitchFamily="18" charset="0"/>
                <a:cs typeface="Arial" pitchFamily="34" charset="0"/>
              </a:rPr>
              <a:t>El diccionario de datos:</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Es una guía donde se describe la base de datos con todos los objetos que la forman. Se dice también que contiene "metadatos" porque es información sobre los datos.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Contiene las características lógicas como: nombre, descripción, alias, contenido y organización, donde se almacenan los datos del </a:t>
            </a:r>
            <a:r>
              <a:rPr kumimoji="0" lang="es-ES"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del</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sistema. Identifica los procesos donde se emplean los datos y los sitios donde se necesita acceder a la información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El diccionario proporciona información acerca de: </a:t>
            </a:r>
            <a:endParaRPr kumimoji="0" lang="es-E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La estructura lógica y física de la base de datos.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La definición de cada uno de los objetos: tablas, vistas, índices, funciones, procedimientos, etc.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Los valores que toman las columnas de las tablas por defecto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Información que permite garantizar la integridad de los datos almacenados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Los privilegios y control de acceso de los usuarios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Normas que garanticen la seguridad de los datos. </a:t>
            </a:r>
            <a:endParaRPr kumimoji="0" lang="es-E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Estadísticas y auditorías de los accesos a los objetos, etc. </a:t>
            </a:r>
            <a:endParaRPr kumimoji="0" lang="es-E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0" y="1268760"/>
            <a:ext cx="9144000" cy="458587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1" i="0" u="sng" strike="noStrike" cap="none" normalizeH="0" baseline="0" dirty="0" smtClean="0">
                <a:ln>
                  <a:noFill/>
                </a:ln>
                <a:solidFill>
                  <a:srgbClr val="000080"/>
                </a:solidFill>
                <a:effectLst/>
                <a:latin typeface="Arial" pitchFamily="34" charset="0"/>
                <a:ea typeface="Times New Roman" pitchFamily="18" charset="0"/>
                <a:cs typeface="Arial" pitchFamily="34" charset="0"/>
              </a:rPr>
              <a:t>Seguridad e integridad de los datos:</a:t>
            </a:r>
            <a:r>
              <a:rPr kumimoji="0" lang="es-E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son una serie de mecanismos que proporciona el SGBD para garantizar un acceso correcto, seguro y eficiente a los datos. Se hace mediante un componente software que se encarga de: </a:t>
            </a:r>
            <a:endParaRPr kumimoji="0" lang="es-E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Garantizar que el acceso a los datos se permita solo a los usuarios autorizados.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Disponer de herramientas para planificar y realizar copias de seguridad y restauración.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Realizar los procedimientos necesarios para recuperar los datos tras un fallo o pérdida temporal.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Ofrecer mecanismos para implantar restricciones de integridad que los datos deberán cumplir.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Controlar el acceso concurrente de varios usuarios a los datos sin que se pierda la consistencia </a:t>
            </a:r>
            <a:endParaRPr kumimoji="0" lang="es-E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ChangeArrowheads="1"/>
          </p:cNvSpPr>
          <p:nvPr/>
        </p:nvSpPr>
        <p:spPr bwMode="auto">
          <a:xfrm>
            <a:off x="0" y="548680"/>
            <a:ext cx="91440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b="1" i="0" u="sng" strike="noStrike" cap="none" normalizeH="0" baseline="0" dirty="0" smtClean="0">
                <a:ln>
                  <a:noFill/>
                </a:ln>
                <a:solidFill>
                  <a:srgbClr val="000080"/>
                </a:solidFill>
                <a:effectLst/>
                <a:latin typeface="Arial" pitchFamily="34" charset="0"/>
                <a:ea typeface="Times New Roman" pitchFamily="18" charset="0"/>
                <a:cs typeface="Arial" pitchFamily="34" charset="0"/>
              </a:rPr>
              <a:t>Los usuarios del SGBD:</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existen distintos tipos de usuarios que acceden al sistema. Podemos considerar: </a:t>
            </a:r>
            <a:endParaRPr kumimoji="0" lang="es-E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1" u="none" strike="noStrike" cap="none" normalizeH="0" baseline="0" dirty="0" smtClean="0">
                <a:ln>
                  <a:noFill/>
                </a:ln>
                <a:solidFill>
                  <a:srgbClr val="333399"/>
                </a:solidFill>
                <a:effectLst/>
                <a:latin typeface="Arial" pitchFamily="34" charset="0"/>
                <a:ea typeface="Times New Roman" pitchFamily="18" charset="0"/>
                <a:cs typeface="Arial" pitchFamily="34" charset="0"/>
              </a:rPr>
              <a:t>Programadores:</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Son los responsables de la creación y ajuste de las aplicaciones que ataquen a los datos. Emplean DDL, DML y cualquier lenguaje anfitrión.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1" u="none" strike="noStrike" cap="none" normalizeH="0" baseline="0" dirty="0" smtClean="0">
                <a:ln>
                  <a:noFill/>
                </a:ln>
                <a:solidFill>
                  <a:srgbClr val="333399"/>
                </a:solidFill>
                <a:effectLst/>
                <a:latin typeface="Arial" pitchFamily="34" charset="0"/>
                <a:ea typeface="Times New Roman" pitchFamily="18" charset="0"/>
                <a:cs typeface="Arial" pitchFamily="34" charset="0"/>
              </a:rPr>
              <a:t>Usuarios expertos:</a:t>
            </a:r>
            <a:r>
              <a:rPr kumimoji="0" lang="es-ES"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Emplean las utilidades de la base de datos y el DML para acceder a los datos y realizar sus propios procesos sobre los objetos para los que se les ha concedido permiso.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1" u="none" strike="noStrike" cap="none" normalizeH="0" baseline="0" dirty="0" smtClean="0">
                <a:ln>
                  <a:noFill/>
                </a:ln>
                <a:solidFill>
                  <a:srgbClr val="333399"/>
                </a:solidFill>
                <a:effectLst/>
                <a:latin typeface="Arial" pitchFamily="34" charset="0"/>
                <a:ea typeface="Times New Roman" pitchFamily="18" charset="0"/>
                <a:cs typeface="Arial" pitchFamily="34" charset="0"/>
              </a:rPr>
              <a:t>Usuarios ocasionales:</a:t>
            </a:r>
            <a:r>
              <a:rPr kumimoji="0" lang="es-ES"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que utilizan programas de aplicación para acceder a las bases de datos, pero que solo pueden utilizar aquellos objetos para los que se les ha dado permiso de acceso. </a:t>
            </a:r>
            <a:endParaRPr kumimoji="0" lang="es-E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1" u="none" strike="noStrike" cap="none" normalizeH="0" baseline="0" dirty="0" smtClean="0">
                <a:ln>
                  <a:noFill/>
                </a:ln>
                <a:solidFill>
                  <a:srgbClr val="333399"/>
                </a:solidFill>
                <a:effectLst/>
                <a:latin typeface="Arial" pitchFamily="34" charset="0"/>
                <a:ea typeface="Times New Roman" pitchFamily="18" charset="0"/>
                <a:cs typeface="Arial" pitchFamily="34" charset="0"/>
              </a:rPr>
              <a:t>Diseñadores-Administradores</a:t>
            </a:r>
            <a:r>
              <a:rPr kumimoji="0" lang="es-ES" b="0" i="0" u="none" strike="noStrike" cap="none" normalizeH="0" baseline="0" dirty="0" smtClean="0">
                <a:ln>
                  <a:noFill/>
                </a:ln>
                <a:solidFill>
                  <a:srgbClr val="333399"/>
                </a:solidFill>
                <a:effectLst/>
                <a:latin typeface="Arial" pitchFamily="34" charset="0"/>
                <a:ea typeface="Times New Roman" pitchFamily="18" charset="0"/>
                <a:cs typeface="Arial" pitchFamily="34" charset="0"/>
              </a:rPr>
              <a:t>:</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Los diseñadores planifican y desarrollan las bases de datos. Definen el esquema lógico y físico de la base de datos, optimizando el almacenamiento y generando la documentación de análisis necesaria para los programadores. Cuando las bases de datos están creadas los diseñadores tienen la función de administradores. Los administradores de la base de datos gestionan la seguridad (usuarios y permisos), y la integridad de los datos asegurando que las transacciones sean correctas y no se pierdan datos. </a:t>
            </a:r>
            <a:r>
              <a:rPr kumimoji="0" lang="es-ES"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Tambien</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se ocupan de crear las copias de seguridad. Tienen el máximo nivel de acceso. Utilizan fundamentalmente DDL </a:t>
            </a:r>
            <a:endParaRPr kumimoji="0" lang="es-E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899592" y="692696"/>
            <a:ext cx="7776864" cy="5447645"/>
          </a:xfrm>
          <a:prstGeom prst="rect">
            <a:avLst/>
          </a:prstGeom>
        </p:spPr>
        <p:txBody>
          <a:bodyPr wrap="square">
            <a:spAutoFit/>
          </a:bodyPr>
          <a:lstStyle/>
          <a:p>
            <a:r>
              <a:rPr lang="es-ES" sz="3600" b="1" dirty="0" smtClean="0"/>
              <a:t>Evolución</a:t>
            </a:r>
          </a:p>
          <a:p>
            <a:endParaRPr lang="es-ES" sz="2400" dirty="0"/>
          </a:p>
          <a:p>
            <a:r>
              <a:rPr lang="es-ES" sz="2400" dirty="0"/>
              <a:t> Almacenamiento de los datos :</a:t>
            </a:r>
          </a:p>
          <a:p>
            <a:pPr lvl="1">
              <a:buFont typeface="Arial" pitchFamily="34" charset="0"/>
              <a:buChar char="•"/>
            </a:pPr>
            <a:r>
              <a:rPr lang="es-ES" sz="2400" dirty="0"/>
              <a:t> Al principio los datos estaban </a:t>
            </a:r>
            <a:r>
              <a:rPr lang="es-ES" sz="2400" dirty="0">
                <a:solidFill>
                  <a:srgbClr val="FF0000"/>
                </a:solidFill>
              </a:rPr>
              <a:t>integrados en los programas</a:t>
            </a:r>
          </a:p>
          <a:p>
            <a:pPr lvl="1">
              <a:buFont typeface="Arial" pitchFamily="34" charset="0"/>
              <a:buChar char="•"/>
            </a:pPr>
            <a:r>
              <a:rPr lang="es-ES" sz="2400" dirty="0"/>
              <a:t> La aparición de los </a:t>
            </a:r>
            <a:r>
              <a:rPr lang="es-ES" sz="2400" dirty="0">
                <a:solidFill>
                  <a:srgbClr val="FF0000"/>
                </a:solidFill>
              </a:rPr>
              <a:t>ficheros</a:t>
            </a:r>
            <a:r>
              <a:rPr lang="es-ES" sz="2400" dirty="0"/>
              <a:t> da lugar a que los </a:t>
            </a:r>
            <a:r>
              <a:rPr lang="es-ES" sz="2400" dirty="0" smtClean="0"/>
              <a:t>datos aparezcan </a:t>
            </a:r>
            <a:r>
              <a:rPr lang="es-ES" sz="2400" dirty="0"/>
              <a:t>como una colección homogénea. Fichero </a:t>
            </a:r>
            <a:r>
              <a:rPr lang="es-ES" sz="2400" dirty="0" smtClean="0"/>
              <a:t>como conjunto </a:t>
            </a:r>
            <a:r>
              <a:rPr lang="es-ES" sz="2400" dirty="0"/>
              <a:t>de datos </a:t>
            </a:r>
            <a:r>
              <a:rPr lang="es-ES" sz="2400" dirty="0" smtClean="0"/>
              <a:t>estructurados.</a:t>
            </a:r>
          </a:p>
          <a:p>
            <a:pPr lvl="2">
              <a:buFont typeface="Arial" pitchFamily="34" charset="0"/>
              <a:buChar char="•"/>
            </a:pPr>
            <a:r>
              <a:rPr lang="es-ES" sz="2400" dirty="0" smtClean="0"/>
              <a:t> </a:t>
            </a:r>
            <a:r>
              <a:rPr lang="es-ES" sz="2400" dirty="0"/>
              <a:t>Estructura lógica </a:t>
            </a:r>
            <a:r>
              <a:rPr lang="es-ES" sz="2400" dirty="0" smtClean="0">
                <a:sym typeface="Wingdings" pitchFamily="2" charset="2"/>
              </a:rPr>
              <a:t> como se muestran al </a:t>
            </a:r>
            <a:r>
              <a:rPr lang="es-ES" sz="2400" dirty="0" smtClean="0"/>
              <a:t>usuario</a:t>
            </a:r>
            <a:endParaRPr lang="es-ES" sz="2400" dirty="0"/>
          </a:p>
          <a:p>
            <a:pPr lvl="2">
              <a:buFont typeface="Arial" pitchFamily="34" charset="0"/>
              <a:buChar char="•"/>
            </a:pPr>
            <a:r>
              <a:rPr lang="es-ES" sz="2400" dirty="0"/>
              <a:t> Estructura física </a:t>
            </a:r>
            <a:r>
              <a:rPr lang="es-ES" sz="2400" dirty="0" smtClean="0">
                <a:sym typeface="Wingdings" pitchFamily="2" charset="2"/>
              </a:rPr>
              <a:t></a:t>
            </a:r>
            <a:r>
              <a:rPr lang="es-ES" sz="2400" dirty="0" smtClean="0"/>
              <a:t>almacenamiento </a:t>
            </a:r>
            <a:r>
              <a:rPr lang="es-ES" sz="2400" dirty="0"/>
              <a:t>en </a:t>
            </a:r>
            <a:r>
              <a:rPr lang="es-ES" sz="2400" dirty="0" smtClean="0"/>
              <a:t>soporte físico</a:t>
            </a:r>
            <a:endParaRPr lang="es-ES" sz="2400" dirty="0"/>
          </a:p>
          <a:p>
            <a:pPr lvl="2">
              <a:buFont typeface="Arial" pitchFamily="34" charset="0"/>
              <a:buChar char="•"/>
            </a:pPr>
            <a:r>
              <a:rPr lang="es-ES" sz="2400" dirty="0" smtClean="0"/>
              <a:t>ORIENTADOS </a:t>
            </a:r>
            <a:r>
              <a:rPr lang="es-ES" sz="2400" dirty="0"/>
              <a:t>A LOS </a:t>
            </a:r>
            <a:r>
              <a:rPr lang="es-ES" sz="2400" dirty="0" smtClean="0"/>
              <a:t>PROCESOS</a:t>
            </a:r>
          </a:p>
          <a:p>
            <a:endParaRPr lang="es-ES" sz="2400" dirty="0"/>
          </a:p>
          <a:p>
            <a:pPr lvl="1">
              <a:buFont typeface="Arial" pitchFamily="34" charset="0"/>
              <a:buChar char="•"/>
            </a:pPr>
            <a:r>
              <a:rPr lang="es-ES" sz="2400" dirty="0"/>
              <a:t> Las primeras </a:t>
            </a:r>
            <a:r>
              <a:rPr lang="es-ES" sz="2400" dirty="0">
                <a:solidFill>
                  <a:srgbClr val="FF0000"/>
                </a:solidFill>
              </a:rPr>
              <a:t>bases de datos </a:t>
            </a:r>
            <a:r>
              <a:rPr lang="es-ES" sz="2400" dirty="0"/>
              <a:t>aparecen en la década de </a:t>
            </a:r>
            <a:r>
              <a:rPr lang="es-ES" sz="2400" dirty="0" smtClean="0"/>
              <a:t>los sesenta</a:t>
            </a:r>
            <a:endParaRPr lang="es-ES" sz="2400" dirty="0"/>
          </a:p>
          <a:p>
            <a:pPr lvl="2">
              <a:buFont typeface="Arial" pitchFamily="34" charset="0"/>
              <a:buChar char="•"/>
            </a:pPr>
            <a:r>
              <a:rPr lang="es-ES" sz="2400" dirty="0"/>
              <a:t> ORIENTADOS A LOS DATOS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ChangeArrowheads="1"/>
          </p:cNvSpPr>
          <p:nvPr/>
        </p:nvSpPr>
        <p:spPr bwMode="auto">
          <a:xfrm>
            <a:off x="611560" y="2204864"/>
            <a:ext cx="745232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1" i="0" u="sng" strike="noStrike" cap="none" normalizeH="0" baseline="0" dirty="0" smtClean="0">
                <a:ln>
                  <a:noFill/>
                </a:ln>
                <a:solidFill>
                  <a:srgbClr val="333399"/>
                </a:solidFill>
                <a:effectLst/>
                <a:latin typeface="Arial" pitchFamily="34" charset="0"/>
                <a:ea typeface="Times New Roman" pitchFamily="18" charset="0"/>
                <a:cs typeface="Arial" pitchFamily="34" charset="0"/>
              </a:rPr>
              <a:t>Herramientas de la base de datos: </a:t>
            </a:r>
            <a:r>
              <a:rPr kumimoji="0" lang="es-E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todos los SGBD incluyen una serie de herramientas de administración que permiten a los administradores la gestión de la base de datos </a:t>
            </a:r>
            <a:endParaRPr kumimoji="0" lang="es-E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Definir el esquema lógico y físico de la base de datos: crear, modificar y manipular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Controlar la privacidad de los datos: gestión de usuarios y permisos </a:t>
            </a:r>
            <a:endParaRPr kumimoji="0" lang="es-E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Estas herramientas cada vez incluyen mayores prestaciones </a:t>
            </a:r>
            <a:endParaRPr kumimoji="0" lang="es-ES"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260648"/>
            <a:ext cx="8964488" cy="6247864"/>
          </a:xfrm>
          <a:prstGeom prst="rect">
            <a:avLst/>
          </a:prstGeom>
        </p:spPr>
        <p:txBody>
          <a:bodyPr wrap="square">
            <a:spAutoFit/>
          </a:bodyPr>
          <a:lstStyle/>
          <a:p>
            <a:r>
              <a:rPr lang="es-ES" sz="3200" b="1" dirty="0" smtClean="0"/>
              <a:t>Hardware</a:t>
            </a:r>
          </a:p>
          <a:p>
            <a:endParaRPr lang="es-ES" sz="3200" b="1" dirty="0" smtClean="0"/>
          </a:p>
          <a:p>
            <a:r>
              <a:rPr lang="es-ES" sz="2400" dirty="0" smtClean="0"/>
              <a:t>El hardware es el conjunto de dispositivos físicos sobre los que reside la base de datos. Consiste en una o más computadoras, unidades de disco, monitores, impresoras, unidades de almacenamiento, cableado y otros equipos</a:t>
            </a:r>
          </a:p>
          <a:p>
            <a:r>
              <a:rPr lang="es-ES" sz="2400" dirty="0" smtClean="0"/>
              <a:t>Auxiliares.</a:t>
            </a:r>
          </a:p>
          <a:p>
            <a:endParaRPr lang="es-ES" sz="2400" dirty="0" smtClean="0"/>
          </a:p>
          <a:p>
            <a:r>
              <a:rPr lang="es-ES" sz="2400" dirty="0" smtClean="0"/>
              <a:t>Las unidades de disco constituyen el principal mecanismo de almacenamiento para las bases de datos y son esenciales, ya que permiten el acceso directo, sin el cual sería imposible el procesamiento de las bases de datos </a:t>
            </a:r>
          </a:p>
          <a:p>
            <a:endParaRPr lang="es-ES" sz="2400" dirty="0" smtClean="0"/>
          </a:p>
          <a:p>
            <a:r>
              <a:rPr lang="es-ES" sz="2400" dirty="0" smtClean="0"/>
              <a:t>Los sistemas de base de datos han evolucionado en la medida en que lo ha hecho la tecnología del hardware</a:t>
            </a:r>
          </a:p>
          <a:p>
            <a:endParaRPr lang="es-ES" sz="2400" dirty="0" smtClean="0"/>
          </a:p>
          <a:p>
            <a:r>
              <a:rPr lang="es-ES" sz="2400" dirty="0" smtClean="0"/>
              <a:t>Requieren memoria principal y espacio de almacenamiento en disco de grandes dimensiones</a:t>
            </a:r>
            <a:endParaRPr lang="es-E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259632" y="1628800"/>
            <a:ext cx="6696744" cy="2923877"/>
          </a:xfrm>
          <a:prstGeom prst="rect">
            <a:avLst/>
          </a:prstGeom>
        </p:spPr>
        <p:txBody>
          <a:bodyPr wrap="square">
            <a:spAutoFit/>
          </a:bodyPr>
          <a:lstStyle/>
          <a:p>
            <a:r>
              <a:rPr lang="es-ES" sz="4400" b="1" dirty="0" smtClean="0"/>
              <a:t>Funciones</a:t>
            </a:r>
          </a:p>
          <a:p>
            <a:r>
              <a:rPr lang="es-ES" sz="2800" dirty="0" smtClean="0"/>
              <a:t>Un SGBD realiza funciones que garantizan la integridad y la consistencia de los datos en una base de datos. La mayoría de estas funciones son transparentes para los usuarios finales y que las realiza el propio SGBD. </a:t>
            </a:r>
            <a:endParaRPr lang="es-ES"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ChangeArrowheads="1"/>
          </p:cNvSpPr>
          <p:nvPr/>
        </p:nvSpPr>
        <p:spPr bwMode="auto">
          <a:xfrm>
            <a:off x="467544" y="491188"/>
            <a:ext cx="781236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 Administración del diccionario de datos: </a:t>
            </a:r>
            <a:endPar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Las definiciones de los datos y sus relaciones guardan en el diccionario de datos. El SGBD utiliza este diccionario para buscar las estructuras y las relaciones de los datos que cada programa solicita. Cualquier cambio que se realice en la estructura de una base de datos queda automáticamente registrado aquí, sin que el usuario tenga que modificar los programas que accedan a la estructura modificada.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s-ES"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2. Administración del almacenamiento de datos:</a:t>
            </a:r>
            <a:endPar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Esta función permite al SGBD crear las estructuras necesarias para el almacenamiento de datos, liberando al usuario de tener que definir y programar las características físicas de los datos. Permite almacenar no sólo los datos, sino formularios de entrada, definiciones de filtros relacionados, de informes, reglas de validación, procedimientos, estructuras para datos con formatos de vídeo, imagen, hoja de cálculo, gráficos, etc.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s-ES"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3. Transformación y presentación de datos:</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El SGBD transforma los datos que se introducen en las estructuras necesarias para guardarlos. Transforma las solicitudes lógicas en comandos que localizan y recuperan físicamente los datos, liberando así al usuario de esa tarea. </a:t>
            </a:r>
            <a:endParaRPr kumimoji="0" lang="es-E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0" y="548680"/>
            <a:ext cx="8028384" cy="53553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4. Administración de la seguridad:</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Crea un sistema de seguridad que establece unas reglas que determinan que usuarios pueden acceder a la base de datos, a que datos pueden tener acceso y qué operaciones pueden realizar.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s-ES"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5. Control de acceso de usuarios múltiples</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Es el control de concurrencia. Permite acceder a la base de datos a múltiples usuarios creando unos algoritmos complejos para no comprometer la integridad de la base de datos.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s-ES"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6. Administración de tareas de respaldo y recuperación:</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Proporciona utilidades que permiten realizar procedimientos de respaldo y recuperación rutinarios y especiales, como un fallo en el suministro eléctrico, un sector defectuoso en el disco, etc.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s-ES"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7. Administración de la integridad de los datos</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Controla que se cumplan las reglas de integridad de los datos y de las relaciones, con lo que se reduce al mínimo la redundancia y se aumenta la consistencia. </a:t>
            </a:r>
            <a:endParaRPr kumimoji="0" lang="es-E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ChangeArrowheads="1"/>
          </p:cNvSpPr>
          <p:nvPr/>
        </p:nvSpPr>
        <p:spPr bwMode="auto">
          <a:xfrm>
            <a:off x="251520" y="188640"/>
            <a:ext cx="8532440"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8. Lenguajes de acceso a la base de datos e interfaces de programación de aplicaciones:</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Permite acceder a los datos utilizando un lenguaje de consulta.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Lenguaje de consulta: Se trata de un lenguaje que no tiene procedimientos. Debemos sustituir la palabra término, por el término en cuestión y las siglas de la UT. Si recordáis, en el glosario no añadimos los términos sin más, sino que les concatenábamos la coletilla (SIGXX, es decir que el usuario especifica al sistema qué debe hacer y no cómo. Tiene dos componentes: </a:t>
            </a:r>
            <a:endParaRPr kumimoji="0" lang="es-E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Lenguaje de definición de datos (DDL): contiene instrucciones para definir las estructuras donde se alojan los datos.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Lenguaje de manipulación de datos (LMD): contiene instrucciones que permiten a los usuarios extraer datos de la base de datos. </a:t>
            </a:r>
            <a:endParaRPr kumimoji="0" lang="es-E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También permite a los programadores acceder a los datos mediante lenguajes de procedimientos y proporciona utilidades administrativas para crear, ejecutar y mantener la base de datos.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s-ES"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9. Interfaces de comunicación de bases de datos:</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Permiten que la base de datos acepte solicitudes de usuarios conectados en una red de ordenadores y a través de internet. Esta comunicación con el SGBD puede establecerse de varias formas: </a:t>
            </a:r>
            <a:endParaRPr kumimoji="0" lang="es-E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Realizar peticiones mediante formularios desde el explorador de internet.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Publicar informes en internet que pueda explorar cualquier usuario.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Conectarse a otros sistemas mediante aplicaciones como correo electrónico. </a:t>
            </a:r>
            <a:endParaRPr kumimoji="0" lang="es-E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619672" y="2780928"/>
            <a:ext cx="6494085" cy="707886"/>
          </a:xfrm>
          <a:prstGeom prst="rect">
            <a:avLst/>
          </a:prstGeom>
          <a:noFill/>
        </p:spPr>
        <p:txBody>
          <a:bodyPr wrap="none" rtlCol="0">
            <a:spAutoFit/>
          </a:bodyPr>
          <a:lstStyle/>
          <a:p>
            <a:r>
              <a:rPr lang="es-ES" sz="4000" b="1" dirty="0" smtClean="0"/>
              <a:t>Implementación de un SGBD</a:t>
            </a:r>
            <a:endParaRPr lang="es-ES" sz="4000"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55576" y="620688"/>
            <a:ext cx="4518866" cy="523220"/>
          </a:xfrm>
          <a:prstGeom prst="rect">
            <a:avLst/>
          </a:prstGeom>
        </p:spPr>
        <p:txBody>
          <a:bodyPr wrap="none">
            <a:spAutoFit/>
          </a:bodyPr>
          <a:lstStyle/>
          <a:p>
            <a:r>
              <a:rPr lang="es-ES" sz="2800" b="1" dirty="0" smtClean="0"/>
              <a:t>Arquitectura cliente/servidor</a:t>
            </a:r>
            <a:endParaRPr lang="es-ES" sz="2800" b="1" dirty="0"/>
          </a:p>
        </p:txBody>
      </p:sp>
      <p:sp>
        <p:nvSpPr>
          <p:cNvPr id="49153" name="Rectangle 1"/>
          <p:cNvSpPr>
            <a:spLocks noChangeArrowheads="1"/>
          </p:cNvSpPr>
          <p:nvPr/>
        </p:nvSpPr>
        <p:spPr bwMode="auto">
          <a:xfrm>
            <a:off x="323528" y="1340768"/>
            <a:ext cx="3672408"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El objetivo de un sistema de bases de datos es facilitar el desarrollo y ejecución de aplicaciones. Por tanto, desde un punto de vista amplio, un sistema de bases de datos posee una estructura compuesta de dos partes: un servidor y un conjunto de clientes. </a:t>
            </a:r>
            <a:endParaRPr kumimoji="0" lang="es-E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3 Rectángulo"/>
          <p:cNvSpPr/>
          <p:nvPr/>
        </p:nvSpPr>
        <p:spPr>
          <a:xfrm>
            <a:off x="971600" y="3933056"/>
            <a:ext cx="7200800" cy="2585323"/>
          </a:xfrm>
          <a:prstGeom prst="rect">
            <a:avLst/>
          </a:prstGeom>
        </p:spPr>
        <p:txBody>
          <a:bodyPr wrap="square">
            <a:spAutoFit/>
          </a:bodyPr>
          <a:lstStyle/>
          <a:p>
            <a:r>
              <a:rPr lang="es-ES" dirty="0" smtClean="0"/>
              <a:t>El </a:t>
            </a:r>
            <a:r>
              <a:rPr lang="es-ES" b="1" i="1" dirty="0" smtClean="0"/>
              <a:t>servidor</a:t>
            </a:r>
            <a:r>
              <a:rPr lang="es-ES" dirty="0" smtClean="0"/>
              <a:t> permite llevar a cabo las funciones propias del SGBD, se puede decir que </a:t>
            </a:r>
            <a:r>
              <a:rPr lang="es-ES" i="1" dirty="0" smtClean="0"/>
              <a:t>el </a:t>
            </a:r>
            <a:r>
              <a:rPr lang="es-ES" dirty="0" smtClean="0"/>
              <a:t>servidor es en sí, el SGBD. </a:t>
            </a:r>
          </a:p>
          <a:p>
            <a:r>
              <a:rPr lang="es-ES" dirty="0" smtClean="0"/>
              <a:t>Un </a:t>
            </a:r>
            <a:r>
              <a:rPr lang="es-ES" b="1" i="1" dirty="0" smtClean="0"/>
              <a:t>cliente</a:t>
            </a:r>
            <a:r>
              <a:rPr lang="es-ES" dirty="0" smtClean="0"/>
              <a:t> de una base de datos es cada consumidor de recursos de la base de datos: las aplicaciones del servidor, las aplicaciones de usuario y cualquier otro elemento de aplicación que acceda al servidor. </a:t>
            </a:r>
          </a:p>
          <a:p>
            <a:r>
              <a:rPr lang="es-ES" dirty="0" smtClean="0"/>
              <a:t>Los dos elementos de la base de datos, clientes y servidor, se pueden ejecutar en la misma máquina o en máquinas distintas, interconectadas a través de algún sistema de comunicación. Lo habitual es que sean máquinas distintas tal como se ve en el esquema. </a:t>
            </a:r>
            <a:endParaRPr lang="es-ES" dirty="0"/>
          </a:p>
        </p:txBody>
      </p:sp>
      <p:pic>
        <p:nvPicPr>
          <p:cNvPr id="5" name="4 Imagen" descr="C:\Users\arodpes\Desktop\GTB\01IntroducciónBD\ASIR_GBD01_Contenidos_archivos\Cliente-servidor.jpeg"/>
          <p:cNvPicPr/>
          <p:nvPr/>
        </p:nvPicPr>
        <p:blipFill>
          <a:blip r:embed="rId2" cstate="print"/>
          <a:srcRect/>
          <a:stretch>
            <a:fillRect/>
          </a:stretch>
        </p:blipFill>
        <p:spPr bwMode="auto">
          <a:xfrm>
            <a:off x="4932040" y="1268760"/>
            <a:ext cx="2952328" cy="2304256"/>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ChangeArrowheads="1"/>
          </p:cNvSpPr>
          <p:nvPr/>
        </p:nvSpPr>
        <p:spPr bwMode="auto">
          <a:xfrm>
            <a:off x="179512" y="685583"/>
            <a:ext cx="8964488" cy="552458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Según el número de servidores y la forma de acceder </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un cliente a los mismos se tienen los siguientes tipos de estructuras de bases de datos: </a:t>
            </a:r>
            <a:endParaRPr kumimoji="0" lang="es-ES" sz="11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pPr>
            <a:r>
              <a:rPr kumimoji="0" lang="es-ES"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Basada en anfitrión </a:t>
            </a:r>
          </a:p>
          <a:p>
            <a:pPr lvl="1" eaLnBrk="0" fontAlgn="base" hangingPunct="0">
              <a:spcBef>
                <a:spcPct val="0"/>
              </a:spcBef>
              <a:spcAft>
                <a:spcPct val="0"/>
              </a:spcAft>
              <a:buFontTx/>
              <a:buChar char="•"/>
            </a:pPr>
            <a:r>
              <a:rPr kumimoji="0" lang="es-ES"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Cliente/servidor </a:t>
            </a:r>
          </a:p>
          <a:p>
            <a:pPr lvl="1" eaLnBrk="0" fontAlgn="base" hangingPunct="0">
              <a:spcBef>
                <a:spcPct val="0"/>
              </a:spcBef>
              <a:spcAft>
                <a:spcPct val="0"/>
              </a:spcAft>
              <a:buFontTx/>
              <a:buChar char="•"/>
            </a:pPr>
            <a:r>
              <a:rPr kumimoji="0" lang="es-ES"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Cliente/multiservidor </a:t>
            </a:r>
          </a:p>
          <a:p>
            <a:pPr lvl="1" eaLnBrk="0" fontAlgn="base" hangingPunct="0">
              <a:spcBef>
                <a:spcPct val="0"/>
              </a:spcBef>
              <a:spcAft>
                <a:spcPct val="0"/>
              </a:spcAft>
              <a:buFontTx/>
              <a:buChar char="•"/>
            </a:pPr>
            <a:r>
              <a:rPr kumimoji="0" lang="es-ES"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Distribuidas </a:t>
            </a:r>
          </a:p>
          <a:p>
            <a:pPr lvl="1" eaLnBrk="0" fontAlgn="base" hangingPunct="0">
              <a:spcBef>
                <a:spcPct val="0"/>
              </a:spcBef>
              <a:spcAft>
                <a:spcPct val="0"/>
              </a:spcAft>
              <a:buFontTx/>
              <a:buChar char="•"/>
            </a:pPr>
            <a:endParaRPr kumimoji="0" lang="es-E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Los sistemas de bases de datos pueden clasificarse también </a:t>
            </a:r>
            <a:r>
              <a:rPr kumimoji="0" lang="es-ES"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según la ubicación de la base de datos</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Por ejemplo si la base de datos está localizada en un solo sitio se denomina sistema </a:t>
            </a:r>
            <a:r>
              <a:rPr kumimoji="0" lang="es-ES"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centralizado</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y el que soporta una base de datos distribuida en varios sitios se llama sistema </a:t>
            </a:r>
            <a:r>
              <a:rPr kumimoji="0" lang="es-ES"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distribuido</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En los SGBD </a:t>
            </a:r>
            <a:r>
              <a:rPr kumimoji="0" lang="es-ES"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centralizados</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los datos se almacenan en un solo ordenador. Los SGBD centralizados pueden atender a varios usuarios, pero el SGBD y la base de datos en sí residen por completo en una sola máquina.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En los SGBD </a:t>
            </a:r>
            <a:r>
              <a:rPr kumimoji="0" lang="es-ES"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distribuidos</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la base de datos real y el propio software del SGBD pueden estar distribuidos en varios sitios conectados por una red. El proceso distribuido exige la presencia de algún software que se encargue de gestionar las comunicaciones entre las distintas máquinas que participan en el proceso. Muchos SGBD distribuidos emplean una arquitectura cliente-servidor. </a:t>
            </a:r>
            <a:endParaRPr kumimoji="0" lang="es-E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ChangeArrowheads="1"/>
          </p:cNvSpPr>
          <p:nvPr/>
        </p:nvSpPr>
        <p:spPr bwMode="auto">
          <a:xfrm>
            <a:off x="539552" y="692843"/>
            <a:ext cx="8172400" cy="35855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b="0" i="0" u="sng" strike="noStrike" cap="none" normalizeH="0" baseline="0" dirty="0" smtClean="0">
                <a:ln>
                  <a:noFill/>
                </a:ln>
                <a:solidFill>
                  <a:schemeClr val="tx1"/>
                </a:solidFill>
                <a:effectLst/>
                <a:latin typeface="Arial" pitchFamily="34" charset="0"/>
                <a:ea typeface="Times New Roman" pitchFamily="18" charset="0"/>
                <a:cs typeface="Arial" pitchFamily="34" charset="0"/>
              </a:rPr>
              <a:t>El software</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de este tipo de arquitecturas posee varios componentes que se pueden asociar al cliente o al servidor: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1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pPr>
            <a:r>
              <a:rPr kumimoji="0" lang="es-ES" b="0" i="0" u="none" strike="noStrike" cap="none" normalizeH="0" baseline="0" dirty="0" smtClean="0">
                <a:ln>
                  <a:noFill/>
                </a:ln>
                <a:solidFill>
                  <a:srgbClr val="000080"/>
                </a:solidFill>
                <a:effectLst/>
                <a:latin typeface="Arial" pitchFamily="34" charset="0"/>
                <a:ea typeface="Times New Roman" pitchFamily="18" charset="0"/>
                <a:cs typeface="Arial" pitchFamily="34" charset="0"/>
              </a:rPr>
              <a:t>Software de gestión de datos</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normalmente reside en el servidor y lleva a cabo la gestión de los datos que requieren las aplicaciones. </a:t>
            </a:r>
          </a:p>
          <a:p>
            <a:pPr lvl="1" eaLnBrk="0" fontAlgn="base" hangingPunct="0">
              <a:spcBef>
                <a:spcPct val="0"/>
              </a:spcBef>
              <a:spcAft>
                <a:spcPct val="0"/>
              </a:spcAft>
              <a:buFontTx/>
              <a:buChar char="•"/>
            </a:pPr>
            <a:r>
              <a:rPr kumimoji="0" lang="es-ES" b="0" i="0" u="none" strike="noStrike" cap="none" normalizeH="0" baseline="0" dirty="0" smtClean="0">
                <a:ln>
                  <a:noFill/>
                </a:ln>
                <a:solidFill>
                  <a:srgbClr val="000080"/>
                </a:solidFill>
                <a:effectLst/>
                <a:latin typeface="Arial" pitchFamily="34" charset="0"/>
                <a:ea typeface="Times New Roman" pitchFamily="18" charset="0"/>
                <a:cs typeface="Arial" pitchFamily="34" charset="0"/>
              </a:rPr>
              <a:t>Software de interacción con el usuario y presentación</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suele residir en el cliente e implementa las funciones de una interfaz gráfica de usuario. </a:t>
            </a:r>
          </a:p>
          <a:p>
            <a:pPr lvl="1" eaLnBrk="0" fontAlgn="base" hangingPunct="0">
              <a:spcBef>
                <a:spcPct val="0"/>
              </a:spcBef>
              <a:spcAft>
                <a:spcPct val="0"/>
              </a:spcAft>
              <a:buFontTx/>
              <a:buChar char="•"/>
            </a:pPr>
            <a:r>
              <a:rPr kumimoji="0" lang="es-ES" b="0" i="0" u="none" strike="noStrike" cap="none" normalizeH="0" baseline="0" dirty="0" smtClean="0">
                <a:ln>
                  <a:noFill/>
                </a:ln>
                <a:solidFill>
                  <a:srgbClr val="000080"/>
                </a:solidFill>
                <a:effectLst/>
                <a:latin typeface="Arial" pitchFamily="34" charset="0"/>
                <a:ea typeface="Times New Roman" pitchFamily="18" charset="0"/>
                <a:cs typeface="Arial" pitchFamily="34" charset="0"/>
              </a:rPr>
              <a:t>Software de desarrollo</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suele residir en el cliente y se utiliza para desarrollar aplicaciones. </a:t>
            </a:r>
            <a:endParaRPr kumimoji="0" lang="es-ES" sz="11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pPr>
            <a:r>
              <a:rPr kumimoji="0" lang="es-ES" b="0" i="0" u="none" strike="noStrike" cap="none" normalizeH="0" baseline="0" dirty="0" smtClean="0">
                <a:ln>
                  <a:noFill/>
                </a:ln>
                <a:solidFill>
                  <a:srgbClr val="000080"/>
                </a:solidFill>
                <a:effectLst/>
                <a:latin typeface="Arial" pitchFamily="34" charset="0"/>
                <a:ea typeface="Times New Roman" pitchFamily="18" charset="0"/>
                <a:cs typeface="Arial" pitchFamily="34" charset="0"/>
              </a:rPr>
              <a:t>Otros elementos de software que facilitan la conexión cliente-servidor</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tanto en el cliente como en el servidor se instala software de sistemas operativos en red, de aplicaciones específicas de base de datos, de comunicaciones, etc. </a:t>
            </a:r>
            <a:endParaRPr kumimoji="0" lang="es-E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683568" y="476672"/>
            <a:ext cx="72008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s-ES" dirty="0" smtClean="0">
                <a:latin typeface="Arial" pitchFamily="34" charset="0"/>
                <a:ea typeface="Times New Roman" pitchFamily="18" charset="0"/>
                <a:cs typeface="Arial" pitchFamily="34" charset="0"/>
              </a:rPr>
              <a:t>Las</a:t>
            </a:r>
            <a:r>
              <a:rPr lang="es-ES" b="1" dirty="0" smtClean="0">
                <a:latin typeface="Arial" pitchFamily="34" charset="0"/>
                <a:ea typeface="Times New Roman" pitchFamily="18" charset="0"/>
                <a:cs typeface="Arial" pitchFamily="34" charset="0"/>
              </a:rPr>
              <a:t> ventajas </a:t>
            </a:r>
            <a:r>
              <a:rPr lang="es-ES" dirty="0" smtClean="0">
                <a:latin typeface="Arial" pitchFamily="34" charset="0"/>
                <a:ea typeface="Times New Roman" pitchFamily="18" charset="0"/>
                <a:cs typeface="Arial" pitchFamily="34" charset="0"/>
              </a:rPr>
              <a:t>que </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aportan las bases de datos sobre los sistemas de ficheros son: </a:t>
            </a:r>
            <a:endParaRPr kumimoji="0" lang="es-E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6" name="Rectangle 2"/>
          <p:cNvSpPr>
            <a:spLocks noChangeArrowheads="1"/>
          </p:cNvSpPr>
          <p:nvPr/>
        </p:nvSpPr>
        <p:spPr bwMode="auto">
          <a:xfrm>
            <a:off x="0" y="1196752"/>
            <a:ext cx="91440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1" u="none" strike="noStrike" cap="none" normalizeH="0" baseline="0" dirty="0" smtClean="0">
                <a:ln>
                  <a:noFill/>
                </a:ln>
                <a:solidFill>
                  <a:srgbClr val="000080"/>
                </a:solidFill>
                <a:effectLst/>
                <a:latin typeface="Arial" pitchFamily="34" charset="0"/>
                <a:ea typeface="Times New Roman" pitchFamily="18" charset="0"/>
                <a:cs typeface="Arial" pitchFamily="34" charset="0"/>
              </a:rPr>
              <a:t>Control sobre la redundancia de datos</a:t>
            </a:r>
            <a:r>
              <a:rPr kumimoji="0" lang="es-ES" b="0" i="1" u="none" strike="noStrike" cap="none" normalizeH="0" baseline="0" dirty="0" smtClean="0">
                <a:ln>
                  <a:noFill/>
                </a:ln>
                <a:solidFill>
                  <a:srgbClr val="333399"/>
                </a:solidFill>
                <a:effectLst/>
                <a:latin typeface="Arial" pitchFamily="34" charset="0"/>
                <a:ea typeface="Times New Roman" pitchFamily="18" charset="0"/>
                <a:cs typeface="Arial" pitchFamily="34" charset="0"/>
              </a:rPr>
              <a:t>.</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En los sistemas de bases de datos todos estos ficheros están integrados, por lo que no se almacenan varias copias de los mismos datos.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1" u="none" strike="noStrike" cap="none" normalizeH="0" baseline="0" dirty="0" smtClean="0">
                <a:ln>
                  <a:noFill/>
                </a:ln>
                <a:solidFill>
                  <a:srgbClr val="000080"/>
                </a:solidFill>
                <a:effectLst/>
                <a:latin typeface="Arial" pitchFamily="34" charset="0"/>
                <a:ea typeface="Times New Roman" pitchFamily="18" charset="0"/>
                <a:cs typeface="Arial" pitchFamily="34" charset="0"/>
              </a:rPr>
              <a:t>Consistencia de datos</a:t>
            </a:r>
            <a:r>
              <a:rPr kumimoji="0" lang="es-ES"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Eliminando o controlando las redundancias de datos se reduce en gran medida el riesgo de que haya inconsistencias. Si un dato está almacenado una sola vez, cualquier actualización se debe realizar sólo una vez, y está disponible para todos los usuarios inmediatamente. </a:t>
            </a:r>
          </a:p>
          <a:p>
            <a:pPr marL="0" marR="0" lvl="0" indent="0" algn="l" defTabSz="914400" rtl="0" eaLnBrk="0" fontAlgn="base" latinLnBrk="0" hangingPunct="0">
              <a:lnSpc>
                <a:spcPct val="100000"/>
              </a:lnSpc>
              <a:spcBef>
                <a:spcPct val="0"/>
              </a:spcBef>
              <a:spcAft>
                <a:spcPct val="0"/>
              </a:spcAft>
              <a:buClrTx/>
              <a:buSzTx/>
              <a:tabLst/>
            </a:pPr>
            <a:endPar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1" u="none" strike="noStrike" cap="none" normalizeH="0" baseline="0" dirty="0" smtClean="0">
                <a:ln>
                  <a:noFill/>
                </a:ln>
                <a:solidFill>
                  <a:srgbClr val="000080"/>
                </a:solidFill>
                <a:effectLst/>
                <a:latin typeface="Arial" pitchFamily="34" charset="0"/>
                <a:ea typeface="Times New Roman" pitchFamily="18" charset="0"/>
                <a:cs typeface="Arial" pitchFamily="34" charset="0"/>
              </a:rPr>
              <a:t>Compartición de datos</a:t>
            </a:r>
            <a:r>
              <a:rPr kumimoji="0" lang="es-ES"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En los sistemas de bases de datos, la base de datos pertenece a la empresa y puede ser compartida por todos los usuarios que estén autorizados. Además, las nuevas aplicaciones que se vayan creando pueden utilizar los datos de la base de datos existente.</a:t>
            </a:r>
          </a:p>
          <a:p>
            <a:pPr marL="0" marR="0" lvl="0" indent="0" algn="l" defTabSz="914400" rtl="0" eaLnBrk="0" fontAlgn="base" latinLnBrk="0" hangingPunct="0">
              <a:lnSpc>
                <a:spcPct val="100000"/>
              </a:lnSpc>
              <a:spcBef>
                <a:spcPct val="0"/>
              </a:spcBef>
              <a:spcAft>
                <a:spcPct val="0"/>
              </a:spcAft>
              <a:buClrTx/>
              <a:buSzTx/>
              <a:tabLst/>
            </a:pPr>
            <a:endPar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1" u="none" strike="noStrike" cap="none" normalizeH="0" baseline="0" dirty="0" smtClean="0">
                <a:ln>
                  <a:noFill/>
                </a:ln>
                <a:solidFill>
                  <a:srgbClr val="000080"/>
                </a:solidFill>
                <a:effectLst/>
                <a:latin typeface="Arial" pitchFamily="34" charset="0"/>
                <a:ea typeface="Times New Roman" pitchFamily="18" charset="0"/>
                <a:cs typeface="Arial" pitchFamily="34" charset="0"/>
              </a:rPr>
              <a:t>Se simplifica el esfuerzo de programación y mantenimiento de los programas</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s-E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1" u="none" strike="noStrike" cap="none" normalizeH="0" baseline="0" dirty="0" smtClean="0">
                <a:ln>
                  <a:noFill/>
                </a:ln>
                <a:solidFill>
                  <a:srgbClr val="000080"/>
                </a:solidFill>
                <a:effectLst/>
                <a:latin typeface="Arial" pitchFamily="34" charset="0"/>
                <a:ea typeface="Times New Roman" pitchFamily="18" charset="0"/>
                <a:cs typeface="Arial" pitchFamily="34" charset="0"/>
              </a:rPr>
              <a:t>Mantenimiento de estándares</a:t>
            </a:r>
            <a:r>
              <a:rPr kumimoji="0" lang="es-ES"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Gracias a la integración es más fácil respetar los estándares necesarios, tanto los establecidos a nivel de la empresa como los nacionales e internacionales. </a:t>
            </a:r>
            <a:endParaRPr kumimoji="0" lang="es-E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11560" y="548680"/>
            <a:ext cx="7272808" cy="830997"/>
          </a:xfrm>
          <a:prstGeom prst="rect">
            <a:avLst/>
          </a:prstGeom>
        </p:spPr>
        <p:txBody>
          <a:bodyPr wrap="square">
            <a:spAutoFit/>
          </a:bodyPr>
          <a:lstStyle/>
          <a:p>
            <a:r>
              <a:rPr lang="es-ES" sz="2400" b="1" dirty="0" smtClean="0"/>
              <a:t>Distintas configuraciones de la arquitectura cliente/servidor</a:t>
            </a:r>
            <a:endParaRPr lang="es-ES" sz="2400" b="1" dirty="0"/>
          </a:p>
        </p:txBody>
      </p:sp>
      <p:sp>
        <p:nvSpPr>
          <p:cNvPr id="52225" name="Rectangle 1"/>
          <p:cNvSpPr>
            <a:spLocks noChangeArrowheads="1"/>
          </p:cNvSpPr>
          <p:nvPr/>
        </p:nvSpPr>
        <p:spPr bwMode="auto">
          <a:xfrm>
            <a:off x="323528" y="2309975"/>
            <a:ext cx="8388424"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Basada en anfitrión</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cuando la máquina cliente y la máquina servidor es la misma. Los usuarios se conectan directamente a la máquina donde se encuentra la base de datos.</a:t>
            </a:r>
            <a:endParaRPr kumimoji="0" lang="es-E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Cliente-servidor</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la base de datos reside en la máquina servidor y los usuarios acceden a la base de datos desde la máquina cliente a través de una red.</a:t>
            </a:r>
            <a:endParaRPr kumimoji="0" lang="es-E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Proceso distribuido: </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El empleo de arquitecturas cliente-servidor da origen al </a:t>
            </a:r>
            <a:r>
              <a:rPr kumimoji="0" lang="es-E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procesamiento distribuido</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que consiste en repartir el proceso de los datos en varias máquinas interconectadas mediante algún tipo de red.</a:t>
            </a:r>
            <a:endParaRPr kumimoji="0" lang="es-E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Basada en servidores de aplicaciones</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esta configuración permite el uso de aplicaciones en redes WAN e internet. Permite que las aplicaciones se ejecuten en máquinas clientes que no requieren ninguna administración. Cualquier PC que ejecute un navegador puede acceder a las aplicaciones. </a:t>
            </a:r>
            <a:endParaRPr kumimoji="0" lang="es-E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899592" y="692696"/>
            <a:ext cx="7128792" cy="4401205"/>
          </a:xfrm>
          <a:prstGeom prst="rect">
            <a:avLst/>
          </a:prstGeom>
        </p:spPr>
        <p:txBody>
          <a:bodyPr wrap="square">
            <a:spAutoFit/>
          </a:bodyPr>
          <a:lstStyle/>
          <a:p>
            <a:r>
              <a:rPr lang="es-ES" sz="4000" b="1" dirty="0" smtClean="0"/>
              <a:t>Cliente-servidor</a:t>
            </a:r>
            <a:r>
              <a:rPr lang="es-ES" sz="4000" dirty="0" smtClean="0"/>
              <a:t> </a:t>
            </a:r>
          </a:p>
          <a:p>
            <a:r>
              <a:rPr lang="es-ES" sz="2400" dirty="0" smtClean="0"/>
              <a:t>Los sistemas cliente-servidor poseen </a:t>
            </a:r>
            <a:r>
              <a:rPr lang="es-ES" sz="2400" b="1" i="1" dirty="0" smtClean="0"/>
              <a:t>arquitectura en dos niveles</a:t>
            </a:r>
            <a:r>
              <a:rPr lang="es-ES" sz="2400" b="1" dirty="0" smtClean="0"/>
              <a:t> </a:t>
            </a:r>
            <a:r>
              <a:rPr lang="es-ES" sz="2400" dirty="0" smtClean="0"/>
              <a:t>ya que se distinguen dos funcionalidades básicas: cliente y servidor. Estas funcionalidades se refieren a los ordenadores que ejecutan los procesos, de forma que un equipo informático puede actuar como servidor de bases de datos en determinadas aplicaciones y como cliente para otras. </a:t>
            </a:r>
          </a:p>
          <a:p>
            <a:r>
              <a:rPr lang="es-ES" sz="2400" dirty="0" smtClean="0"/>
              <a:t>Para su correcto funcionamiento, la base de datos, necesita estar instalada en un determinado equipo, con un Sistema Operativo y el software de red que permita la comunicación del servidor con los clientes. </a:t>
            </a:r>
            <a:endParaRPr lang="es-E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23528" y="404664"/>
            <a:ext cx="6048672" cy="5909310"/>
          </a:xfrm>
          <a:prstGeom prst="rect">
            <a:avLst/>
          </a:prstGeom>
        </p:spPr>
        <p:txBody>
          <a:bodyPr wrap="square">
            <a:spAutoFit/>
          </a:bodyPr>
          <a:lstStyle/>
          <a:p>
            <a:r>
              <a:rPr lang="es-ES" b="1" dirty="0" smtClean="0"/>
              <a:t>La aplicación cliente:</a:t>
            </a:r>
            <a:r>
              <a:rPr lang="es-ES" dirty="0" smtClean="0"/>
              <a:t> es la responsable de verificar y aceptar las entradas de los usuarios. Si se acepta la petición del usuario envía una consulta al servidor de bases de datos. Esta petición es procesada por el servidor, que envía de vuelta a la aplicación cliente los resultados de la consulta. La aplicación cliente formatea los datos de acuerdo con la petición y los muestra al usuario. </a:t>
            </a:r>
          </a:p>
          <a:p>
            <a:r>
              <a:rPr lang="es-ES" dirty="0" smtClean="0"/>
              <a:t>Normalmente el cliente posee un interfaz de programación de aplicaciones (API), que es el encargado de enviar las consultas al servidor. Los programadores pueden crear aplicaciones o Software de desarrollo. </a:t>
            </a:r>
          </a:p>
          <a:p>
            <a:r>
              <a:rPr lang="es-ES" b="1" dirty="0" smtClean="0"/>
              <a:t>Red de comunicaciones</a:t>
            </a:r>
            <a:r>
              <a:rPr lang="es-ES" dirty="0" smtClean="0"/>
              <a:t>. El software es independiente del tipo de redes utilizado para comunicar las aplicaciones cliente con el servidor, con lo que hay cierta independencia del software de la base de datos respecto del software de red. </a:t>
            </a:r>
          </a:p>
          <a:p>
            <a:r>
              <a:rPr lang="es-ES" b="1" dirty="0" smtClean="0"/>
              <a:t>El servidor de la base de datos:</a:t>
            </a:r>
            <a:r>
              <a:rPr lang="es-ES" dirty="0" smtClean="0"/>
              <a:t> acepta las consultas de los clientes, los procesa y devuelve los resultados. El lenguaje de consulta habitualmente empleado en los SGBD cliente/servidor es SQL, que implementa instrucciones tanto del LDD(</a:t>
            </a:r>
            <a:r>
              <a:rPr lang="es-ES" i="1" dirty="0" smtClean="0"/>
              <a:t>lenguaje de definición de datos</a:t>
            </a:r>
            <a:r>
              <a:rPr lang="es-ES" dirty="0" smtClean="0"/>
              <a:t>) como del LMD(</a:t>
            </a:r>
            <a:r>
              <a:rPr lang="es-ES" i="1" dirty="0" smtClean="0"/>
              <a:t>lenguaje de manipulación de datos</a:t>
            </a:r>
            <a:r>
              <a:rPr lang="es-ES" dirty="0" smtClean="0"/>
              <a:t>). </a:t>
            </a:r>
            <a:endParaRPr lang="es-ES" dirty="0"/>
          </a:p>
        </p:txBody>
      </p:sp>
      <p:pic>
        <p:nvPicPr>
          <p:cNvPr id="27650" name="Picture 2" descr="C:\Users\arodpes\Desktop\BAE\04ConceptosBD\ASIR_GBD01_Contenidos_archivos\Cliente-servidor.png"/>
          <p:cNvPicPr>
            <a:picLocks noChangeAspect="1" noChangeArrowheads="1"/>
          </p:cNvPicPr>
          <p:nvPr/>
        </p:nvPicPr>
        <p:blipFill>
          <a:blip r:embed="rId2" cstate="print"/>
          <a:stretch>
            <a:fillRect/>
          </a:stretch>
        </p:blipFill>
        <p:spPr bwMode="auto">
          <a:xfrm>
            <a:off x="6228184" y="1196752"/>
            <a:ext cx="2561385" cy="192103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ChangeArrowheads="1"/>
          </p:cNvSpPr>
          <p:nvPr/>
        </p:nvSpPr>
        <p:spPr bwMode="auto">
          <a:xfrm>
            <a:off x="0" y="908720"/>
            <a:ext cx="9144000"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0" i="1" u="none" strike="noStrike" cap="none" normalizeH="0" baseline="0" dirty="0" smtClean="0">
                <a:ln>
                  <a:noFill/>
                </a:ln>
                <a:solidFill>
                  <a:srgbClr val="000080"/>
                </a:solidFill>
                <a:effectLst/>
                <a:latin typeface="Arial" pitchFamily="34" charset="0"/>
                <a:ea typeface="Times New Roman" pitchFamily="18" charset="0"/>
                <a:cs typeface="Arial" pitchFamily="34" charset="0"/>
              </a:rPr>
              <a:t>Ventajas de los sistemas de bases de datos cliente/servidor</a:t>
            </a:r>
            <a:r>
              <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s-E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Distribuyen los procesos entre el cliente (que ejecuta el interfaz de usuario junto con las aplicaciones) y el servidor (que gestiona el motor de datos y el software de acceso centralizado a los datos). Esta división de tareas evita la disminución de velocidad de ejecución que ocurre en los procesos de datos centralizados, aunque se genera un cuello de botella por la velocidad del tráfico de red, ya que se emplean redes tanto para transmitir información como en las aplicaciones de bases de datos.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Empleo de ordenadores personales estándar para el servidor y los clientes, en lugar de grandes equipos.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Son sistemas escalables y modulares, es decir, se puede aumentar la cantidad de servicios prestados por los ordenadores y reemplazarlos por equipos nuevos sin que sea afectado por el cambio de SGBD. Aunque el empleo de diferentes equipos aumenta los problemas de mantenimiento físico y lógico.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Disponibilidad de herramientas de desarrollo de calidad: lenguajes de 4ª generación orientados a objetos y a procedimientos y entornos gráficos de desarrollo, herramientas de modelado de datos, etc. </a:t>
            </a:r>
            <a:endParaRPr kumimoji="0" lang="es-E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55576" y="260648"/>
            <a:ext cx="3602268" cy="584775"/>
          </a:xfrm>
          <a:prstGeom prst="rect">
            <a:avLst/>
          </a:prstGeom>
        </p:spPr>
        <p:txBody>
          <a:bodyPr wrap="none">
            <a:spAutoFit/>
          </a:bodyPr>
          <a:lstStyle/>
          <a:p>
            <a:r>
              <a:rPr lang="es-ES" sz="3200" b="1" dirty="0" smtClean="0"/>
              <a:t>Proceso Distribuido</a:t>
            </a:r>
            <a:r>
              <a:rPr lang="es-ES" sz="3200" dirty="0" smtClean="0"/>
              <a:t> </a:t>
            </a:r>
            <a:endParaRPr lang="es-ES" sz="3200" dirty="0"/>
          </a:p>
        </p:txBody>
      </p:sp>
      <p:sp>
        <p:nvSpPr>
          <p:cNvPr id="3" name="2 Rectángulo"/>
          <p:cNvSpPr/>
          <p:nvPr/>
        </p:nvSpPr>
        <p:spPr>
          <a:xfrm>
            <a:off x="539552" y="980728"/>
            <a:ext cx="5472608" cy="5632311"/>
          </a:xfrm>
          <a:prstGeom prst="rect">
            <a:avLst/>
          </a:prstGeom>
        </p:spPr>
        <p:txBody>
          <a:bodyPr wrap="square">
            <a:spAutoFit/>
          </a:bodyPr>
          <a:lstStyle/>
          <a:p>
            <a:r>
              <a:rPr lang="es-ES" dirty="0" smtClean="0"/>
              <a:t>Una base de datos</a:t>
            </a:r>
            <a:r>
              <a:rPr lang="es-ES" b="1" dirty="0" smtClean="0"/>
              <a:t> cliente-multiservidor</a:t>
            </a:r>
            <a:r>
              <a:rPr lang="es-ES" dirty="0" smtClean="0"/>
              <a:t> es aquella en la que el cliente se puede conectar a mas de un servidor simultáneamente o bien sólo puede conectarse a un servidor en cada sesión cliente. </a:t>
            </a:r>
          </a:p>
          <a:p>
            <a:r>
              <a:rPr lang="es-ES" dirty="0" smtClean="0"/>
              <a:t>Cuando una aplicación cliente accede a datos de distintos servidores, se denomina </a:t>
            </a:r>
            <a:r>
              <a:rPr lang="es-ES" b="1" dirty="0" smtClean="0"/>
              <a:t>Sistema de Bases de Datos Distribuidas</a:t>
            </a:r>
            <a:r>
              <a:rPr lang="es-ES" dirty="0" smtClean="0"/>
              <a:t> </a:t>
            </a:r>
          </a:p>
          <a:p>
            <a:r>
              <a:rPr lang="es-ES" dirty="0" smtClean="0"/>
              <a:t>La base de datos está distribuida en más de una máquina servidora. Los usuarios no tienen porqué conocer la ubicación física de los datos con los que trabajan y han de acceder simultáneamente a varios servidores. </a:t>
            </a:r>
          </a:p>
          <a:p>
            <a:r>
              <a:rPr lang="es-ES" dirty="0" smtClean="0"/>
              <a:t>Para el usuario (cliente) es indistinto si los orígenes de datos son únicos o múltiples, pero para el administrador es un trabajo extra considerable, ya que es necesario crear un sistema centralizado de administración de servidores y clientes o administrar de forma individualizada cada servidor para poder mantener en sus sitio usuarios, datos y aplicaciones, con controles de seguridad, acceso y concurrencia. </a:t>
            </a:r>
            <a:endParaRPr lang="es-ES" dirty="0"/>
          </a:p>
        </p:txBody>
      </p:sp>
      <p:pic>
        <p:nvPicPr>
          <p:cNvPr id="4" name="3 Imagen" descr="C:\Users\arodpes\Desktop\GTB\01IntroducciónBD\ASIR_GBD01_Contenidos_archivos\proceso_distribuido.png"/>
          <p:cNvPicPr/>
          <p:nvPr/>
        </p:nvPicPr>
        <p:blipFill>
          <a:blip r:embed="rId2" cstate="print"/>
          <a:srcRect/>
          <a:stretch>
            <a:fillRect/>
          </a:stretch>
        </p:blipFill>
        <p:spPr bwMode="auto">
          <a:xfrm>
            <a:off x="5868144" y="2132856"/>
            <a:ext cx="2857500" cy="2143125"/>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ChangeArrowheads="1"/>
          </p:cNvSpPr>
          <p:nvPr/>
        </p:nvSpPr>
        <p:spPr bwMode="auto">
          <a:xfrm>
            <a:off x="323528" y="388841"/>
            <a:ext cx="8424936" cy="54784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En la </a:t>
            </a:r>
            <a:r>
              <a:rPr kumimoji="0" lang="es-ES" sz="2400" b="0" i="1" u="sng" strike="noStrike" cap="none" normalizeH="0" baseline="0" dirty="0" smtClean="0">
                <a:ln>
                  <a:noFill/>
                </a:ln>
                <a:solidFill>
                  <a:schemeClr val="tx1"/>
                </a:solidFill>
                <a:effectLst/>
                <a:latin typeface="Arial" pitchFamily="34" charset="0"/>
                <a:ea typeface="Times New Roman" pitchFamily="18" charset="0"/>
                <a:cs typeface="Arial" pitchFamily="34" charset="0"/>
              </a:rPr>
              <a:t>arquitectura</a:t>
            </a:r>
            <a:r>
              <a:rPr kumimoji="0" lang="es-E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de una Base de datos distribuida se dan los siguientes elementos: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4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pPr>
            <a:r>
              <a:rPr kumimoji="0" lang="es-E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Varias bases de datos se pueden almacenar en SGBD de diferentes fabricantes. </a:t>
            </a:r>
          </a:p>
          <a:p>
            <a:pPr lvl="1" eaLnBrk="0" fontAlgn="base" hangingPunct="0">
              <a:spcBef>
                <a:spcPct val="0"/>
              </a:spcBef>
              <a:spcAft>
                <a:spcPct val="0"/>
              </a:spcAft>
              <a:buFontTx/>
              <a:buChar char="•"/>
            </a:pPr>
            <a:r>
              <a:rPr kumimoji="0" lang="es-E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Los ordenadores donde se ejecutan estos sistemas pueden ser distintos. </a:t>
            </a:r>
          </a:p>
          <a:p>
            <a:pPr lvl="1" eaLnBrk="0" fontAlgn="base" hangingPunct="0">
              <a:spcBef>
                <a:spcPct val="0"/>
              </a:spcBef>
              <a:spcAft>
                <a:spcPct val="0"/>
              </a:spcAft>
              <a:buFontTx/>
              <a:buChar char="•"/>
            </a:pPr>
            <a:r>
              <a:rPr kumimoji="0" lang="es-E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Que ejecuten distintos Sistemas operativos. </a:t>
            </a:r>
          </a:p>
          <a:p>
            <a:pPr lvl="1" eaLnBrk="0" fontAlgn="base" hangingPunct="0">
              <a:spcBef>
                <a:spcPct val="0"/>
              </a:spcBef>
              <a:spcAft>
                <a:spcPct val="0"/>
              </a:spcAft>
              <a:buFontTx/>
              <a:buChar char="•"/>
            </a:pPr>
            <a:r>
              <a:rPr kumimoji="0" lang="es-E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Las redes que comunican los elementos de las bases de datos pueden tener distintos protocolos y arquitecturas. </a:t>
            </a:r>
            <a:endParaRPr kumimoji="0" lang="es-ES" sz="14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pPr>
            <a:r>
              <a:rPr kumimoji="0" lang="es-E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Sea cual a la implementación real de una base de datos distribuida, son dificultades a nivel de hardware, de software y de protocolos y sobre todo de administración, pero no son ningún problema para el usuario. </a:t>
            </a:r>
            <a:endParaRPr kumimoji="0" lang="es-E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83568" y="548680"/>
            <a:ext cx="4765792" cy="584775"/>
          </a:xfrm>
          <a:prstGeom prst="rect">
            <a:avLst/>
          </a:prstGeom>
        </p:spPr>
        <p:txBody>
          <a:bodyPr wrap="none">
            <a:spAutoFit/>
          </a:bodyPr>
          <a:lstStyle/>
          <a:p>
            <a:r>
              <a:rPr lang="es-ES" sz="3200" b="1" dirty="0" smtClean="0"/>
              <a:t>Servidores de aplicaciones</a:t>
            </a:r>
            <a:r>
              <a:rPr lang="es-ES" sz="3200" dirty="0" smtClean="0"/>
              <a:t> </a:t>
            </a:r>
            <a:endParaRPr lang="es-ES" sz="3200" dirty="0"/>
          </a:p>
        </p:txBody>
      </p:sp>
      <p:sp>
        <p:nvSpPr>
          <p:cNvPr id="58369" name="Rectangle 1"/>
          <p:cNvSpPr>
            <a:spLocks noChangeArrowheads="1"/>
          </p:cNvSpPr>
          <p:nvPr/>
        </p:nvSpPr>
        <p:spPr bwMode="auto">
          <a:xfrm>
            <a:off x="0" y="1015571"/>
            <a:ext cx="5580112"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Esta configuración permite el uso de aplicaciones en redes de área amplia (WAN) e Internet. Permite que las aplicaciones se ejecuten en máquinas clientes que no requieren ninguna administración. Cualquier ordenador que ejecute simplemente un navegador puede acceder a las aplicaciones.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La arquitectura de las Bases de datos basadas en servidor de aplicaciones se denomina </a:t>
            </a:r>
            <a:r>
              <a:rPr kumimoji="0" lang="es-ES"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arquitectura a tres niveles</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s-E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Por un lado la parte servidor se ejecuta en el </a:t>
            </a:r>
            <a:r>
              <a:rPr kumimoji="0" lang="es-ES" b="0" i="0" u="sng" strike="noStrike" cap="none" normalizeH="0" baseline="0" dirty="0" smtClean="0">
                <a:ln>
                  <a:noFill/>
                </a:ln>
                <a:solidFill>
                  <a:schemeClr val="tx1"/>
                </a:solidFill>
                <a:effectLst/>
                <a:latin typeface="Arial" pitchFamily="34" charset="0"/>
                <a:ea typeface="Times New Roman" pitchFamily="18" charset="0"/>
                <a:cs typeface="Arial" pitchFamily="34" charset="0"/>
              </a:rPr>
              <a:t>servidor de bases de datos,</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mientras que la parte cliente se ejecuta en dos niveles: </a:t>
            </a:r>
            <a:endParaRPr kumimoji="0" lang="es-E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Una máquina </a:t>
            </a:r>
            <a:r>
              <a:rPr kumimoji="0" lang="es-ES" b="0" i="0" u="sng" strike="noStrike" cap="none" normalizeH="0" baseline="0" dirty="0" smtClean="0">
                <a:ln>
                  <a:noFill/>
                </a:ln>
                <a:solidFill>
                  <a:schemeClr val="tx1"/>
                </a:solidFill>
                <a:effectLst/>
                <a:latin typeface="Arial" pitchFamily="34" charset="0"/>
                <a:ea typeface="Times New Roman" pitchFamily="18" charset="0"/>
                <a:cs typeface="Arial" pitchFamily="34" charset="0"/>
              </a:rPr>
              <a:t>servidor de aplicaciones</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La </a:t>
            </a:r>
            <a:r>
              <a:rPr kumimoji="0" lang="es-ES" b="0" i="0" u="sng" strike="noStrike" cap="none" normalizeH="0" baseline="0" dirty="0" smtClean="0">
                <a:ln>
                  <a:noFill/>
                </a:ln>
                <a:solidFill>
                  <a:schemeClr val="tx1"/>
                </a:solidFill>
                <a:effectLst/>
                <a:latin typeface="Arial" pitchFamily="34" charset="0"/>
                <a:ea typeface="Times New Roman" pitchFamily="18" charset="0"/>
                <a:cs typeface="Arial" pitchFamily="34" charset="0"/>
              </a:rPr>
              <a:t>máquina cliente.</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La carga de trabajo se realiza de forma centralizada en el servidor de aplicaciones mientras que las máquinas cliente ejecutan la parte de la aplicación que actúa de interfaz de usuario. </a:t>
            </a:r>
            <a:endParaRPr kumimoji="0" lang="es-ES"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 name="3 Imagen" descr="C:\Users\arodpes\Desktop\GTB\01IntroducciónBD\ASIR_GBD01_Contenidos_archivos\servidor_aplicaciones.png"/>
          <p:cNvPicPr/>
          <p:nvPr/>
        </p:nvPicPr>
        <p:blipFill>
          <a:blip r:embed="rId2" cstate="print"/>
          <a:srcRect/>
          <a:stretch>
            <a:fillRect/>
          </a:stretch>
        </p:blipFill>
        <p:spPr bwMode="auto">
          <a:xfrm>
            <a:off x="5868144" y="2276872"/>
            <a:ext cx="2857500" cy="2143125"/>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ChangeArrowheads="1"/>
          </p:cNvSpPr>
          <p:nvPr/>
        </p:nvSpPr>
        <p:spPr bwMode="auto">
          <a:xfrm>
            <a:off x="899592" y="1484784"/>
            <a:ext cx="709228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La arquitectura cliente-servidor frente a la arquitectura basada en servidores de aplicaciones tiene las siguientes </a:t>
            </a:r>
            <a:r>
              <a:rPr kumimoji="0" lang="es-E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diferencias:</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s-E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La arquitectura cliente-servidor requiere que las aplicaciones se instalen en cada puesto de trabajo, aumentando los costes de administración, además impone grandes exigencias a la red, lo que imposibilita el uso de redes de área extensa (WAN) e internet.</a:t>
            </a:r>
            <a:endParaRPr kumimoji="0" lang="es-E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En la arquitectura basada en servidores de aplicaciones las aplicaciones se instalan en puestos de trabajo que pueden ser cualquier </a:t>
            </a:r>
            <a:r>
              <a:rPr kumimoji="0" lang="es-ES"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Pc</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con un navegador, sin necesidad de ninguna administración. </a:t>
            </a:r>
            <a:endParaRPr kumimoji="0" lang="es-E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259632" y="2564904"/>
            <a:ext cx="6953186" cy="646331"/>
          </a:xfrm>
          <a:prstGeom prst="rect">
            <a:avLst/>
          </a:prstGeom>
        </p:spPr>
        <p:txBody>
          <a:bodyPr wrap="none">
            <a:spAutoFit/>
          </a:bodyPr>
          <a:lstStyle/>
          <a:p>
            <a:r>
              <a:rPr lang="es-ES" sz="3600" b="1" dirty="0" smtClean="0"/>
              <a:t>Arquitectura de una Base de Datos</a:t>
            </a:r>
            <a:endParaRPr lang="es-ES" sz="3600"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39552" y="1124744"/>
            <a:ext cx="7992888" cy="4401205"/>
          </a:xfrm>
          <a:prstGeom prst="rect">
            <a:avLst/>
          </a:prstGeom>
        </p:spPr>
        <p:txBody>
          <a:bodyPr wrap="square">
            <a:spAutoFit/>
          </a:bodyPr>
          <a:lstStyle/>
          <a:p>
            <a:r>
              <a:rPr lang="es-ES" sz="2800" dirty="0" smtClean="0"/>
              <a:t>Una de las características más importantes del modelo</a:t>
            </a:r>
          </a:p>
          <a:p>
            <a:r>
              <a:rPr lang="es-ES" sz="2800" dirty="0" smtClean="0"/>
              <a:t>relacional fue la separación de la estructura lógica y la</a:t>
            </a:r>
          </a:p>
          <a:p>
            <a:r>
              <a:rPr lang="es-ES" sz="2800" dirty="0" smtClean="0"/>
              <a:t>manipulación de los datos, tal y como lo concibe el usuario</a:t>
            </a:r>
          </a:p>
          <a:p>
            <a:r>
              <a:rPr lang="es-ES" sz="2800" dirty="0" smtClean="0"/>
              <a:t>final, de la representación física que requiere el hardware de</a:t>
            </a:r>
          </a:p>
          <a:p>
            <a:r>
              <a:rPr lang="es-ES" sz="2800" dirty="0" smtClean="0"/>
              <a:t>la computadora</a:t>
            </a:r>
          </a:p>
          <a:p>
            <a:endParaRPr lang="es-ES" sz="2800" dirty="0" smtClean="0"/>
          </a:p>
          <a:p>
            <a:r>
              <a:rPr lang="es-ES" sz="2800" dirty="0" smtClean="0"/>
              <a:t>Este importantísimo concepto ha sido muy discutido y en la</a:t>
            </a:r>
          </a:p>
          <a:p>
            <a:r>
              <a:rPr lang="es-ES" sz="2800" dirty="0" smtClean="0"/>
              <a:t>actualidad es universalmente aceptado. Es esencial para la</a:t>
            </a:r>
          </a:p>
          <a:p>
            <a:r>
              <a:rPr lang="es-ES" sz="2800" dirty="0" smtClean="0"/>
              <a:t>filosofía de la estructura de base de datos que propone el</a:t>
            </a:r>
          </a:p>
          <a:p>
            <a:r>
              <a:rPr lang="es-ES" sz="2800" dirty="0" smtClean="0"/>
              <a:t>modelo ANSI/SPARC que se estudiará a continuación</a:t>
            </a:r>
            <a:endParaRPr lang="es-E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39552" y="1556792"/>
            <a:ext cx="8208912" cy="3785652"/>
          </a:xfrm>
          <a:prstGeom prst="rect">
            <a:avLst/>
          </a:prstGeom>
        </p:spPr>
        <p:txBody>
          <a:bodyPr wrap="square">
            <a:spAutoFit/>
          </a:bodyPr>
          <a:lstStyle/>
          <a:p>
            <a:r>
              <a:rPr lang="es-ES" sz="2400" b="1" dirty="0" smtClean="0"/>
              <a:t>Una </a:t>
            </a:r>
            <a:r>
              <a:rPr lang="es-ES" sz="2400" b="1" dirty="0" smtClean="0">
                <a:solidFill>
                  <a:srgbClr val="FF0000"/>
                </a:solidFill>
              </a:rPr>
              <a:t>base de datos </a:t>
            </a:r>
            <a:r>
              <a:rPr lang="es-ES" sz="2400" b="1" dirty="0" smtClean="0"/>
              <a:t>es:</a:t>
            </a:r>
          </a:p>
          <a:p>
            <a:r>
              <a:rPr lang="es-ES" sz="2400" dirty="0" smtClean="0"/>
              <a:t>"Una colección de </a:t>
            </a:r>
            <a:r>
              <a:rPr lang="es-ES" sz="2400" b="1" dirty="0" smtClean="0"/>
              <a:t>datos integrados</a:t>
            </a:r>
            <a:r>
              <a:rPr lang="es-ES" sz="2400" dirty="0" smtClean="0"/>
              <a:t>, con </a:t>
            </a:r>
            <a:r>
              <a:rPr lang="es-ES" sz="2400" b="1" dirty="0" smtClean="0"/>
              <a:t>redundancia controlada</a:t>
            </a:r>
            <a:r>
              <a:rPr lang="es-ES" sz="2400" dirty="0" smtClean="0"/>
              <a:t>, y con una estructura que refleja las </a:t>
            </a:r>
            <a:r>
              <a:rPr lang="es-ES" sz="2400" b="1" dirty="0" smtClean="0"/>
              <a:t>interrelaciones y restricciones </a:t>
            </a:r>
            <a:r>
              <a:rPr lang="es-ES" sz="2400" dirty="0" smtClean="0"/>
              <a:t>semánticas existentes en el mundo real; los datos, que han de ser </a:t>
            </a:r>
            <a:r>
              <a:rPr lang="es-ES" sz="2400" b="1" dirty="0" smtClean="0"/>
              <a:t>compartido</a:t>
            </a:r>
            <a:r>
              <a:rPr lang="es-ES" sz="2400" dirty="0" smtClean="0"/>
              <a:t>s por diferentes usuarios y aplicaciones, deben mantenerse </a:t>
            </a:r>
            <a:r>
              <a:rPr lang="es-ES" sz="2400" b="1" dirty="0" smtClean="0"/>
              <a:t>independientes</a:t>
            </a:r>
            <a:r>
              <a:rPr lang="es-ES" sz="2400" dirty="0" smtClean="0"/>
              <a:t> de éstas y su definición y descripción, únicas para cada tipo de datos, han de estar almacenadas con los mismos. Los procesos de actualización y recuperación, comunes y bien determinados habrán de ser capaces de </a:t>
            </a:r>
            <a:r>
              <a:rPr lang="es-ES" sz="2400" b="1" dirty="0" smtClean="0"/>
              <a:t>conservar la integridad, seguridad y confidencialidad</a:t>
            </a:r>
            <a:r>
              <a:rPr lang="es-ES" sz="2400" dirty="0" smtClean="0"/>
              <a:t> del conjunto de los datos”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827584" y="889844"/>
            <a:ext cx="7632848" cy="4585871"/>
          </a:xfrm>
          <a:prstGeom prst="rect">
            <a:avLst/>
          </a:prstGeom>
        </p:spPr>
        <p:txBody>
          <a:bodyPr wrap="square">
            <a:spAutoFit/>
          </a:bodyPr>
          <a:lstStyle/>
          <a:p>
            <a:r>
              <a:rPr lang="es-ES" sz="2400" dirty="0" smtClean="0"/>
              <a:t>Los </a:t>
            </a:r>
            <a:r>
              <a:rPr lang="es-ES" sz="2800" b="1" dirty="0" smtClean="0"/>
              <a:t>tres niveles de abstracción </a:t>
            </a:r>
            <a:r>
              <a:rPr lang="es-ES" sz="2400" dirty="0" smtClean="0"/>
              <a:t>bajo los que se ve una B.D.</a:t>
            </a:r>
          </a:p>
          <a:p>
            <a:r>
              <a:rPr lang="es-ES" sz="2400" dirty="0" smtClean="0"/>
              <a:t>son:</a:t>
            </a:r>
          </a:p>
          <a:p>
            <a:endParaRPr lang="es-ES" sz="2400" dirty="0" smtClean="0"/>
          </a:p>
          <a:p>
            <a:r>
              <a:rPr lang="es-ES" sz="2400" dirty="0" smtClean="0"/>
              <a:t> El </a:t>
            </a:r>
            <a:r>
              <a:rPr lang="es-ES" sz="2400" b="1" dirty="0" smtClean="0"/>
              <a:t>nivel externo</a:t>
            </a:r>
            <a:r>
              <a:rPr lang="es-ES" sz="2400" dirty="0" smtClean="0"/>
              <a:t> está constituido por las vistas que tiene</a:t>
            </a:r>
          </a:p>
          <a:p>
            <a:r>
              <a:rPr lang="es-ES" sz="2400" dirty="0" smtClean="0"/>
              <a:t>cada usuario de la base de datos</a:t>
            </a:r>
          </a:p>
          <a:p>
            <a:r>
              <a:rPr lang="es-ES" sz="2400" dirty="0" smtClean="0"/>
              <a:t> El </a:t>
            </a:r>
            <a:r>
              <a:rPr lang="es-ES" sz="2400" b="1" dirty="0" smtClean="0"/>
              <a:t>nivel conceptual </a:t>
            </a:r>
            <a:r>
              <a:rPr lang="es-ES" sz="2400" dirty="0" smtClean="0"/>
              <a:t>es el nivel en el que se hace el</a:t>
            </a:r>
          </a:p>
          <a:p>
            <a:r>
              <a:rPr lang="es-ES" sz="2400" dirty="0" smtClean="0"/>
              <a:t>diseño conceptual de la base de datos. Consiste en una</a:t>
            </a:r>
          </a:p>
          <a:p>
            <a:r>
              <a:rPr lang="es-ES" sz="2400" dirty="0" smtClean="0"/>
              <a:t>simple y lógica descripción de todos los elementos de los</a:t>
            </a:r>
          </a:p>
          <a:p>
            <a:r>
              <a:rPr lang="es-ES" sz="2400" dirty="0" smtClean="0"/>
              <a:t>datos y sus interrelaciones</a:t>
            </a:r>
          </a:p>
          <a:p>
            <a:r>
              <a:rPr lang="es-ES" sz="2400" dirty="0" smtClean="0"/>
              <a:t> El </a:t>
            </a:r>
            <a:r>
              <a:rPr lang="es-ES" sz="2400" b="1" dirty="0" smtClean="0"/>
              <a:t>nivel interno </a:t>
            </a:r>
            <a:r>
              <a:rPr lang="es-ES" sz="2400" dirty="0" smtClean="0"/>
              <a:t>es la vista física de la base de datos: los</a:t>
            </a:r>
          </a:p>
          <a:p>
            <a:r>
              <a:rPr lang="es-ES" sz="2400" dirty="0" smtClean="0"/>
              <a:t>dispositivos de disco, las direcciones físicas, los índices,</a:t>
            </a:r>
          </a:p>
          <a:p>
            <a:r>
              <a:rPr lang="es-ES" sz="2400" dirty="0" smtClean="0"/>
              <a:t>los punteros y demás elementos</a:t>
            </a:r>
            <a:endParaRPr lang="es-ES"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627784" y="2924944"/>
            <a:ext cx="4608512" cy="646331"/>
          </a:xfrm>
          <a:prstGeom prst="rect">
            <a:avLst/>
          </a:prstGeom>
          <a:noFill/>
        </p:spPr>
        <p:txBody>
          <a:bodyPr wrap="square" rtlCol="0">
            <a:spAutoFit/>
          </a:bodyPr>
          <a:lstStyle/>
          <a:p>
            <a:r>
              <a:rPr lang="es-ES" sz="3600" dirty="0" smtClean="0"/>
              <a:t>Modelo relacional</a:t>
            </a:r>
            <a:endParaRPr lang="es-ES" sz="36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461963" y="1533525"/>
            <a:ext cx="8220075" cy="379095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611560" y="764704"/>
            <a:ext cx="7734300" cy="249555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1259632" y="4077072"/>
            <a:ext cx="7334250" cy="466725"/>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899592" y="1628800"/>
            <a:ext cx="7886700" cy="1581150"/>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683568" y="620688"/>
            <a:ext cx="8058150" cy="1495425"/>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781050" y="2564904"/>
            <a:ext cx="8362950" cy="3800475"/>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657225" y="2124075"/>
            <a:ext cx="7829550" cy="2609850"/>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627784" y="2636912"/>
            <a:ext cx="3783408" cy="646331"/>
          </a:xfrm>
          <a:prstGeom prst="rect">
            <a:avLst/>
          </a:prstGeom>
          <a:noFill/>
        </p:spPr>
        <p:txBody>
          <a:bodyPr wrap="none" rtlCol="0">
            <a:spAutoFit/>
          </a:bodyPr>
          <a:lstStyle/>
          <a:p>
            <a:r>
              <a:rPr lang="es-ES" sz="3600" b="1" dirty="0" smtClean="0"/>
              <a:t>Ejemplos de SGBD</a:t>
            </a:r>
            <a:endParaRPr lang="es-ES" sz="3600" b="1"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971600" y="620688"/>
            <a:ext cx="1360244" cy="523220"/>
          </a:xfrm>
          <a:prstGeom prst="rect">
            <a:avLst/>
          </a:prstGeom>
          <a:noFill/>
        </p:spPr>
        <p:txBody>
          <a:bodyPr wrap="none" rtlCol="0">
            <a:spAutoFit/>
          </a:bodyPr>
          <a:lstStyle/>
          <a:p>
            <a:r>
              <a:rPr lang="es-ES" sz="2800" b="1" dirty="0" smtClean="0"/>
              <a:t>ORACLE</a:t>
            </a:r>
            <a:endParaRPr lang="es-ES" sz="2800" b="1" dirty="0"/>
          </a:p>
        </p:txBody>
      </p:sp>
      <p:sp>
        <p:nvSpPr>
          <p:cNvPr id="3" name="2 Rectángulo"/>
          <p:cNvSpPr/>
          <p:nvPr/>
        </p:nvSpPr>
        <p:spPr>
          <a:xfrm>
            <a:off x="1115616" y="1412776"/>
            <a:ext cx="7416824" cy="3970318"/>
          </a:xfrm>
          <a:prstGeom prst="rect">
            <a:avLst/>
          </a:prstGeom>
        </p:spPr>
        <p:txBody>
          <a:bodyPr wrap="square">
            <a:spAutoFit/>
          </a:bodyPr>
          <a:lstStyle/>
          <a:p>
            <a:r>
              <a:rPr lang="es-ES" b="1" dirty="0" smtClean="0"/>
              <a:t>Oracle</a:t>
            </a:r>
            <a:r>
              <a:rPr lang="es-ES" dirty="0" smtClean="0"/>
              <a:t> es un sistema de gestión de base de datos objeto-relacional (o ORDBMS por el acrónimo en inglés de </a:t>
            </a:r>
            <a:r>
              <a:rPr lang="es-ES" dirty="0" err="1" smtClean="0"/>
              <a:t>Object-Relational</a:t>
            </a:r>
            <a:r>
              <a:rPr lang="es-ES" dirty="0" smtClean="0"/>
              <a:t> Data Base Management </a:t>
            </a:r>
            <a:r>
              <a:rPr lang="es-ES" dirty="0" err="1" smtClean="0"/>
              <a:t>System</a:t>
            </a:r>
            <a:r>
              <a:rPr lang="es-ES" dirty="0" smtClean="0"/>
              <a:t>), desarrollado por Oracle </a:t>
            </a:r>
            <a:r>
              <a:rPr lang="es-ES" dirty="0" err="1" smtClean="0"/>
              <a:t>Corporation</a:t>
            </a:r>
            <a:r>
              <a:rPr lang="es-ES" dirty="0" smtClean="0"/>
              <a:t>.</a:t>
            </a:r>
          </a:p>
          <a:p>
            <a:r>
              <a:rPr lang="es-ES" dirty="0" smtClean="0"/>
              <a:t>Se considera a Oracle como uno de los sistemas de bases de datos más completos, destacando:</a:t>
            </a:r>
          </a:p>
          <a:p>
            <a:pPr lvl="1"/>
            <a:r>
              <a:rPr lang="es-ES" dirty="0" smtClean="0"/>
              <a:t>soporte de transacciones,</a:t>
            </a:r>
          </a:p>
          <a:p>
            <a:pPr lvl="1"/>
            <a:r>
              <a:rPr lang="es-ES" dirty="0" smtClean="0"/>
              <a:t>estabilidad,</a:t>
            </a:r>
          </a:p>
          <a:p>
            <a:pPr lvl="1"/>
            <a:r>
              <a:rPr lang="es-ES" dirty="0" smtClean="0"/>
              <a:t>escalabilidad y</a:t>
            </a:r>
          </a:p>
          <a:p>
            <a:pPr lvl="1"/>
            <a:r>
              <a:rPr lang="es-ES" dirty="0" smtClean="0"/>
              <a:t>Soporte multiplataforma.</a:t>
            </a:r>
          </a:p>
          <a:p>
            <a:r>
              <a:rPr lang="es-ES" dirty="0" smtClean="0"/>
              <a:t>Su dominio en el mercado de servidores empresariales ha sido casi total hasta hace poco, recientemente sufre la competencia del Microsoft SQL Server de Microsoft y de la oferta de otros RDBMS con licencia libre como PostgreSQL, MySQL o Firebird. Las últimas versiones de Oracle han sido certificadas para poder trabajar bajo GNU/Linux.</a:t>
            </a:r>
            <a:endParaRPr lang="es-ES" dirty="0"/>
          </a:p>
        </p:txBody>
      </p:sp>
      <p:sp>
        <p:nvSpPr>
          <p:cNvPr id="4" name="3 Rectángulo"/>
          <p:cNvSpPr/>
          <p:nvPr/>
        </p:nvSpPr>
        <p:spPr>
          <a:xfrm>
            <a:off x="1259632" y="5589240"/>
            <a:ext cx="7128792" cy="369332"/>
          </a:xfrm>
          <a:prstGeom prst="rect">
            <a:avLst/>
          </a:prstGeom>
        </p:spPr>
        <p:txBody>
          <a:bodyPr wrap="square">
            <a:spAutoFit/>
          </a:bodyPr>
          <a:lstStyle/>
          <a:p>
            <a:r>
              <a:rPr lang="es-ES" dirty="0" smtClean="0">
                <a:hlinkClick r:id="rId2"/>
              </a:rPr>
              <a:t>http://www.oracle.com/es/products/database/index.html</a:t>
            </a:r>
            <a:endParaRPr lang="es-E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67544" y="1124744"/>
            <a:ext cx="8280920" cy="4524315"/>
          </a:xfrm>
          <a:prstGeom prst="rect">
            <a:avLst/>
          </a:prstGeom>
        </p:spPr>
        <p:txBody>
          <a:bodyPr wrap="square">
            <a:spAutoFit/>
          </a:bodyPr>
          <a:lstStyle/>
          <a:p>
            <a:r>
              <a:rPr lang="es-ES" b="1" dirty="0" smtClean="0"/>
              <a:t>MySQL</a:t>
            </a:r>
            <a:r>
              <a:rPr lang="es-ES" dirty="0" smtClean="0"/>
              <a:t> es un sistema de gestión de bases de datos relacional, multihilo y multiusuario con más de seis millones de instalaciones.</a:t>
            </a:r>
            <a:r>
              <a:rPr lang="es-ES" baseline="30000" dirty="0" smtClean="0"/>
              <a:t> </a:t>
            </a:r>
            <a:r>
              <a:rPr lang="es-ES" dirty="0" smtClean="0"/>
              <a:t>MySQL AB —desde enero de 2008 una subsidiaria de </a:t>
            </a:r>
            <a:r>
              <a:rPr lang="es-ES" dirty="0" err="1" smtClean="0"/>
              <a:t>Sun</a:t>
            </a:r>
            <a:r>
              <a:rPr lang="es-ES" dirty="0" smtClean="0"/>
              <a:t> Microsystems y ésta a su vez de Oracle </a:t>
            </a:r>
            <a:r>
              <a:rPr lang="es-ES" dirty="0" err="1" smtClean="0"/>
              <a:t>Corporation</a:t>
            </a:r>
            <a:r>
              <a:rPr lang="es-ES" dirty="0" smtClean="0"/>
              <a:t> desde abril de 2009— desarrolla MySQL como software libre en un esquema de licenciamiento dual.</a:t>
            </a:r>
          </a:p>
          <a:p>
            <a:r>
              <a:rPr lang="es-ES" dirty="0" smtClean="0"/>
              <a:t>Por un lado se ofrece bajo la GNU GPL para cualquier uso compatible con esta licencia, pero para aquellas empresas que quieran incorporarlo en productos privativos deben comprar a la empresa una licencia específica que les permita este uso. Está desarrollado en su mayor parte en ANSI C.</a:t>
            </a:r>
          </a:p>
          <a:p>
            <a:r>
              <a:rPr lang="es-ES" dirty="0" smtClean="0"/>
              <a:t>Al contrario de proyectos como Apache, donde el software es desarrollado por una comunidad pública y los derechos de autor del código están en poder del autor individual, MySQL es patrocinado por una empresa privada, que posee el copyright de la mayor parte del código.</a:t>
            </a:r>
          </a:p>
          <a:p>
            <a:r>
              <a:rPr lang="es-ES" dirty="0" smtClean="0"/>
              <a:t>Esto es lo que posibilita el esquema de licenciamiento anteriormente mencionado. Además de la venta de licencias privativas, la compañía ofrece soporte y servicios. Para sus operaciones contratan trabajadores alrededor del mundo que colaboran vía Internet. MySQL AB fue fundado por David Axmark, Allan </a:t>
            </a:r>
            <a:r>
              <a:rPr lang="es-ES" dirty="0" err="1" smtClean="0"/>
              <a:t>Larsson</a:t>
            </a:r>
            <a:r>
              <a:rPr lang="es-ES" dirty="0" smtClean="0"/>
              <a:t> y Michael </a:t>
            </a:r>
            <a:r>
              <a:rPr lang="es-ES" dirty="0" err="1" smtClean="0"/>
              <a:t>Widenius</a:t>
            </a:r>
            <a:r>
              <a:rPr lang="es-ES" dirty="0" smtClean="0"/>
              <a:t>.</a:t>
            </a:r>
            <a:endParaRPr lang="es-ES" dirty="0"/>
          </a:p>
        </p:txBody>
      </p:sp>
      <p:sp>
        <p:nvSpPr>
          <p:cNvPr id="3" name="2 CuadroTexto"/>
          <p:cNvSpPr txBox="1"/>
          <p:nvPr/>
        </p:nvSpPr>
        <p:spPr>
          <a:xfrm>
            <a:off x="467544" y="188640"/>
            <a:ext cx="1237839" cy="523220"/>
          </a:xfrm>
          <a:prstGeom prst="rect">
            <a:avLst/>
          </a:prstGeom>
          <a:noFill/>
        </p:spPr>
        <p:txBody>
          <a:bodyPr wrap="none" rtlCol="0">
            <a:spAutoFit/>
          </a:bodyPr>
          <a:lstStyle/>
          <a:p>
            <a:r>
              <a:rPr lang="es-ES" sz="2800" b="1" dirty="0" smtClean="0"/>
              <a:t>MySQL</a:t>
            </a:r>
            <a:endParaRPr lang="es-ES" sz="2800" b="1" dirty="0"/>
          </a:p>
        </p:txBody>
      </p:sp>
      <p:sp>
        <p:nvSpPr>
          <p:cNvPr id="4" name="3 Rectángulo">
            <a:hlinkClick r:id="rId2"/>
          </p:cNvPr>
          <p:cNvSpPr/>
          <p:nvPr/>
        </p:nvSpPr>
        <p:spPr>
          <a:xfrm>
            <a:off x="2195736" y="5949280"/>
            <a:ext cx="2455096" cy="369332"/>
          </a:xfrm>
          <a:prstGeom prst="rect">
            <a:avLst/>
          </a:prstGeom>
        </p:spPr>
        <p:txBody>
          <a:bodyPr wrap="none">
            <a:spAutoFit/>
          </a:bodyPr>
          <a:lstStyle/>
          <a:p>
            <a:r>
              <a:rPr lang="es-ES" dirty="0" smtClean="0">
                <a:hlinkClick r:id="rId2"/>
              </a:rPr>
              <a:t>http://www.mysql.com/</a:t>
            </a:r>
            <a:endParaRPr lang="es-E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251520" y="667436"/>
            <a:ext cx="8460432"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s-ES" sz="1600" dirty="0" smtClean="0">
                <a:latin typeface="Arial" pitchFamily="34" charset="0"/>
                <a:ea typeface="Times New Roman" pitchFamily="18" charset="0"/>
                <a:cs typeface="Arial" pitchFamily="34" charset="0"/>
              </a:rPr>
              <a:t>En su evolución las bases de datos se han basado</a:t>
            </a:r>
            <a:r>
              <a:rPr kumimoji="0" lang="es-E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s-E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en 3 </a:t>
            </a:r>
            <a:r>
              <a:rPr kumimoji="0" lang="es-ES"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modelos de datos</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E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sz="20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Jerárquico.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sz="20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En red.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sz="20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Relacional.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E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Los primeros sistemas, introducidos en los años 60 se basaron en el </a:t>
            </a:r>
            <a:r>
              <a:rPr kumimoji="0" lang="es-ES" sz="1600" b="1" i="1" u="none" strike="noStrike" cap="none" normalizeH="0" baseline="0" dirty="0" smtClean="0">
                <a:ln>
                  <a:noFill/>
                </a:ln>
                <a:solidFill>
                  <a:srgbClr val="000080"/>
                </a:solidFill>
                <a:effectLst/>
                <a:latin typeface="Arial" pitchFamily="34" charset="0"/>
                <a:ea typeface="Times New Roman" pitchFamily="18" charset="0"/>
                <a:cs typeface="Arial" pitchFamily="34" charset="0"/>
              </a:rPr>
              <a:t>modelo jerárquico</a:t>
            </a:r>
            <a:r>
              <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que estructura todas las relaciones entre los datos como jerarquías</a:t>
            </a:r>
            <a:r>
              <a:rPr lang="es-ES" sz="1600" dirty="0" smtClean="0">
                <a:latin typeface="Arial" pitchFamily="34" charset="0"/>
                <a:ea typeface="Times New Roman" pitchFamily="18" charset="0"/>
                <a:cs typeface="Arial" pitchFamily="34" charset="0"/>
              </a:rPr>
              <a:t> normalmente mediante modelos padre-hijo.</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 finales de los 60 aparecieron los sistemas basados en el </a:t>
            </a:r>
            <a:r>
              <a:rPr kumimoji="0" lang="es-ES" sz="1600" b="1" i="1" u="none" strike="noStrike" cap="none" normalizeH="0" baseline="0" dirty="0" smtClean="0">
                <a:ln>
                  <a:noFill/>
                </a:ln>
                <a:solidFill>
                  <a:srgbClr val="000080"/>
                </a:solidFill>
                <a:effectLst/>
                <a:latin typeface="Arial" pitchFamily="34" charset="0"/>
                <a:ea typeface="Times New Roman" pitchFamily="18" charset="0"/>
                <a:cs typeface="Arial" pitchFamily="34" charset="0"/>
              </a:rPr>
              <a:t>modelo en red</a:t>
            </a:r>
            <a:r>
              <a:rPr kumimoji="0" lang="es-ES" sz="1600" b="0" i="0" u="none" strike="noStrike" cap="none" normalizeH="0" baseline="0" dirty="0" smtClean="0">
                <a:ln>
                  <a:noFill/>
                </a:ln>
                <a:solidFill>
                  <a:srgbClr val="000080"/>
                </a:solidFill>
                <a:effectLst/>
                <a:latin typeface="Arial" pitchFamily="34" charset="0"/>
                <a:ea typeface="Times New Roman" pitchFamily="18" charset="0"/>
                <a:cs typeface="Arial" pitchFamily="34" charset="0"/>
              </a:rPr>
              <a:t>. </a:t>
            </a:r>
            <a:r>
              <a:rPr kumimoji="0" lang="es-E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En estos dos modelos los datos se relacionaban con punteros físicos.</a:t>
            </a:r>
            <a:r>
              <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En 1970, </a:t>
            </a:r>
            <a:r>
              <a:rPr kumimoji="0" lang="es-ES" sz="16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Codd</a:t>
            </a:r>
            <a:r>
              <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publicó un artículo que abrió una nueva perspectiva para los sistemas de gestión de la información argumentando que los datos deberían relacionarse mediante interrelaciones naturales y lógicas. Los datos se representan como tablas denominadas relaciones y se les aplica el cálculo y el álgebra relacional. Se denominó </a:t>
            </a:r>
            <a:r>
              <a:rPr kumimoji="0" lang="es-ES" sz="1600" b="1" i="1" u="none" strike="noStrike" cap="none" normalizeH="0" baseline="0" dirty="0" smtClean="0">
                <a:ln>
                  <a:noFill/>
                </a:ln>
                <a:solidFill>
                  <a:srgbClr val="333399"/>
                </a:solidFill>
                <a:effectLst/>
                <a:latin typeface="Arial" pitchFamily="34" charset="0"/>
                <a:ea typeface="Times New Roman" pitchFamily="18" charset="0"/>
                <a:cs typeface="Arial" pitchFamily="34" charset="0"/>
              </a:rPr>
              <a:t>modelo relacional</a:t>
            </a:r>
            <a:r>
              <a:rPr kumimoji="0" lang="es-ES" sz="1600" b="0" i="1" u="none" strike="noStrike" cap="none" normalizeH="0" baseline="0" dirty="0" smtClean="0">
                <a:ln>
                  <a:noFill/>
                </a:ln>
                <a:solidFill>
                  <a:srgbClr val="999999"/>
                </a:solidFill>
                <a:effectLst/>
                <a:latin typeface="Arial" pitchFamily="34" charset="0"/>
                <a:ea typeface="Times New Roman" pitchFamily="18" charset="0"/>
                <a:cs typeface="Arial" pitchFamily="34" charset="0"/>
              </a:rPr>
              <a:t> </a:t>
            </a:r>
            <a:r>
              <a:rPr kumimoji="0" lang="es-ES"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y es el estándar mas empleado en la actualidad.</a:t>
            </a:r>
            <a:r>
              <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En estos momentos las bases de datos evolucionan en dos direcciones fundamentalmente: el </a:t>
            </a:r>
            <a:r>
              <a:rPr kumimoji="0" lang="es-ES" sz="1600" b="1" i="1" u="none" strike="noStrike" cap="none" normalizeH="0" baseline="0" dirty="0" smtClean="0">
                <a:ln>
                  <a:noFill/>
                </a:ln>
                <a:solidFill>
                  <a:srgbClr val="000080"/>
                </a:solidFill>
                <a:effectLst/>
                <a:latin typeface="Arial" pitchFamily="34" charset="0"/>
                <a:ea typeface="Times New Roman" pitchFamily="18" charset="0"/>
                <a:cs typeface="Arial" pitchFamily="34" charset="0"/>
              </a:rPr>
              <a:t>modelo de bases de datos orientadas a objetos</a:t>
            </a:r>
            <a:r>
              <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y la utilización de plataformas cliente-servidor para </a:t>
            </a:r>
            <a:r>
              <a:rPr kumimoji="0" lang="es-ES" sz="1600" b="1" i="1" u="none" strike="noStrike" cap="none" normalizeH="0" baseline="0" dirty="0" smtClean="0">
                <a:ln>
                  <a:noFill/>
                </a:ln>
                <a:solidFill>
                  <a:srgbClr val="000080"/>
                </a:solidFill>
                <a:effectLst/>
                <a:latin typeface="Arial" pitchFamily="34" charset="0"/>
                <a:ea typeface="Times New Roman" pitchFamily="18" charset="0"/>
                <a:cs typeface="Arial" pitchFamily="34" charset="0"/>
              </a:rPr>
              <a:t>bases de datos orientadas a internet. </a:t>
            </a:r>
            <a:endParaRPr kumimoji="0" lang="es-E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flipH="1">
            <a:off x="827584" y="548680"/>
            <a:ext cx="1898497" cy="523220"/>
          </a:xfrm>
          <a:prstGeom prst="rect">
            <a:avLst/>
          </a:prstGeom>
          <a:noFill/>
        </p:spPr>
        <p:txBody>
          <a:bodyPr wrap="square" rtlCol="0">
            <a:spAutoFit/>
          </a:bodyPr>
          <a:lstStyle/>
          <a:p>
            <a:r>
              <a:rPr lang="es-ES" sz="2800" b="1" dirty="0" smtClean="0"/>
              <a:t>SQL Server</a:t>
            </a:r>
            <a:endParaRPr lang="es-ES" sz="2800" b="1" dirty="0"/>
          </a:p>
        </p:txBody>
      </p:sp>
      <p:sp>
        <p:nvSpPr>
          <p:cNvPr id="4" name="3 Rectángulo"/>
          <p:cNvSpPr/>
          <p:nvPr/>
        </p:nvSpPr>
        <p:spPr>
          <a:xfrm>
            <a:off x="827584" y="1196752"/>
            <a:ext cx="7848872" cy="4247317"/>
          </a:xfrm>
          <a:prstGeom prst="rect">
            <a:avLst/>
          </a:prstGeom>
        </p:spPr>
        <p:txBody>
          <a:bodyPr wrap="square">
            <a:spAutoFit/>
          </a:bodyPr>
          <a:lstStyle/>
          <a:p>
            <a:r>
              <a:rPr lang="es-ES" b="1" dirty="0" smtClean="0"/>
              <a:t>Microsoft SQL Server</a:t>
            </a:r>
            <a:r>
              <a:rPr lang="es-ES" dirty="0" smtClean="0"/>
              <a:t> es un sistema para la gestión de bases de datos producido por Microsoft basado en el modelo relacional. Sus lenguajes para consultas son T-SQL y ANSI SQL. </a:t>
            </a:r>
            <a:r>
              <a:rPr lang="es-ES" b="1" dirty="0" smtClean="0"/>
              <a:t>Microsoft SQL Server</a:t>
            </a:r>
            <a:r>
              <a:rPr lang="es-ES" dirty="0" smtClean="0"/>
              <a:t> constituye la alternativa de Microsoft a otros potentes sistemas gestores de bases de datos como son </a:t>
            </a:r>
            <a:r>
              <a:rPr lang="es-ES" b="1" i="1" dirty="0" smtClean="0"/>
              <a:t>Oracle</a:t>
            </a:r>
            <a:r>
              <a:rPr lang="es-ES" dirty="0" smtClean="0"/>
              <a:t>, </a:t>
            </a:r>
            <a:r>
              <a:rPr lang="es-ES" b="1" i="1" dirty="0" smtClean="0"/>
              <a:t>PostgreSQL</a:t>
            </a:r>
            <a:r>
              <a:rPr lang="es-ES" dirty="0" smtClean="0"/>
              <a:t> o </a:t>
            </a:r>
            <a:r>
              <a:rPr lang="es-ES" b="1" i="1" dirty="0" smtClean="0"/>
              <a:t>MySQL</a:t>
            </a:r>
            <a:r>
              <a:rPr lang="es-ES" dirty="0" smtClean="0"/>
              <a:t>.</a:t>
            </a:r>
          </a:p>
          <a:p>
            <a:r>
              <a:rPr lang="es-ES" dirty="0" smtClean="0"/>
              <a:t>Soporta transacciones.</a:t>
            </a:r>
          </a:p>
          <a:p>
            <a:r>
              <a:rPr lang="es-ES" dirty="0" smtClean="0"/>
              <a:t>Soporta procedimientos almacenados.</a:t>
            </a:r>
          </a:p>
          <a:p>
            <a:r>
              <a:rPr lang="es-ES" dirty="0" smtClean="0"/>
              <a:t>Incluye también un entorno gráfico de administración, que permite el uso de comandos DDL y DML gráficamente.</a:t>
            </a:r>
          </a:p>
          <a:p>
            <a:r>
              <a:rPr lang="es-ES" dirty="0" smtClean="0"/>
              <a:t>Permite trabajar en modo cliente-servidor, donde la información y datos se alojan en el servidor y los terminales o clientes de la red sólo acceden a la información.</a:t>
            </a:r>
          </a:p>
          <a:p>
            <a:r>
              <a:rPr lang="es-ES" dirty="0" smtClean="0"/>
              <a:t>Además permite administrar información de otros servidores de datos.</a:t>
            </a:r>
          </a:p>
          <a:p>
            <a:r>
              <a:rPr lang="es-ES" dirty="0" smtClean="0"/>
              <a:t>Este sistema incluye una versión reducida con el mismo motor de base de datos pero orientado a proyectos más pequeños, que en sus versiones 2005 y 2008 pasa a ser el SQL Express </a:t>
            </a:r>
            <a:r>
              <a:rPr lang="es-ES" dirty="0" err="1" smtClean="0"/>
              <a:t>Edition</a:t>
            </a:r>
            <a:r>
              <a:rPr lang="es-ES" dirty="0" smtClean="0"/>
              <a:t>, que se distribuye en forma </a:t>
            </a:r>
            <a:r>
              <a:rPr lang="es-ES" i="1" dirty="0" smtClean="0"/>
              <a:t>gratuita</a:t>
            </a:r>
            <a:r>
              <a:rPr lang="es-ES" dirty="0" smtClean="0"/>
              <a:t>.</a:t>
            </a:r>
            <a:endParaRPr lang="es-ES" dirty="0"/>
          </a:p>
        </p:txBody>
      </p:sp>
      <p:sp>
        <p:nvSpPr>
          <p:cNvPr id="5" name="4 Rectángulo"/>
          <p:cNvSpPr/>
          <p:nvPr/>
        </p:nvSpPr>
        <p:spPr>
          <a:xfrm>
            <a:off x="1403648" y="5733256"/>
            <a:ext cx="6336704" cy="369332"/>
          </a:xfrm>
          <a:prstGeom prst="rect">
            <a:avLst/>
          </a:prstGeom>
        </p:spPr>
        <p:txBody>
          <a:bodyPr wrap="square">
            <a:spAutoFit/>
          </a:bodyPr>
          <a:lstStyle/>
          <a:p>
            <a:r>
              <a:rPr lang="es-ES" dirty="0" smtClean="0">
                <a:hlinkClick r:id="rId2"/>
              </a:rPr>
              <a:t>http://www.microsoft.com/es-es/sqlserver/default.aspx</a:t>
            </a:r>
            <a:endParaRPr lang="es-E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483768" y="476672"/>
            <a:ext cx="3744416" cy="5386090"/>
          </a:xfrm>
          <a:prstGeom prst="rect">
            <a:avLst/>
          </a:prstGeom>
        </p:spPr>
        <p:txBody>
          <a:bodyPr wrap="square">
            <a:spAutoFit/>
          </a:bodyPr>
          <a:lstStyle/>
          <a:p>
            <a:r>
              <a:rPr lang="es-ES" sz="3600" b="1" i="1" dirty="0" smtClean="0"/>
              <a:t>Otras:</a:t>
            </a:r>
          </a:p>
          <a:p>
            <a:r>
              <a:rPr lang="es-ES" sz="2800" dirty="0" smtClean="0"/>
              <a:t>Berkeley DB </a:t>
            </a:r>
          </a:p>
          <a:p>
            <a:r>
              <a:rPr lang="es-ES" sz="2800" dirty="0" smtClean="0"/>
              <a:t>PostgreSQL</a:t>
            </a:r>
          </a:p>
          <a:p>
            <a:r>
              <a:rPr lang="es-ES" sz="2800" dirty="0" smtClean="0"/>
              <a:t>Firebird</a:t>
            </a:r>
          </a:p>
          <a:p>
            <a:r>
              <a:rPr lang="es-ES" sz="2800" dirty="0" smtClean="0"/>
              <a:t>DB2</a:t>
            </a:r>
          </a:p>
          <a:p>
            <a:r>
              <a:rPr lang="es-ES" sz="2800" dirty="0" smtClean="0"/>
              <a:t>Sybase</a:t>
            </a:r>
          </a:p>
          <a:p>
            <a:r>
              <a:rPr lang="es-ES" sz="2800" dirty="0" err="1" smtClean="0"/>
              <a:t>Teradata</a:t>
            </a:r>
            <a:endParaRPr lang="es-ES" sz="2800" dirty="0" smtClean="0"/>
          </a:p>
          <a:p>
            <a:r>
              <a:rPr lang="es-ES" sz="2800" dirty="0" err="1" smtClean="0"/>
              <a:t>Informix</a:t>
            </a:r>
            <a:endParaRPr lang="es-ES" sz="2800" dirty="0" smtClean="0"/>
          </a:p>
          <a:p>
            <a:r>
              <a:rPr lang="es-ES" sz="2800" dirty="0" smtClean="0"/>
              <a:t>Ingres</a:t>
            </a:r>
          </a:p>
          <a:p>
            <a:r>
              <a:rPr lang="es-ES" sz="2800" dirty="0" err="1" smtClean="0"/>
              <a:t>Amazon's</a:t>
            </a:r>
            <a:r>
              <a:rPr lang="es-ES" sz="2800" dirty="0" smtClean="0"/>
              <a:t> </a:t>
            </a:r>
            <a:r>
              <a:rPr lang="es-ES" sz="2800" dirty="0" err="1" smtClean="0"/>
              <a:t>SimpleDB</a:t>
            </a:r>
            <a:endParaRPr lang="es-ES" sz="2800" dirty="0" smtClean="0"/>
          </a:p>
          <a:p>
            <a:r>
              <a:rPr lang="es-ES" sz="2800" dirty="0" err="1" smtClean="0"/>
              <a:t>SQLite</a:t>
            </a:r>
            <a:endParaRPr lang="es-ES" sz="2800" dirty="0" smtClean="0"/>
          </a:p>
          <a:p>
            <a:r>
              <a:rPr lang="es-ES" sz="2800" dirty="0" smtClean="0"/>
              <a:t>…</a:t>
            </a:r>
            <a:endParaRPr lang="es-ES" sz="28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encrypted-tbn1.gstatic.com/images?q=tbn:ANd9GcRPtTavWqXOOwp-yV27oICba0OtJrcNPKinhTb0XAX5sEN03tzsvg"/>
          <p:cNvPicPr>
            <a:picLocks noChangeAspect="1" noChangeArrowheads="1"/>
          </p:cNvPicPr>
          <p:nvPr/>
        </p:nvPicPr>
        <p:blipFill>
          <a:blip r:embed="rId2" cstate="print"/>
          <a:srcRect/>
          <a:stretch>
            <a:fillRect/>
          </a:stretch>
        </p:blipFill>
        <p:spPr bwMode="auto">
          <a:xfrm>
            <a:off x="5652120" y="1340768"/>
            <a:ext cx="2114550" cy="1943101"/>
          </a:xfrm>
          <a:prstGeom prst="rect">
            <a:avLst/>
          </a:prstGeom>
          <a:noFill/>
        </p:spPr>
      </p:pic>
      <p:sp>
        <p:nvSpPr>
          <p:cNvPr id="3" name="2 Rectángulo"/>
          <p:cNvSpPr/>
          <p:nvPr/>
        </p:nvSpPr>
        <p:spPr>
          <a:xfrm>
            <a:off x="1259632" y="1844824"/>
            <a:ext cx="3888432" cy="1077218"/>
          </a:xfrm>
          <a:prstGeom prst="rect">
            <a:avLst/>
          </a:prstGeom>
        </p:spPr>
        <p:txBody>
          <a:bodyPr wrap="square">
            <a:spAutoFit/>
          </a:bodyPr>
          <a:lstStyle/>
          <a:p>
            <a:r>
              <a:rPr lang="es-ES" sz="3200" dirty="0" err="1" smtClean="0"/>
              <a:t>MongoDB</a:t>
            </a:r>
            <a:endParaRPr lang="es-ES" sz="3200" dirty="0" smtClean="0"/>
          </a:p>
          <a:p>
            <a:r>
              <a:rPr lang="es-ES" sz="3200" dirty="0" err="1" smtClean="0"/>
              <a:t>CouchDB</a:t>
            </a:r>
            <a:endParaRPr lang="es-ES" sz="3200" dirty="0"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descr="http://bigdatanerd.files.wordpress.com/2012/02/hadoop_vs_rdbms-1024x498.png"/>
          <p:cNvPicPr>
            <a:picLocks noChangeAspect="1" noChangeArrowheads="1"/>
          </p:cNvPicPr>
          <p:nvPr/>
        </p:nvPicPr>
        <p:blipFill>
          <a:blip r:embed="rId2" cstate="print"/>
          <a:srcRect l="42445"/>
          <a:stretch>
            <a:fillRect/>
          </a:stretch>
        </p:blipFill>
        <p:spPr bwMode="auto">
          <a:xfrm>
            <a:off x="1907704" y="764704"/>
            <a:ext cx="5613648" cy="4743450"/>
          </a:xfrm>
          <a:prstGeom prst="rect">
            <a:avLst/>
          </a:prstGeom>
          <a:noFill/>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rrester Wave"/>
          <p:cNvPicPr>
            <a:picLocks noChangeAspect="1" noChangeArrowheads="1"/>
          </p:cNvPicPr>
          <p:nvPr/>
        </p:nvPicPr>
        <p:blipFill>
          <a:blip r:embed="rId2" cstate="print"/>
          <a:srcRect/>
          <a:stretch>
            <a:fillRect/>
          </a:stretch>
        </p:blipFill>
        <p:spPr bwMode="auto">
          <a:xfrm>
            <a:off x="1475656" y="857192"/>
            <a:ext cx="5544616" cy="4315057"/>
          </a:xfrm>
          <a:prstGeom prst="rect">
            <a:avLst/>
          </a:prstGeom>
          <a:noFill/>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descr="http://cdn.ttgtmedia.com/ITKE/uploads/blogs.dir/104/files/2012/04/2011rdbms-market-revenue3.jpg"/>
          <p:cNvPicPr>
            <a:picLocks noChangeAspect="1" noChangeArrowheads="1"/>
          </p:cNvPicPr>
          <p:nvPr/>
        </p:nvPicPr>
        <p:blipFill>
          <a:blip r:embed="rId2" cstate="print"/>
          <a:srcRect/>
          <a:stretch>
            <a:fillRect/>
          </a:stretch>
        </p:blipFill>
        <p:spPr bwMode="auto">
          <a:xfrm>
            <a:off x="1691680" y="1700808"/>
            <a:ext cx="5544616" cy="2867496"/>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683568" y="1628800"/>
            <a:ext cx="7715028" cy="320857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Modelo jerárquico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Se le llama también </a:t>
            </a:r>
            <a:r>
              <a:rPr kumimoji="0" lang="es-ES" sz="16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modelo en árbol</a:t>
            </a:r>
            <a:r>
              <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ya que utiliza para su representación una estructura de tipo árbol invertido.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Una base de datos jerárquica es un conjunto de registros lógicamente organizados con una estructura de árbol invertido. Dentro de la jerarquía el nivel superior se percibe como el "padre" de los registros situados debajo de él, de forma que: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050" b="0" i="0" u="none" strike="noStrike" cap="none" normalizeH="0" baseline="0" dirty="0" smtClean="0">
              <a:ln>
                <a:noFill/>
              </a:ln>
              <a:solidFill>
                <a:schemeClr val="tx1"/>
              </a:solidFill>
              <a:effectLst/>
              <a:latin typeface="Arial" pitchFamily="34" charset="0"/>
              <a:cs typeface="Arial" pitchFamily="34" charset="0"/>
            </a:endParaRPr>
          </a:p>
          <a:p>
            <a:pPr lvl="2" eaLnBrk="0" fontAlgn="base" hangingPunct="0">
              <a:spcBef>
                <a:spcPct val="0"/>
              </a:spcBef>
              <a:spcAft>
                <a:spcPct val="0"/>
              </a:spcAft>
              <a:buFontTx/>
              <a:buChar char="•"/>
            </a:pPr>
            <a:r>
              <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Cada padre puede tener muchos hijos </a:t>
            </a:r>
          </a:p>
          <a:p>
            <a:pPr lvl="2" eaLnBrk="0" fontAlgn="base" hangingPunct="0">
              <a:spcBef>
                <a:spcPct val="0"/>
              </a:spcBef>
              <a:spcAft>
                <a:spcPct val="0"/>
              </a:spcAft>
              <a:buFontTx/>
              <a:buChar char="•"/>
            </a:pPr>
            <a:r>
              <a:rPr kumimoji="0" lang="es-E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Cada hijo sólo tiene un padre </a:t>
            </a:r>
            <a:endParaRPr kumimoji="0" lang="es-E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ChangeArrowheads="1"/>
          </p:cNvSpPr>
          <p:nvPr/>
        </p:nvSpPr>
        <p:spPr bwMode="auto">
          <a:xfrm>
            <a:off x="0" y="1268760"/>
            <a:ext cx="8676456"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Una colección d</a:t>
            </a:r>
            <a:r>
              <a:rPr kumimoji="0" lang="es-ES" b="0" i="0" u="none" strike="noStrike" cap="none" normalizeH="0" baseline="0" dirty="0" smtClean="0">
                <a:ln>
                  <a:noFill/>
                </a:ln>
                <a:solidFill>
                  <a:srgbClr val="800080"/>
                </a:solidFill>
                <a:effectLst/>
                <a:latin typeface="Arial" pitchFamily="34" charset="0"/>
                <a:ea typeface="Times New Roman" pitchFamily="18" charset="0"/>
                <a:cs typeface="Arial" pitchFamily="34" charset="0"/>
              </a:rPr>
              <a:t>e</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árboles forma una base de datos.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 los registros se les denomina segmentos o </a:t>
            </a:r>
            <a:r>
              <a:rPr kumimoji="0" lang="es-ES" b="1" i="0" u="sng" strike="noStrike" cap="none" normalizeH="0" baseline="0" dirty="0" smtClean="0">
                <a:ln>
                  <a:noFill/>
                </a:ln>
                <a:solidFill>
                  <a:schemeClr val="tx1"/>
                </a:solidFill>
                <a:effectLst/>
                <a:latin typeface="Arial" pitchFamily="34" charset="0"/>
                <a:ea typeface="Times New Roman" pitchFamily="18" charset="0"/>
                <a:cs typeface="Arial" pitchFamily="34" charset="0"/>
              </a:rPr>
              <a:t>nodos</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que contienen atributos o </a:t>
            </a:r>
            <a:r>
              <a:rPr kumimoji="0" lang="es-ES" b="1" i="0" u="sng" strike="noStrike" cap="none" normalizeH="0" baseline="0" dirty="0" smtClean="0">
                <a:ln>
                  <a:noFill/>
                </a:ln>
                <a:solidFill>
                  <a:schemeClr val="tx1"/>
                </a:solidFill>
                <a:effectLst/>
                <a:latin typeface="Arial" pitchFamily="34" charset="0"/>
                <a:ea typeface="Times New Roman" pitchFamily="18" charset="0"/>
                <a:cs typeface="Arial" pitchFamily="34" charset="0"/>
              </a:rPr>
              <a:t>campos</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Los nodos están organizados en niveles. Cada nodo contiene los campos comunes a los nodos hijos, vinculados a él Al nodo más alto en la jerarquía o estructura de árbol se le denomina </a:t>
            </a:r>
            <a:r>
              <a:rPr kumimoji="0" lang="es-ES" b="1" i="1" u="sng" strike="noStrike" cap="none" normalizeH="0" baseline="0" dirty="0" smtClean="0">
                <a:ln>
                  <a:noFill/>
                </a:ln>
                <a:solidFill>
                  <a:schemeClr val="tx1"/>
                </a:solidFill>
                <a:effectLst/>
                <a:latin typeface="Arial" pitchFamily="34" charset="0"/>
                <a:ea typeface="Times New Roman" pitchFamily="18" charset="0"/>
                <a:cs typeface="Arial" pitchFamily="34" charset="0"/>
              </a:rPr>
              <a:t>raíz</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1" i="1" u="sng" strike="noStrike" cap="none" normalizeH="0" baseline="0" dirty="0" smtClean="0">
                <a:ln>
                  <a:noFill/>
                </a:ln>
                <a:solidFill>
                  <a:schemeClr val="tx1"/>
                </a:solidFill>
                <a:effectLst/>
                <a:latin typeface="Arial" pitchFamily="34" charset="0"/>
                <a:ea typeface="Times New Roman" pitchFamily="18" charset="0"/>
                <a:cs typeface="Arial" pitchFamily="34" charset="0"/>
              </a:rPr>
              <a:t>Padre</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es un nodo vinculado a otros de nivel inferior. Un nodo no puede ser padre de sí mismo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1" i="1" u="sng" strike="noStrike" cap="none" normalizeH="0" baseline="0" dirty="0" smtClean="0">
                <a:ln>
                  <a:noFill/>
                </a:ln>
                <a:solidFill>
                  <a:schemeClr val="tx1"/>
                </a:solidFill>
                <a:effectLst/>
                <a:latin typeface="Arial" pitchFamily="34" charset="0"/>
                <a:ea typeface="Times New Roman" pitchFamily="18" charset="0"/>
                <a:cs typeface="Arial" pitchFamily="34" charset="0"/>
              </a:rPr>
              <a:t>Hijos</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son los nodos vinculados con otros de nivel superior. Todos los hijos de un padre están al mismo nivel. Todo nodo no raíz tiene un padre y todo nodo padre puede tener varios hijos.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Las relaciones entre registros se representan mediante </a:t>
            </a:r>
            <a:r>
              <a:rPr kumimoji="0" lang="es-ES" b="1" i="1" u="sng" strike="noStrike" cap="none" normalizeH="0" baseline="0" dirty="0" smtClean="0">
                <a:ln>
                  <a:noFill/>
                </a:ln>
                <a:solidFill>
                  <a:schemeClr val="tx1"/>
                </a:solidFill>
                <a:effectLst/>
                <a:latin typeface="Arial" pitchFamily="34" charset="0"/>
                <a:ea typeface="Times New Roman" pitchFamily="18" charset="0"/>
                <a:cs typeface="Arial" pitchFamily="34" charset="0"/>
              </a:rPr>
              <a:t>arcos o lazos</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s-E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No es posible representar relaciones </a:t>
            </a:r>
            <a:r>
              <a:rPr kumimoji="0" lang="es-E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N:M</a:t>
            </a:r>
            <a:r>
              <a:rPr kumimoji="0" lang="es-E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entre registros, ni relaciones reflexivas entre ellos. </a:t>
            </a:r>
            <a:endParaRPr kumimoji="0" lang="es-E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2 Rectángulo"/>
          <p:cNvSpPr/>
          <p:nvPr/>
        </p:nvSpPr>
        <p:spPr>
          <a:xfrm>
            <a:off x="755576" y="620688"/>
            <a:ext cx="5385705" cy="461665"/>
          </a:xfrm>
          <a:prstGeom prst="rect">
            <a:avLst/>
          </a:prstGeom>
        </p:spPr>
        <p:txBody>
          <a:bodyPr wrap="none">
            <a:spAutoFit/>
          </a:bodyPr>
          <a:lstStyle/>
          <a:p>
            <a:r>
              <a:rPr lang="es-ES" sz="2400" b="1" dirty="0" smtClean="0"/>
              <a:t>Las </a:t>
            </a:r>
            <a:r>
              <a:rPr lang="es-ES" sz="2400" b="1" i="1" dirty="0" smtClean="0"/>
              <a:t>características</a:t>
            </a:r>
            <a:r>
              <a:rPr lang="es-ES" sz="2400" b="1" dirty="0" smtClean="0"/>
              <a:t> del modelo Jerárquico</a:t>
            </a:r>
            <a:endParaRPr lang="es-E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C:\Users\arodpes\Desktop\GTB\01IntroducciónBD\ASIR_GBD01_Contenidos_archivos\modelo_jerarquico.jpg"/>
          <p:cNvPicPr/>
          <p:nvPr/>
        </p:nvPicPr>
        <p:blipFill>
          <a:blip r:embed="rId2" cstate="print"/>
          <a:srcRect/>
          <a:stretch>
            <a:fillRect/>
          </a:stretch>
        </p:blipFill>
        <p:spPr bwMode="auto">
          <a:xfrm>
            <a:off x="1187624" y="1124744"/>
            <a:ext cx="6241876" cy="36377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dad">
  <a:themeElements>
    <a:clrScheme name="Equida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dad">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237</TotalTime>
  <Words>6060</Words>
  <Application>Microsoft Office PowerPoint</Application>
  <PresentationFormat>Presentación en pantalla (4:3)</PresentationFormat>
  <Paragraphs>357</Paragraphs>
  <Slides>65</Slides>
  <Notes>0</Notes>
  <HiddenSlides>0</HiddenSlides>
  <MMClips>0</MMClips>
  <ScaleCrop>false</ScaleCrop>
  <HeadingPairs>
    <vt:vector size="4" baseType="variant">
      <vt:variant>
        <vt:lpstr>Tema</vt:lpstr>
      </vt:variant>
      <vt:variant>
        <vt:i4>1</vt:i4>
      </vt:variant>
      <vt:variant>
        <vt:lpstr>Títulos de diapositiva</vt:lpstr>
      </vt:variant>
      <vt:variant>
        <vt:i4>65</vt:i4>
      </vt:variant>
    </vt:vector>
  </HeadingPairs>
  <TitlesOfParts>
    <vt:vector size="66" baseType="lpstr">
      <vt:lpstr>Equidad</vt:lpstr>
      <vt:lpstr>Bases de Datos</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lpstr>Diapositiva 36</vt:lpstr>
      <vt:lpstr>Diapositiva 37</vt:lpstr>
      <vt:lpstr>Diapositiva 38</vt:lpstr>
      <vt:lpstr>Diapositiva 39</vt:lpstr>
      <vt:lpstr>Diapositiva 40</vt:lpstr>
      <vt:lpstr>Diapositiva 41</vt:lpstr>
      <vt:lpstr>Diapositiva 42</vt:lpstr>
      <vt:lpstr>Diapositiva 43</vt:lpstr>
      <vt:lpstr>Diapositiva 44</vt:lpstr>
      <vt:lpstr>Diapositiva 45</vt:lpstr>
      <vt:lpstr>Diapositiva 46</vt:lpstr>
      <vt:lpstr>Diapositiva 47</vt:lpstr>
      <vt:lpstr>Diapositiva 48</vt:lpstr>
      <vt:lpstr>Diapositiva 49</vt:lpstr>
      <vt:lpstr>Diapositiva 50</vt:lpstr>
      <vt:lpstr>Diapositiva 51</vt:lpstr>
      <vt:lpstr>Diapositiva 52</vt:lpstr>
      <vt:lpstr>Diapositiva 53</vt:lpstr>
      <vt:lpstr>Diapositiva 54</vt:lpstr>
      <vt:lpstr>Diapositiva 55</vt:lpstr>
      <vt:lpstr>Diapositiva 56</vt:lpstr>
      <vt:lpstr>Diapositiva 57</vt:lpstr>
      <vt:lpstr>Diapositiva 58</vt:lpstr>
      <vt:lpstr>Diapositiva 59</vt:lpstr>
      <vt:lpstr>Diapositiva 60</vt:lpstr>
      <vt:lpstr>Diapositiva 61</vt:lpstr>
      <vt:lpstr>Diapositiva 62</vt:lpstr>
      <vt:lpstr>Diapositiva 63</vt:lpstr>
      <vt:lpstr>Diapositiva 64</vt:lpstr>
      <vt:lpstr>Diapositiva 65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arodpes</dc:creator>
  <cp:lastModifiedBy>arodpes</cp:lastModifiedBy>
  <cp:revision>74</cp:revision>
  <dcterms:created xsi:type="dcterms:W3CDTF">2012-10-03T16:21:09Z</dcterms:created>
  <dcterms:modified xsi:type="dcterms:W3CDTF">2013-09-24T07:05:40Z</dcterms:modified>
</cp:coreProperties>
</file>