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sldIdLst>
    <p:sldId id="256" r:id="rId2"/>
    <p:sldId id="271" r:id="rId3"/>
    <p:sldId id="260" r:id="rId4"/>
    <p:sldId id="261" r:id="rId5"/>
    <p:sldId id="262" r:id="rId6"/>
    <p:sldId id="263" r:id="rId7"/>
    <p:sldId id="259" r:id="rId8"/>
    <p:sldId id="264" r:id="rId9"/>
    <p:sldId id="265" r:id="rId10"/>
    <p:sldId id="267" r:id="rId11"/>
    <p:sldId id="266" r:id="rId12"/>
    <p:sldId id="257" r:id="rId13"/>
    <p:sldId id="258" r:id="rId14"/>
    <p:sldId id="272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80" r:id="rId23"/>
    <p:sldId id="278" r:id="rId24"/>
    <p:sldId id="277" r:id="rId25"/>
    <p:sldId id="279" r:id="rId26"/>
    <p:sldId id="282" r:id="rId27"/>
    <p:sldId id="281" r:id="rId28"/>
    <p:sldId id="300" r:id="rId29"/>
    <p:sldId id="283" r:id="rId30"/>
    <p:sldId id="285" r:id="rId31"/>
    <p:sldId id="284" r:id="rId32"/>
    <p:sldId id="286" r:id="rId33"/>
    <p:sldId id="301" r:id="rId34"/>
    <p:sldId id="287" r:id="rId35"/>
    <p:sldId id="288" r:id="rId36"/>
    <p:sldId id="289" r:id="rId37"/>
    <p:sldId id="302" r:id="rId38"/>
    <p:sldId id="290" r:id="rId39"/>
    <p:sldId id="291" r:id="rId40"/>
    <p:sldId id="293" r:id="rId41"/>
    <p:sldId id="304" r:id="rId42"/>
    <p:sldId id="294" r:id="rId43"/>
    <p:sldId id="295" r:id="rId44"/>
    <p:sldId id="297" r:id="rId45"/>
    <p:sldId id="298" r:id="rId46"/>
    <p:sldId id="299" r:id="rId47"/>
    <p:sldId id="307" r:id="rId48"/>
    <p:sldId id="296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6" r:id="rId57"/>
    <p:sldId id="315" r:id="rId58"/>
    <p:sldId id="317" r:id="rId59"/>
    <p:sldId id="319" r:id="rId60"/>
    <p:sldId id="320" r:id="rId61"/>
    <p:sldId id="318" r:id="rId6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 autoAdjust="0"/>
    <p:restoredTop sz="94660"/>
  </p:normalViewPr>
  <p:slideViewPr>
    <p:cSldViewPr>
      <p:cViewPr varScale="1">
        <p:scale>
          <a:sx n="64" d="100"/>
          <a:sy n="64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1F764-00DE-44D8-BC9A-89960F790615}" type="datetimeFigureOut">
              <a:rPr lang="es-ES" smtClean="0"/>
              <a:pPr/>
              <a:t>09/10/2013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26797-5CC7-4910-9556-27550A54E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0" lang="es-ES" sz="4000" b="0" kern="1200" cap="none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26797-5CC7-4910-9556-27550A54E179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4BF6-CEE6-4277-B1E7-392399CF2047}" type="datetime1">
              <a:rPr lang="es-ES" smtClean="0"/>
              <a:pPr/>
              <a:t>09/10/2013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E032-AAC1-4514-BCC2-BB9D0574B76D}" type="datetime1">
              <a:rPr lang="es-ES" smtClean="0"/>
              <a:pPr/>
              <a:t>09/10/2013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A753-8334-4C89-BF4A-A746196B5B33}" type="datetime1">
              <a:rPr lang="es-ES" smtClean="0"/>
              <a:pPr/>
              <a:t>09/10/2013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5083-F410-43BF-8AA2-737F0416D215}" type="datetime1">
              <a:rPr lang="es-ES" smtClean="0"/>
              <a:pPr/>
              <a:t>09/10/2013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8107-71B0-488C-84C8-1A19CDC16418}" type="datetime1">
              <a:rPr lang="es-ES" smtClean="0"/>
              <a:pPr/>
              <a:t>09/10/2013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5EA5-19A7-418A-A37F-58C12E90B5D4}" type="datetime1">
              <a:rPr lang="es-ES" smtClean="0"/>
              <a:pPr/>
              <a:t>09/10/2013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071F-057D-42AF-9F29-BB986BB7EB92}" type="datetime1">
              <a:rPr lang="es-ES" smtClean="0"/>
              <a:pPr/>
              <a:t>09/10/2013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4707-E551-4191-B62D-D7991CE7DE4E}" type="datetime1">
              <a:rPr lang="es-ES" smtClean="0"/>
              <a:pPr/>
              <a:t>09/10/2013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86E3-B34C-44D4-BE4E-14BF0EB4D94D}" type="datetime1">
              <a:rPr lang="es-ES" smtClean="0"/>
              <a:pPr/>
              <a:t>09/10/2013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FA93-8A67-402D-B1F5-B5CAFC7E67D7}" type="datetime1">
              <a:rPr lang="es-ES" smtClean="0"/>
              <a:pPr/>
              <a:t>09/10/2013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69EE-9BBA-40D8-A35A-62E88DDBAFB1}" type="datetime1">
              <a:rPr lang="es-ES" smtClean="0"/>
              <a:pPr/>
              <a:t>09/10/2013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BDE6ED-3578-40D4-9DAD-12240581E7B4}" type="datetime1">
              <a:rPr lang="es-ES" smtClean="0"/>
              <a:pPr/>
              <a:t>09/10/2013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Consultas Básicas SQL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una Base de Datos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971600" y="764704"/>
            <a:ext cx="54726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Una </a:t>
            </a:r>
            <a:r>
              <a:rPr lang="es-ES" sz="2400" b="1" dirty="0" smtClean="0"/>
              <a:t>base de datos</a:t>
            </a:r>
            <a:r>
              <a:rPr lang="es-ES" sz="2400" dirty="0" smtClean="0"/>
              <a:t> es un conjunto de datos pertenecientes a un mismo contexto y almacenados sistemáticamente para su posterior uso. 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411760" y="3068960"/>
            <a:ext cx="4968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Una Base de datos dentro de SQL Server es una estructura organizada que permite almacenar informaciones (tablas) identificadas por un nombre y otras estructuras y programas que faciliten el acceso a los datos.</a:t>
            </a:r>
            <a:endParaRPr lang="es-ES" sz="24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115616" y="980728"/>
            <a:ext cx="39424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Crear la Base de datos: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763688" y="1988840"/>
            <a:ext cx="641393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database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pruebasql2013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717032"/>
            <a:ext cx="5472609" cy="216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1560" y="764704"/>
            <a:ext cx="745232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Para asegurarnos que las operaciones sobre tablas se realicen en esa Base de datos tendr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amos que indicar siempre la base de datos en la que vamos a trabajar a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ñ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adiendo en las sentencias: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942634"/>
            <a:ext cx="4752528" cy="294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666750"/>
            <a:ext cx="780097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una tabla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95536" y="404665"/>
            <a:ext cx="26642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tabla es la estructura dentro de una base de datos donde podemos almacenar información correspondiente a algo, cuya estructura se mantiene igual.</a:t>
            </a:r>
          </a:p>
          <a:p>
            <a:r>
              <a:rPr lang="es-ES" dirty="0" smtClean="0"/>
              <a:t>Tendremos que para cada elemento del que vayamos a almacenar datos, los elementos serán siempre los mismos. 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587802"/>
            <a:ext cx="5616624" cy="526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79712" y="83671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dirty="0" smtClean="0"/>
              <a:t>Cuando se crea una tabla debemos indicar su nombre y definir al menos un campo con su tipo de dato. </a:t>
            </a:r>
            <a:endParaRPr lang="es-ES" sz="2000" dirty="0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971600" y="2225769"/>
            <a:ext cx="74888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 formato b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sico de creaci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 de tablas ser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reate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NOMBRE_DE_LA_TABLA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NOMBRE_CAMPO_1  TIPO_CAMPO_1 ,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NOMBRE_CAMPO_2  TIPO_CAMPO_2 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Ñ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ADIREMOS TANTOS CAMPOS COMO NECESITEMOS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NOMBRE_CAMPO_N  TIPO_CAMPO_N 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1259632" y="1422067"/>
            <a:ext cx="60841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database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facturasbasicas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043608" y="476672"/>
            <a:ext cx="634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Creamos la base de datos </a:t>
            </a:r>
            <a:r>
              <a:rPr lang="es-ES" sz="2400" dirty="0" err="1" smtClean="0"/>
              <a:t>facturasbasicas</a:t>
            </a:r>
            <a:r>
              <a:rPr lang="es-ES" sz="2400" dirty="0" smtClean="0"/>
              <a:t> la primera vez.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331640" y="3429000"/>
            <a:ext cx="48245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 </a:t>
            </a:r>
            <a:r>
              <a:rPr lang="es-ES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facturasbasicas</a:t>
            </a:r>
            <a:endParaRPr lang="es-ES" sz="2400" dirty="0" smtClean="0">
              <a:solidFill>
                <a:srgbClr val="0000FF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lang="es-ES" sz="2400" dirty="0" smtClean="0">
              <a:solidFill>
                <a:srgbClr val="0000FF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2400" dirty="0" smtClean="0">
              <a:solidFill>
                <a:srgbClr val="0000FF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43608" y="2780928"/>
            <a:ext cx="5152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La consideramos la base de datos por defecto</a:t>
            </a:r>
            <a:endParaRPr lang="es-ES" sz="24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1547664" y="3068960"/>
            <a:ext cx="644420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FAC_T_Articulo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CodArticulo</a:t>
            </a:r>
            <a:r>
              <a:rPr lang="es-ES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</a:t>
            </a:r>
            <a:r>
              <a:rPr lang="es-ES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NombreArticulo</a:t>
            </a:r>
            <a:r>
              <a:rPr lang="es-ES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varchar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50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PrecioActual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numeric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331640" y="980728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Creamos la tabla </a:t>
            </a:r>
            <a:r>
              <a:rPr lang="es-ES" sz="2400" dirty="0" err="1" smtClean="0"/>
              <a:t>FAC_T_Articulo</a:t>
            </a:r>
            <a:r>
              <a:rPr lang="es-ES" sz="2400" dirty="0" smtClean="0"/>
              <a:t>, donde almacenaremos los datos de los artículos de nuestra empresa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95736" y="249289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b="1" dirty="0" smtClean="0"/>
              <a:t>Microsoft SQL Server</a:t>
            </a:r>
            <a:r>
              <a:rPr lang="es-ES" sz="2400" dirty="0" smtClean="0"/>
              <a:t> es un sistema para la gestión de bases de datos producido por Microsoft basado en el modelo relacional. </a:t>
            </a:r>
            <a:endParaRPr lang="es-ES" sz="24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331640" y="980728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Creamos la tabla </a:t>
            </a:r>
            <a:r>
              <a:rPr lang="es-ES" sz="2400" dirty="0" err="1" smtClean="0"/>
              <a:t>FAC_T_Cliente</a:t>
            </a:r>
            <a:r>
              <a:rPr lang="es-ES" sz="2400" dirty="0" smtClean="0"/>
              <a:t>, donde almacenaremos los datos de los clientes de nuestra empresa</a:t>
            </a:r>
            <a:endParaRPr lang="es-ES" sz="2400" dirty="0"/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1043608" y="2564904"/>
            <a:ext cx="662473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FAC_T_Cliente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CodCliente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	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NombreCliente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varchar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60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DatosCliente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varchar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60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FechaAlta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datetime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FechaNacimiento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datetime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304390" cy="283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611560" y="620688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Ver estructura de una tabla: </a:t>
            </a:r>
            <a:r>
              <a:rPr lang="es-ES" sz="3200" b="1" dirty="0" err="1" smtClean="0"/>
              <a:t>sp_columns</a:t>
            </a:r>
            <a:r>
              <a:rPr lang="es-ES" sz="2400" dirty="0" smtClean="0"/>
              <a:t> </a:t>
            </a:r>
            <a:r>
              <a:rPr lang="es-ES" sz="2400" dirty="0" err="1" smtClean="0"/>
              <a:t>nombre_de_tabla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332656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Ejercicios: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99592" y="1412776"/>
            <a:ext cx="78488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la base de datos </a:t>
            </a:r>
            <a:r>
              <a:rPr lang="es-ES" dirty="0" err="1" smtClean="0"/>
              <a:t>MoviesBasicas</a:t>
            </a:r>
            <a:r>
              <a:rPr lang="es-ES" dirty="0" smtClean="0"/>
              <a:t> en el caso en que no exista.</a:t>
            </a:r>
          </a:p>
          <a:p>
            <a:endParaRPr lang="es-ES" dirty="0" smtClean="0"/>
          </a:p>
          <a:p>
            <a:r>
              <a:rPr lang="es-ES" dirty="0" smtClean="0"/>
              <a:t>En esa Base de Datos crear una tabla denominada </a:t>
            </a:r>
            <a:r>
              <a:rPr lang="es-ES" dirty="0" err="1" smtClean="0"/>
              <a:t>Peliculas</a:t>
            </a:r>
            <a:r>
              <a:rPr lang="es-ES" dirty="0" smtClean="0"/>
              <a:t> con la estructura siguiente:</a:t>
            </a:r>
          </a:p>
          <a:p>
            <a:r>
              <a:rPr lang="es-ES" dirty="0" smtClean="0"/>
              <a:t>	Id		entero</a:t>
            </a:r>
          </a:p>
          <a:p>
            <a:r>
              <a:rPr lang="es-ES" dirty="0" smtClean="0"/>
              <a:t> 	Titulo		cadena variable de 100 caracteres</a:t>
            </a:r>
          </a:p>
          <a:p>
            <a:r>
              <a:rPr lang="es-ES" dirty="0" smtClean="0"/>
              <a:t>	Director		cadena variable de 100 caracteres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Agno</a:t>
            </a:r>
            <a:r>
              <a:rPr lang="es-ES" dirty="0" smtClean="0"/>
              <a:t>		entero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FechaCompra</a:t>
            </a:r>
            <a:r>
              <a:rPr lang="es-ES" dirty="0" smtClean="0"/>
              <a:t>	</a:t>
            </a:r>
            <a:r>
              <a:rPr lang="es-ES" dirty="0" err="1" smtClean="0"/>
              <a:t>fechahora</a:t>
            </a:r>
            <a:endParaRPr lang="es-ES" dirty="0" smtClean="0"/>
          </a:p>
          <a:p>
            <a:r>
              <a:rPr lang="es-ES" dirty="0" smtClean="0"/>
              <a:t>	precio		numérico con 6 dígitos, dos de ellos decimales</a:t>
            </a:r>
          </a:p>
          <a:p>
            <a:endParaRPr lang="es-ES" dirty="0" smtClean="0"/>
          </a:p>
          <a:p>
            <a:r>
              <a:rPr lang="es-ES" dirty="0" smtClean="0"/>
              <a:t>En la misma Base de Datos crear otra tabla denominada Socios con la estructura siguiente:</a:t>
            </a:r>
          </a:p>
          <a:p>
            <a:r>
              <a:rPr lang="es-ES" dirty="0" smtClean="0"/>
              <a:t>	NIFNIE 		cadena fija de longitud 9</a:t>
            </a:r>
          </a:p>
          <a:p>
            <a:r>
              <a:rPr lang="es-ES" dirty="0" smtClean="0"/>
              <a:t>	Apellidos		cadena variable de 50 caracteres</a:t>
            </a:r>
          </a:p>
          <a:p>
            <a:r>
              <a:rPr lang="es-ES" dirty="0" smtClean="0"/>
              <a:t>	Nombre		cadena variable de 100 caracteres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Direccion</a:t>
            </a:r>
            <a:r>
              <a:rPr lang="es-ES" dirty="0" smtClean="0"/>
              <a:t>		cadena variable de 100 caracteres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Telefono</a:t>
            </a:r>
            <a:r>
              <a:rPr lang="es-ES" dirty="0" smtClean="0"/>
              <a:t>		cadena fija de longitud 9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FechaDeAlta</a:t>
            </a:r>
            <a:r>
              <a:rPr lang="es-ES" dirty="0" smtClean="0"/>
              <a:t>	</a:t>
            </a:r>
            <a:r>
              <a:rPr lang="es-ES" dirty="0" err="1" smtClean="0"/>
              <a:t>fechahora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Eliminar tabla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395536" y="260648"/>
            <a:ext cx="84249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Para eliminar una tabla usamos </a:t>
            </a:r>
            <a:r>
              <a:rPr kumimoji="0" lang="es-E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s-E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drop</a:t>
            </a:r>
            <a:r>
              <a:rPr kumimoji="0" lang="es-E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es-E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junto al nombre de la tabla a eliminar: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drop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FAC_T_Articulo</a:t>
            </a:r>
            <a:r>
              <a:rPr lang="es-E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4077072"/>
            <a:ext cx="74888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/>
              <a:t>Si intentamos eliminar una tabla que no existe, aparece un mensaje de error indicando tal situación y la sentencia no se ejecuta. Con esto lo evitamos:</a:t>
            </a:r>
            <a:endParaRPr lang="es-ES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2492896"/>
            <a:ext cx="5904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Las tablas eliminadas desaparecen, se pierde su estructura y todos los datos que tiene almacenados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115616" y="5517232"/>
            <a:ext cx="6912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object_id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FAC_T_Articulo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drop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FAC_T_Articulo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691680" y="1916832"/>
            <a:ext cx="53640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Hay que tener en cuenta que este NO es el procedimiento habitual, ya que las tablas usualmente no se borran nunca, ya que perder</a:t>
            </a:r>
            <a:r>
              <a:rPr kumimoji="0" lang="es-E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es-E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amos la informaci</a:t>
            </a:r>
            <a:r>
              <a:rPr kumimoji="0" lang="es-E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es-E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 que contienen. En este caso lo haremos para asegurarnos unos resultados en nuestras pruebas de aprendizaje.</a:t>
            </a:r>
            <a:endParaRPr kumimoji="0" lang="es-E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9632" y="2348880"/>
            <a:ext cx="71125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Para ver las tablas de trabajo que hay en la base de datos haremos:</a:t>
            </a:r>
          </a:p>
          <a:p>
            <a:r>
              <a:rPr lang="es-ES" sz="4000" dirty="0" err="1" smtClean="0">
                <a:solidFill>
                  <a:srgbClr val="FF0000"/>
                </a:solidFill>
              </a:rPr>
              <a:t>sp_tables</a:t>
            </a:r>
            <a:r>
              <a:rPr lang="es-ES" sz="4000" dirty="0" smtClean="0">
                <a:solidFill>
                  <a:srgbClr val="FF0000"/>
                </a:solidFill>
              </a:rPr>
              <a:t> @</a:t>
            </a:r>
            <a:r>
              <a:rPr lang="es-ES" sz="4000" dirty="0" err="1" smtClean="0">
                <a:solidFill>
                  <a:srgbClr val="FF0000"/>
                </a:solidFill>
              </a:rPr>
              <a:t>table_owner</a:t>
            </a:r>
            <a:r>
              <a:rPr lang="es-ES" sz="4000" dirty="0" smtClean="0">
                <a:solidFill>
                  <a:srgbClr val="FF0000"/>
                </a:solidFill>
              </a:rPr>
              <a:t>='</a:t>
            </a:r>
            <a:r>
              <a:rPr lang="es-ES" sz="4000" dirty="0" err="1" smtClean="0">
                <a:solidFill>
                  <a:srgbClr val="FF0000"/>
                </a:solidFill>
              </a:rPr>
              <a:t>dbo</a:t>
            </a:r>
            <a:r>
              <a:rPr lang="es-ES" sz="4000" dirty="0" smtClean="0">
                <a:solidFill>
                  <a:srgbClr val="FF0000"/>
                </a:solidFill>
              </a:rPr>
              <a:t>';</a:t>
            </a:r>
            <a:endParaRPr lang="es-ES" sz="4000" dirty="0">
              <a:solidFill>
                <a:srgbClr val="FF0000"/>
              </a:solidFill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332656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Ejercicios: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763688" y="2348880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la Base de Datos </a:t>
            </a:r>
            <a:r>
              <a:rPr lang="es-ES" dirty="0" err="1" smtClean="0"/>
              <a:t>facturasbasicas</a:t>
            </a:r>
            <a:r>
              <a:rPr lang="es-ES" dirty="0" smtClean="0"/>
              <a:t> crear las tablas </a:t>
            </a:r>
            <a:r>
              <a:rPr lang="es-ES" dirty="0" err="1" smtClean="0"/>
              <a:t>FAC_T_Cliente</a:t>
            </a:r>
            <a:r>
              <a:rPr lang="es-ES" dirty="0" smtClean="0"/>
              <a:t> y </a:t>
            </a:r>
            <a:r>
              <a:rPr lang="es-ES" dirty="0" err="1" smtClean="0"/>
              <a:t>FAC_T_Articulo</a:t>
            </a:r>
            <a:r>
              <a:rPr lang="es-ES" dirty="0" smtClean="0"/>
              <a:t> borrándolas previamente en caso en que existan.</a:t>
            </a:r>
          </a:p>
          <a:p>
            <a:r>
              <a:rPr lang="es-ES" dirty="0" smtClean="0"/>
              <a:t>Verificar qué tablas tenemos y cuál es su estructura.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908720"/>
            <a:ext cx="7772400" cy="1362075"/>
          </a:xfrm>
        </p:spPr>
        <p:txBody>
          <a:bodyPr/>
          <a:lstStyle/>
          <a:p>
            <a:r>
              <a:rPr lang="es-ES" dirty="0" smtClean="0">
                <a:solidFill>
                  <a:schemeClr val="accent5"/>
                </a:solidFill>
              </a:rPr>
              <a:t>Añadir información a una tabla</a:t>
            </a:r>
            <a:endParaRPr lang="es-ES" dirty="0">
              <a:solidFill>
                <a:schemeClr val="accent5"/>
              </a:solidFill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764704"/>
            <a:ext cx="416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</a:rPr>
              <a:t>Añadir información a una tabla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23528" y="1628800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Hay varias formas de añadir registros/filas en una tabla.</a:t>
            </a:r>
          </a:p>
          <a:p>
            <a:endParaRPr lang="es-ES" sz="2000" dirty="0" smtClean="0"/>
          </a:p>
          <a:p>
            <a:r>
              <a:rPr lang="es-ES" sz="2000" dirty="0" smtClean="0"/>
              <a:t>Añadiendo la información de un registro para todos los campos/atributos de la tabla y en el orden en que se definieron.</a:t>
            </a:r>
          </a:p>
          <a:p>
            <a:endParaRPr lang="es-ES" sz="2000" dirty="0" smtClean="0"/>
          </a:p>
          <a:p>
            <a:r>
              <a:rPr lang="es-ES" sz="2400" b="1" dirty="0" err="1" smtClean="0"/>
              <a:t>insert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into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nombre_de_la_tabla</a:t>
            </a:r>
            <a:r>
              <a:rPr lang="es-ES" sz="2400" b="1" dirty="0" smtClean="0"/>
              <a:t>  </a:t>
            </a:r>
          </a:p>
          <a:p>
            <a:r>
              <a:rPr lang="es-ES" sz="2400" b="1" dirty="0" smtClean="0"/>
              <a:t>	</a:t>
            </a:r>
            <a:r>
              <a:rPr lang="es-ES" sz="2400" b="1" dirty="0" err="1" smtClean="0"/>
              <a:t>values</a:t>
            </a:r>
            <a:r>
              <a:rPr lang="es-ES" sz="2400" b="1" dirty="0" smtClean="0"/>
              <a:t> (valorcampo1, valorcampo2, …, </a:t>
            </a:r>
            <a:r>
              <a:rPr lang="es-ES" sz="2400" b="1" dirty="0" err="1" smtClean="0"/>
              <a:t>valorcampoN</a:t>
            </a:r>
            <a:r>
              <a:rPr lang="es-ES" sz="2400" b="1" dirty="0" smtClean="0"/>
              <a:t>);</a:t>
            </a:r>
          </a:p>
          <a:p>
            <a:endParaRPr lang="es-ES" sz="2000" dirty="0" smtClean="0"/>
          </a:p>
          <a:p>
            <a:r>
              <a:rPr lang="es-ES" sz="2000" dirty="0" smtClean="0"/>
              <a:t>También dando el conjunto de campos a los que le daremos valores.</a:t>
            </a:r>
          </a:p>
          <a:p>
            <a:endParaRPr lang="es-ES" sz="2000" dirty="0" smtClean="0"/>
          </a:p>
          <a:p>
            <a:r>
              <a:rPr lang="es-ES" sz="2400" b="1" dirty="0" err="1" smtClean="0"/>
              <a:t>insert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into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nombre_de_la_tabla</a:t>
            </a:r>
            <a:r>
              <a:rPr lang="es-ES" sz="2400" b="1" dirty="0" smtClean="0"/>
              <a:t>  </a:t>
            </a:r>
          </a:p>
          <a:p>
            <a:r>
              <a:rPr lang="es-ES" sz="2400" b="1" dirty="0" smtClean="0"/>
              <a:t>	(nombrecampo1, nombrecampo2, … , </a:t>
            </a:r>
            <a:r>
              <a:rPr lang="es-ES" sz="2400" b="1" dirty="0" err="1" smtClean="0"/>
              <a:t>nombrecampoN</a:t>
            </a:r>
            <a:r>
              <a:rPr lang="es-ES" sz="2400" b="1" dirty="0" smtClean="0"/>
              <a:t>)</a:t>
            </a:r>
          </a:p>
          <a:p>
            <a:r>
              <a:rPr lang="es-ES" sz="2400" b="1" dirty="0" smtClean="0"/>
              <a:t>	</a:t>
            </a:r>
            <a:r>
              <a:rPr lang="es-ES" sz="2400" b="1" dirty="0" err="1" smtClean="0"/>
              <a:t>values</a:t>
            </a:r>
            <a:r>
              <a:rPr lang="es-ES" sz="2400" b="1" dirty="0" smtClean="0"/>
              <a:t> (valorcampo1, valorcampo2, …, </a:t>
            </a:r>
            <a:r>
              <a:rPr lang="es-ES" sz="2400" b="1" dirty="0" err="1" smtClean="0"/>
              <a:t>valorcampoN</a:t>
            </a:r>
            <a:r>
              <a:rPr lang="es-ES" sz="2400" b="1" dirty="0" smtClean="0"/>
              <a:t>);</a:t>
            </a:r>
          </a:p>
          <a:p>
            <a:endParaRPr lang="es-ES" sz="2000" dirty="0" smtClean="0"/>
          </a:p>
          <a:p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052736"/>
            <a:ext cx="3888432" cy="429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51520" y="1340768"/>
            <a:ext cx="334786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Para activar el Servicio que permite acceder a la base de datos hay que hacerlo mediante el administrador de configuraci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 de SQL Server: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75656" y="1268760"/>
            <a:ext cx="6120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Valores de cadenas de caracteres y de fechas entre comillas simples.</a:t>
            </a:r>
          </a:p>
          <a:p>
            <a:endParaRPr lang="es-ES" dirty="0" smtClean="0"/>
          </a:p>
          <a:p>
            <a:r>
              <a:rPr lang="es-ES" dirty="0" smtClean="0"/>
              <a:t>Siempre que grabemos un campo </a:t>
            </a:r>
            <a:r>
              <a:rPr lang="es-ES" dirty="0" err="1" smtClean="0"/>
              <a:t>fechahora</a:t>
            </a:r>
            <a:r>
              <a:rPr lang="es-ES" dirty="0" smtClean="0"/>
              <a:t> tendremos que determinar el formato con el que lo escribiremos.</a:t>
            </a:r>
          </a:p>
          <a:p>
            <a:endParaRPr lang="es-ES" dirty="0" smtClean="0"/>
          </a:p>
          <a:p>
            <a:r>
              <a:rPr lang="es-ES" dirty="0" smtClean="0"/>
              <a:t>Esto se hace en </a:t>
            </a:r>
            <a:r>
              <a:rPr lang="es-ES" dirty="0" err="1" smtClean="0"/>
              <a:t>SQLServer</a:t>
            </a:r>
            <a:r>
              <a:rPr lang="es-ES" dirty="0" smtClean="0"/>
              <a:t> mediante:</a:t>
            </a:r>
          </a:p>
          <a:p>
            <a:endParaRPr lang="es-ES" dirty="0" smtClean="0"/>
          </a:p>
          <a:p>
            <a:r>
              <a:rPr lang="es-ES" sz="2000" b="1" dirty="0" smtClean="0"/>
              <a:t>set </a:t>
            </a:r>
            <a:r>
              <a:rPr lang="es-ES" sz="2000" b="1" dirty="0" err="1" smtClean="0"/>
              <a:t>dateformat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dmy</a:t>
            </a:r>
            <a:r>
              <a:rPr lang="es-ES" sz="2000" b="1" dirty="0" smtClean="0"/>
              <a:t>;</a:t>
            </a:r>
          </a:p>
          <a:p>
            <a:endParaRPr lang="es-ES" dirty="0" smtClean="0"/>
          </a:p>
          <a:p>
            <a:r>
              <a:rPr lang="es-ES" dirty="0" smtClean="0"/>
              <a:t>Representando en este caso que primero colocaremos el día, después el mes y finalizaremos con el año (</a:t>
            </a:r>
            <a:r>
              <a:rPr lang="es-ES" sz="2400" b="1" dirty="0" err="1" smtClean="0"/>
              <a:t>d</a:t>
            </a:r>
            <a:r>
              <a:rPr lang="es-ES" dirty="0" err="1" smtClean="0"/>
              <a:t>ay</a:t>
            </a:r>
            <a:r>
              <a:rPr lang="es-ES" dirty="0" smtClean="0"/>
              <a:t>/</a:t>
            </a:r>
            <a:r>
              <a:rPr lang="es-ES" sz="2400" b="1" dirty="0" err="1" smtClean="0"/>
              <a:t>m</a:t>
            </a:r>
            <a:r>
              <a:rPr lang="es-ES" dirty="0" err="1" smtClean="0"/>
              <a:t>onth</a:t>
            </a:r>
            <a:r>
              <a:rPr lang="es-ES" dirty="0" smtClean="0"/>
              <a:t>/</a:t>
            </a:r>
            <a:r>
              <a:rPr lang="es-ES" sz="2400" b="1" dirty="0" err="1" smtClean="0"/>
              <a:t>y</a:t>
            </a:r>
            <a:r>
              <a:rPr lang="es-ES" dirty="0" err="1" smtClean="0"/>
              <a:t>ear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Se pueden elegir otros formatos, como por ejemplo </a:t>
            </a:r>
            <a:r>
              <a:rPr lang="es-ES" dirty="0" err="1" smtClean="0"/>
              <a:t>ymd</a:t>
            </a:r>
            <a:r>
              <a:rPr lang="es-ES" dirty="0" smtClean="0"/>
              <a:t>, </a:t>
            </a:r>
            <a:r>
              <a:rPr lang="es-ES" dirty="0" err="1" smtClean="0"/>
              <a:t>mdy</a:t>
            </a:r>
            <a:r>
              <a:rPr lang="es-ES" dirty="0" smtClean="0"/>
              <a:t>, …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1124744"/>
            <a:ext cx="8712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 smtClean="0"/>
              <a:t>insert</a:t>
            </a:r>
            <a:r>
              <a:rPr lang="es-ES" sz="2400" dirty="0" smtClean="0"/>
              <a:t> </a:t>
            </a:r>
            <a:r>
              <a:rPr lang="es-ES" sz="2400" dirty="0" err="1" smtClean="0"/>
              <a:t>FAC_T_Cliente</a:t>
            </a:r>
            <a:r>
              <a:rPr lang="es-ES" sz="2400" dirty="0" smtClean="0"/>
              <a:t> </a:t>
            </a:r>
          </a:p>
          <a:p>
            <a:r>
              <a:rPr lang="es-ES" sz="2400" dirty="0" smtClean="0"/>
              <a:t>(</a:t>
            </a:r>
            <a:r>
              <a:rPr lang="es-ES" sz="2400" dirty="0" err="1" smtClean="0"/>
              <a:t>CodCliente,NombreCliente,DatosCliente,FechaAlta,FechaNacimiento</a:t>
            </a:r>
            <a:r>
              <a:rPr lang="es-ES" sz="2400" dirty="0" smtClean="0"/>
              <a:t> )</a:t>
            </a:r>
          </a:p>
          <a:p>
            <a:r>
              <a:rPr lang="es-ES" sz="2400" dirty="0" err="1" smtClean="0"/>
              <a:t>values</a:t>
            </a:r>
            <a:r>
              <a:rPr lang="es-ES" sz="2400" dirty="0" smtClean="0"/>
              <a:t> ( 1,'Antonio','C/uno nº 3','01/03/2012','15/04/1970')</a:t>
            </a:r>
          </a:p>
          <a:p>
            <a:endParaRPr lang="es-ES" sz="2400" dirty="0" smtClean="0"/>
          </a:p>
          <a:p>
            <a:r>
              <a:rPr lang="es-ES" sz="2400" dirty="0" err="1" smtClean="0"/>
              <a:t>insert</a:t>
            </a:r>
            <a:r>
              <a:rPr lang="es-ES" sz="2400" dirty="0" smtClean="0"/>
              <a:t> </a:t>
            </a:r>
            <a:r>
              <a:rPr lang="es-ES" sz="2400" dirty="0" err="1" smtClean="0"/>
              <a:t>FAC_T_Cliente</a:t>
            </a:r>
            <a:r>
              <a:rPr lang="es-ES" sz="2400" dirty="0" smtClean="0"/>
              <a:t> </a:t>
            </a:r>
          </a:p>
          <a:p>
            <a:r>
              <a:rPr lang="es-ES" sz="2400" dirty="0" smtClean="0"/>
              <a:t>(</a:t>
            </a:r>
            <a:r>
              <a:rPr lang="es-ES" sz="2400" dirty="0" err="1" smtClean="0"/>
              <a:t>CodCliente,NombreCliente,DatosCliente,FechaAlta,FechaNacimiento</a:t>
            </a:r>
            <a:r>
              <a:rPr lang="es-ES" sz="2400" dirty="0" smtClean="0"/>
              <a:t> )</a:t>
            </a:r>
          </a:p>
          <a:p>
            <a:r>
              <a:rPr lang="es-ES" sz="2400" dirty="0" err="1" smtClean="0"/>
              <a:t>values</a:t>
            </a:r>
            <a:r>
              <a:rPr lang="es-ES" sz="2400" dirty="0" smtClean="0"/>
              <a:t> ( 2,'Juan','C/la hornera nº 7' ,'22/05/2012','29/06/1982' )</a:t>
            </a:r>
          </a:p>
          <a:p>
            <a:endParaRPr lang="es-ES" sz="2400" dirty="0" smtClean="0"/>
          </a:p>
          <a:p>
            <a:r>
              <a:rPr lang="es-ES" sz="2400" dirty="0" err="1" smtClean="0"/>
              <a:t>insert</a:t>
            </a:r>
            <a:r>
              <a:rPr lang="es-ES" sz="2400" dirty="0" smtClean="0"/>
              <a:t> </a:t>
            </a:r>
            <a:r>
              <a:rPr lang="es-ES" sz="2400" dirty="0" err="1" smtClean="0"/>
              <a:t>FAC_T_Cliente</a:t>
            </a:r>
            <a:r>
              <a:rPr lang="es-ES" sz="2400" dirty="0" smtClean="0"/>
              <a:t> </a:t>
            </a:r>
          </a:p>
          <a:p>
            <a:r>
              <a:rPr lang="es-ES" sz="2400" dirty="0" err="1" smtClean="0"/>
              <a:t>values</a:t>
            </a:r>
            <a:r>
              <a:rPr lang="es-ES" sz="2400" dirty="0" smtClean="0"/>
              <a:t> ( 3,'María','C/el pino nº 7','22/05/2010','15/06/1960')</a:t>
            </a:r>
            <a:endParaRPr lang="es-ES" sz="24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332656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Ejercicios: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99592" y="908720"/>
            <a:ext cx="61206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la tabla </a:t>
            </a:r>
            <a:r>
              <a:rPr lang="es-ES" dirty="0" err="1" smtClean="0"/>
              <a:t>Peliculas</a:t>
            </a:r>
            <a:r>
              <a:rPr lang="es-ES" dirty="0" smtClean="0"/>
              <a:t> de la base de datos </a:t>
            </a:r>
            <a:r>
              <a:rPr lang="es-ES" dirty="0" err="1" smtClean="0"/>
              <a:t>MoviesBasicas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Insertar las siguientes informaciones:</a:t>
            </a:r>
          </a:p>
          <a:p>
            <a:r>
              <a:rPr lang="es-ES" dirty="0" smtClean="0"/>
              <a:t>1, '</a:t>
            </a:r>
            <a:r>
              <a:rPr lang="es-ES" dirty="0" err="1" smtClean="0"/>
              <a:t>Rashomon','Akira</a:t>
            </a:r>
            <a:r>
              <a:rPr lang="es-ES" dirty="0" smtClean="0"/>
              <a:t> Kurosawa',1951,'01/01/2012'</a:t>
            </a:r>
          </a:p>
          <a:p>
            <a:r>
              <a:rPr lang="es-ES" dirty="0" smtClean="0"/>
              <a:t>2, '</a:t>
            </a:r>
            <a:r>
              <a:rPr lang="es-ES" dirty="0" err="1" smtClean="0"/>
              <a:t>Forrest</a:t>
            </a:r>
            <a:r>
              <a:rPr lang="es-ES" dirty="0" smtClean="0"/>
              <a:t> </a:t>
            </a:r>
            <a:r>
              <a:rPr lang="es-ES" dirty="0" err="1" smtClean="0"/>
              <a:t>Gump','Robert</a:t>
            </a:r>
            <a:r>
              <a:rPr lang="es-ES" dirty="0" smtClean="0"/>
              <a:t> Zemeckis',1994,'01/02/2012'</a:t>
            </a:r>
          </a:p>
          <a:p>
            <a:r>
              <a:rPr lang="es-ES" dirty="0" smtClean="0"/>
              <a:t>3, 'La Fiera de mi </a:t>
            </a:r>
            <a:r>
              <a:rPr lang="es-ES" dirty="0" err="1" smtClean="0"/>
              <a:t>Niña','Howard</a:t>
            </a:r>
            <a:r>
              <a:rPr lang="es-ES" dirty="0" smtClean="0"/>
              <a:t> HawksI',1938,'01/03/2012 '</a:t>
            </a:r>
          </a:p>
          <a:p>
            <a:endParaRPr lang="es-ES" dirty="0" smtClean="0"/>
          </a:p>
          <a:p>
            <a:r>
              <a:rPr lang="es-ES" dirty="0" smtClean="0"/>
              <a:t>Insertar en un registro en los campos</a:t>
            </a:r>
          </a:p>
          <a:p>
            <a:r>
              <a:rPr lang="es-ES" dirty="0" smtClean="0"/>
              <a:t>Id, </a:t>
            </a:r>
            <a:r>
              <a:rPr lang="es-ES" dirty="0" err="1" smtClean="0"/>
              <a:t>Agno,Titulo,Director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los valores </a:t>
            </a:r>
          </a:p>
          <a:p>
            <a:endParaRPr lang="en-US" dirty="0" smtClean="0"/>
          </a:p>
          <a:p>
            <a:r>
              <a:rPr lang="en-US" dirty="0" smtClean="0"/>
              <a:t>33, 1956,'Moby </a:t>
            </a:r>
            <a:r>
              <a:rPr lang="en-US" dirty="0" err="1" smtClean="0"/>
              <a:t>Dick','John</a:t>
            </a:r>
            <a:r>
              <a:rPr lang="en-US" dirty="0" smtClean="0"/>
              <a:t> Huston'</a:t>
            </a:r>
          </a:p>
          <a:p>
            <a:endParaRPr lang="en-US" dirty="0" smtClean="0"/>
          </a:p>
          <a:p>
            <a:r>
              <a:rPr lang="en-US" dirty="0" err="1" smtClean="0"/>
              <a:t>Ver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de la </a:t>
            </a:r>
            <a:r>
              <a:rPr lang="en-US" dirty="0" err="1" smtClean="0"/>
              <a:t>tabla</a:t>
            </a:r>
            <a:r>
              <a:rPr lang="en-US" dirty="0" smtClean="0"/>
              <a:t>.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4797152"/>
            <a:ext cx="52006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Recuperar la información almacenada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33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 flipH="1">
            <a:off x="395536" y="404664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</a:rPr>
              <a:t>Recuperar la información almacenada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23528" y="1916832"/>
            <a:ext cx="77768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s-E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lista de campos separados por comas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NOMBRETABLA;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691680" y="3068960"/>
            <a:ext cx="5472608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Podemos usar un asterisco (*) en la lista de campos lo que indica que se seleccionan todos los campos de la tabla, aunque esto hace que la consulta sea menos eficiente.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uedaría: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ES" sz="1600" dirty="0" err="1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s-ES" sz="1600" dirty="0" err="1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 NOMBRETABLA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Pero esta forma es muy poco eficiente.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Hace que el SGBD tenga que enviar la estructura de la tabla cada vez que se ejecuta.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Por tanto NO</a:t>
            </a:r>
            <a:r>
              <a:rPr kumimoji="0" lang="es-E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se admitirá como válida.</a:t>
            </a:r>
            <a:endParaRPr kumimoji="0" lang="es-E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34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 flipH="1">
            <a:off x="611560" y="332656"/>
            <a:ext cx="1826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FF0000"/>
                </a:solidFill>
              </a:rPr>
              <a:t>Ejemplo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115616" y="1412776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Usar el archivo que genera la Base de Datos </a:t>
            </a:r>
            <a:r>
              <a:rPr lang="es-ES" dirty="0" err="1" smtClean="0"/>
              <a:t>facturasbasicas</a:t>
            </a:r>
            <a:r>
              <a:rPr lang="es-ES" dirty="0" smtClean="0"/>
              <a:t>, creando y cargando con datos las tablas </a:t>
            </a:r>
            <a:r>
              <a:rPr lang="es-ES" dirty="0" err="1" smtClean="0"/>
              <a:t>FAC_T_Articulo</a:t>
            </a:r>
            <a:r>
              <a:rPr lang="es-ES" dirty="0" smtClean="0"/>
              <a:t> y </a:t>
            </a:r>
            <a:r>
              <a:rPr lang="es-ES" dirty="0" err="1" smtClean="0"/>
              <a:t>FAC_T_Cliente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Mostrar todos los datos de la tabla </a:t>
            </a:r>
            <a:r>
              <a:rPr lang="es-ES" dirty="0" err="1" smtClean="0"/>
              <a:t>FAC_T_Cliente</a:t>
            </a:r>
            <a:r>
              <a:rPr lang="es-ES" dirty="0" smtClean="0"/>
              <a:t>: </a:t>
            </a:r>
          </a:p>
          <a:p>
            <a:endParaRPr lang="es-ES" dirty="0" smtClean="0"/>
          </a:p>
          <a:p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CodCliente,NombreCliente,DatosCliente,FechaAlta,FechaNacimiento</a:t>
            </a:r>
            <a:endParaRPr lang="es-ES" dirty="0" smtClean="0"/>
          </a:p>
          <a:p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FAC_T_Cliente</a:t>
            </a:r>
            <a:r>
              <a:rPr lang="es-ES" dirty="0" smtClean="0"/>
              <a:t>;</a:t>
            </a:r>
          </a:p>
          <a:p>
            <a:endParaRPr lang="es-ES" dirty="0" smtClean="0"/>
          </a:p>
          <a:p>
            <a:r>
              <a:rPr lang="es-ES" dirty="0" smtClean="0"/>
              <a:t>Sería equivalente a </a:t>
            </a:r>
            <a:r>
              <a:rPr lang="es-ES" dirty="0" err="1" smtClean="0"/>
              <a:t>select</a:t>
            </a:r>
            <a:r>
              <a:rPr lang="es-ES" dirty="0" smtClean="0"/>
              <a:t> *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FAC_T_Cliente</a:t>
            </a:r>
            <a:r>
              <a:rPr lang="es-ES" dirty="0" smtClean="0"/>
              <a:t>, pero esta última manera es menos eficiente.</a:t>
            </a:r>
          </a:p>
          <a:p>
            <a:endParaRPr lang="es-ES" dirty="0" smtClean="0"/>
          </a:p>
          <a:p>
            <a:r>
              <a:rPr lang="es-ES" dirty="0" smtClean="0"/>
              <a:t>Mostrar el </a:t>
            </a:r>
            <a:r>
              <a:rPr lang="es-ES" dirty="0" err="1" smtClean="0"/>
              <a:t>NombreArticulo</a:t>
            </a:r>
            <a:r>
              <a:rPr lang="es-ES" dirty="0" smtClean="0"/>
              <a:t> y </a:t>
            </a:r>
            <a:r>
              <a:rPr lang="es-ES" dirty="0" err="1" smtClean="0"/>
              <a:t>PrecioActual</a:t>
            </a:r>
            <a:r>
              <a:rPr lang="es-ES" dirty="0" smtClean="0"/>
              <a:t> de la tabla </a:t>
            </a:r>
            <a:r>
              <a:rPr lang="es-ES" dirty="0" err="1" smtClean="0"/>
              <a:t>FAC_T_Articulo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NombreArticulo,PrecioActual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FAC_T_Articulo</a:t>
            </a:r>
            <a:r>
              <a:rPr lang="es-ES" dirty="0" smtClean="0"/>
              <a:t>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35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1412776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Usar el archivo que genera la Base de Datos </a:t>
            </a:r>
            <a:r>
              <a:rPr lang="es-ES" dirty="0" err="1" smtClean="0"/>
              <a:t>MoviesBasicas</a:t>
            </a:r>
            <a:r>
              <a:rPr lang="es-ES" dirty="0" smtClean="0"/>
              <a:t>, creando y cargando con datos las tablas </a:t>
            </a:r>
            <a:r>
              <a:rPr lang="es-ES" dirty="0" err="1" smtClean="0"/>
              <a:t>Peliculas</a:t>
            </a:r>
            <a:r>
              <a:rPr lang="es-ES" dirty="0" smtClean="0"/>
              <a:t> y Socios</a:t>
            </a:r>
          </a:p>
          <a:p>
            <a:endParaRPr lang="es-ES" dirty="0" smtClean="0"/>
          </a:p>
          <a:p>
            <a:r>
              <a:rPr lang="es-ES" dirty="0" smtClean="0"/>
              <a:t>Mostrar los datos de la tabla </a:t>
            </a:r>
            <a:r>
              <a:rPr lang="es-ES" dirty="0" err="1" smtClean="0"/>
              <a:t>Peliculas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Mostrar el Título y Director de las películas.</a:t>
            </a:r>
          </a:p>
          <a:p>
            <a:endParaRPr lang="es-ES" dirty="0" smtClean="0"/>
          </a:p>
          <a:p>
            <a:r>
              <a:rPr lang="es-ES" dirty="0" smtClean="0"/>
              <a:t>Mostrar Apellidos y nombre de todos los Socios.</a:t>
            </a:r>
          </a:p>
        </p:txBody>
      </p:sp>
      <p:sp>
        <p:nvSpPr>
          <p:cNvPr id="3" name="2 CuadroTexto"/>
          <p:cNvSpPr txBox="1"/>
          <p:nvPr/>
        </p:nvSpPr>
        <p:spPr>
          <a:xfrm flipH="1">
            <a:off x="467544" y="404664"/>
            <a:ext cx="1826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FF0000"/>
                </a:solidFill>
              </a:rPr>
              <a:t>Ejercicio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36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Recuperar la información almacenada de algunos registros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37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 flipH="1">
            <a:off x="395536" y="404664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</a:rPr>
              <a:t>Recuperar la información almacenada de algunos registros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827584" y="1844824"/>
            <a:ext cx="671209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NOMBRECAMPO1, ...,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NOMBRECAMPOn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NOMBRETABLA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CONDICION;</a:t>
            </a:r>
            <a:endParaRPr kumimoji="0" 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331640" y="3645024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Mostrará los campos indicados de las filas que cumplan la condición especificada.</a:t>
            </a:r>
            <a:endParaRPr lang="es-ES" sz="24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38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 flipH="1">
            <a:off x="755576" y="332656"/>
            <a:ext cx="1826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FF0000"/>
                </a:solidFill>
              </a:rPr>
              <a:t>Ejemplo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195736" y="1772816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 smtClean="0"/>
              <a:t>select</a:t>
            </a:r>
            <a:r>
              <a:rPr lang="es-ES" sz="2400" dirty="0" smtClean="0"/>
              <a:t> </a:t>
            </a:r>
            <a:r>
              <a:rPr lang="es-ES" sz="2400" dirty="0" err="1" smtClean="0"/>
              <a:t>CodArticulo,NombreArticulo,PrecioActual</a:t>
            </a:r>
            <a:r>
              <a:rPr lang="es-ES" sz="2400" dirty="0" smtClean="0"/>
              <a:t> </a:t>
            </a:r>
          </a:p>
          <a:p>
            <a:r>
              <a:rPr lang="es-ES" sz="2400" dirty="0" err="1" smtClean="0"/>
              <a:t>from</a:t>
            </a:r>
            <a:r>
              <a:rPr lang="es-ES" sz="2400" dirty="0" smtClean="0"/>
              <a:t> </a:t>
            </a:r>
            <a:r>
              <a:rPr lang="es-ES" sz="2400" dirty="0" err="1" smtClean="0"/>
              <a:t>FAC_T_Articulo</a:t>
            </a:r>
            <a:endParaRPr lang="es-ES" sz="2400" dirty="0" smtClean="0"/>
          </a:p>
          <a:p>
            <a:r>
              <a:rPr lang="es-ES" sz="2400" dirty="0" err="1" smtClean="0"/>
              <a:t>where</a:t>
            </a:r>
            <a:r>
              <a:rPr lang="es-ES" sz="2400" dirty="0" smtClean="0"/>
              <a:t> </a:t>
            </a:r>
            <a:r>
              <a:rPr lang="es-ES" sz="2400" dirty="0" err="1" smtClean="0"/>
              <a:t>PrecioActual</a:t>
            </a:r>
            <a:r>
              <a:rPr lang="es-ES" sz="2400" dirty="0" smtClean="0"/>
              <a:t>=12;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 flipH="1">
            <a:off x="1475656" y="11967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Mostrar los datos de los artículos con precio igual a 12: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683568" y="3717032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set </a:t>
            </a:r>
            <a:r>
              <a:rPr lang="es-ES" sz="2400" dirty="0" err="1" smtClean="0"/>
              <a:t>dateformat</a:t>
            </a:r>
            <a:r>
              <a:rPr lang="es-ES" sz="2400" dirty="0" smtClean="0"/>
              <a:t> </a:t>
            </a:r>
            <a:r>
              <a:rPr lang="es-ES" sz="2400" dirty="0" err="1" smtClean="0"/>
              <a:t>dmy</a:t>
            </a:r>
            <a:endParaRPr lang="es-ES" sz="2400" dirty="0" smtClean="0"/>
          </a:p>
          <a:p>
            <a:r>
              <a:rPr lang="es-ES" sz="2400" dirty="0" err="1" smtClean="0"/>
              <a:t>select</a:t>
            </a:r>
            <a:r>
              <a:rPr lang="es-ES" sz="2400" dirty="0" smtClean="0"/>
              <a:t>  </a:t>
            </a:r>
            <a:r>
              <a:rPr lang="es-ES" sz="2400" dirty="0" err="1" smtClean="0"/>
              <a:t>CodCliente,NombreCliente,DatosCliente,FechaAlta,FechaNacimiento</a:t>
            </a:r>
            <a:endParaRPr lang="es-ES" sz="2400" dirty="0" smtClean="0"/>
          </a:p>
          <a:p>
            <a:r>
              <a:rPr lang="es-ES" sz="2400" dirty="0" err="1" smtClean="0"/>
              <a:t>from</a:t>
            </a:r>
            <a:r>
              <a:rPr lang="es-ES" sz="2400" dirty="0" smtClean="0"/>
              <a:t> </a:t>
            </a:r>
            <a:r>
              <a:rPr lang="es-ES" sz="2400" dirty="0" err="1" smtClean="0"/>
              <a:t>FAC_T_Cliente</a:t>
            </a:r>
            <a:endParaRPr lang="es-ES" sz="2400" dirty="0" smtClean="0"/>
          </a:p>
          <a:p>
            <a:r>
              <a:rPr lang="es-ES" sz="2400" dirty="0" err="1" smtClean="0"/>
              <a:t>where</a:t>
            </a:r>
            <a:r>
              <a:rPr lang="es-ES" sz="2400" dirty="0" smtClean="0"/>
              <a:t> </a:t>
            </a:r>
            <a:r>
              <a:rPr lang="es-ES" sz="2400" dirty="0" err="1" smtClean="0"/>
              <a:t>FechaAlta</a:t>
            </a:r>
            <a:r>
              <a:rPr lang="es-ES" sz="2400" dirty="0" smtClean="0"/>
              <a:t>='23/01/2010'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 flipH="1">
            <a:off x="1115616" y="3140968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Mostrar los datos de los Clientes con Fecha de alta 23/01/2010: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39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899592" y="620688"/>
            <a:ext cx="63367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Este nos mostrar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los Servicios del SQL Server, de los que tendremos que activar el que indica SQL Server y entre par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ntesis el nombre de la instancia a poner en marcha, normalmente SQLEXPRESS: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2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1"/>
            <a:ext cx="756084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1412776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Usar el archivo que genera la Base de Datos </a:t>
            </a:r>
            <a:r>
              <a:rPr lang="es-ES" dirty="0" err="1" smtClean="0"/>
              <a:t>MoviesBasicas</a:t>
            </a:r>
            <a:r>
              <a:rPr lang="es-ES" dirty="0" smtClean="0"/>
              <a:t>, creando y cargando con datos las tablas </a:t>
            </a:r>
            <a:r>
              <a:rPr lang="es-ES" dirty="0" err="1" smtClean="0"/>
              <a:t>Peliculas</a:t>
            </a:r>
            <a:r>
              <a:rPr lang="es-ES" dirty="0" smtClean="0"/>
              <a:t> y Socios</a:t>
            </a:r>
          </a:p>
          <a:p>
            <a:endParaRPr lang="es-ES" dirty="0" smtClean="0"/>
          </a:p>
          <a:p>
            <a:r>
              <a:rPr lang="es-ES" dirty="0" smtClean="0"/>
              <a:t>Mostrar todos los datos de la tabla </a:t>
            </a:r>
            <a:r>
              <a:rPr lang="es-ES" dirty="0" err="1" smtClean="0"/>
              <a:t>Peliculas</a:t>
            </a:r>
            <a:r>
              <a:rPr lang="es-ES" dirty="0" smtClean="0"/>
              <a:t> del director Francis Ford Coppola.</a:t>
            </a:r>
          </a:p>
          <a:p>
            <a:endParaRPr lang="es-ES" dirty="0" smtClean="0"/>
          </a:p>
          <a:p>
            <a:r>
              <a:rPr lang="es-ES" dirty="0" smtClean="0"/>
              <a:t>Mostrar Apellidos y Nombre de los Socios con nombre Juan.</a:t>
            </a:r>
          </a:p>
          <a:p>
            <a:endParaRPr lang="es-ES" dirty="0" smtClean="0"/>
          </a:p>
          <a:p>
            <a:r>
              <a:rPr lang="es-ES" dirty="0" smtClean="0"/>
              <a:t>Mostrar Título y Director de las películas de año 1960.</a:t>
            </a:r>
          </a:p>
        </p:txBody>
      </p:sp>
      <p:sp>
        <p:nvSpPr>
          <p:cNvPr id="3" name="2 CuadroTexto"/>
          <p:cNvSpPr txBox="1"/>
          <p:nvPr/>
        </p:nvSpPr>
        <p:spPr>
          <a:xfrm flipH="1">
            <a:off x="467544" y="404664"/>
            <a:ext cx="1826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FF0000"/>
                </a:solidFill>
              </a:rPr>
              <a:t>Ejercicio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40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relacionales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 flipH="1">
            <a:off x="395536" y="54868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Operadores relacionales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499992" y="1124744"/>
            <a:ext cx="413995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Los operadores son 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mbolos que permiten realizar operaciones matem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ticas, concatenar cadenas, hacer comparaciones.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SQL Server tiene 4 tipos de operadores: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relacionales (o de comparaci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n) 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aritm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ticos 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 concatenaci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 </a:t>
            </a: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gicos. 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7544" y="3356992"/>
            <a:ext cx="413995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Los operadores relacionales (o de comparaci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n) nos permiten comparar dos expresiones, que pueden ser variables, valores de campos, etc.</a:t>
            </a:r>
            <a:endParaRPr kumimoji="0" 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42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1547664" y="1844824"/>
            <a:ext cx="60121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Los operadores relacionales son los siguientes: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	igual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&lt;&gt;	distinto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	mayor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	menor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&gt;=	mayor o igual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&lt;=	menor o igual</a:t>
            </a:r>
            <a:endParaRPr kumimoji="0" 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43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 flipH="1">
            <a:off x="755576" y="332656"/>
            <a:ext cx="1826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FF0000"/>
                </a:solidFill>
              </a:rPr>
              <a:t>Ejemplo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195736" y="1772816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 smtClean="0"/>
              <a:t>select</a:t>
            </a:r>
            <a:r>
              <a:rPr lang="es-ES" sz="2400" dirty="0" smtClean="0"/>
              <a:t> </a:t>
            </a:r>
            <a:r>
              <a:rPr lang="es-ES" sz="2400" dirty="0" err="1" smtClean="0"/>
              <a:t>CodArticulo,NombreArticulo,PrecioActual</a:t>
            </a:r>
            <a:r>
              <a:rPr lang="es-ES" sz="2400" dirty="0" smtClean="0"/>
              <a:t> </a:t>
            </a:r>
          </a:p>
          <a:p>
            <a:r>
              <a:rPr lang="es-ES" sz="2400" dirty="0" err="1" smtClean="0"/>
              <a:t>from</a:t>
            </a:r>
            <a:r>
              <a:rPr lang="es-ES" sz="2400" dirty="0" smtClean="0"/>
              <a:t> </a:t>
            </a:r>
            <a:r>
              <a:rPr lang="es-ES" sz="2400" dirty="0" err="1" smtClean="0"/>
              <a:t>FAC_T_Articulo</a:t>
            </a:r>
            <a:endParaRPr lang="es-ES" sz="2400" dirty="0" smtClean="0"/>
          </a:p>
          <a:p>
            <a:r>
              <a:rPr lang="es-ES" sz="2400" dirty="0" err="1" smtClean="0"/>
              <a:t>where</a:t>
            </a:r>
            <a:r>
              <a:rPr lang="es-ES" sz="2400" dirty="0" smtClean="0"/>
              <a:t> </a:t>
            </a:r>
            <a:r>
              <a:rPr lang="es-ES" sz="2400" dirty="0" err="1" smtClean="0"/>
              <a:t>PrecioActual</a:t>
            </a:r>
            <a:r>
              <a:rPr lang="es-ES" sz="2400" dirty="0" smtClean="0"/>
              <a:t>&gt;12;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 flipH="1">
            <a:off x="1475656" y="11967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Mostrar los datos de los artículos con precio mayor que12: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683568" y="3717032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set </a:t>
            </a:r>
            <a:r>
              <a:rPr lang="es-ES" sz="2400" dirty="0" err="1" smtClean="0"/>
              <a:t>dateformat</a:t>
            </a:r>
            <a:r>
              <a:rPr lang="es-ES" sz="2400" dirty="0" smtClean="0"/>
              <a:t> </a:t>
            </a:r>
            <a:r>
              <a:rPr lang="es-ES" sz="2400" dirty="0" err="1" smtClean="0"/>
              <a:t>dmy</a:t>
            </a:r>
            <a:endParaRPr lang="es-ES" sz="2400" dirty="0" smtClean="0"/>
          </a:p>
          <a:p>
            <a:r>
              <a:rPr lang="es-ES" sz="2400" dirty="0" err="1" smtClean="0"/>
              <a:t>select</a:t>
            </a:r>
            <a:r>
              <a:rPr lang="es-ES" sz="2400" dirty="0" smtClean="0"/>
              <a:t>  </a:t>
            </a:r>
            <a:r>
              <a:rPr lang="es-ES" sz="2400" dirty="0" err="1" smtClean="0"/>
              <a:t>CodCliente,NombreCliente,DatosCliente,FechaAlta,FechaNacimiento</a:t>
            </a:r>
            <a:endParaRPr lang="es-ES" sz="2400" dirty="0" smtClean="0"/>
          </a:p>
          <a:p>
            <a:r>
              <a:rPr lang="es-ES" sz="2400" dirty="0" err="1" smtClean="0"/>
              <a:t>from</a:t>
            </a:r>
            <a:r>
              <a:rPr lang="es-ES" sz="2400" dirty="0" smtClean="0"/>
              <a:t> </a:t>
            </a:r>
            <a:r>
              <a:rPr lang="es-ES" sz="2400" dirty="0" err="1" smtClean="0"/>
              <a:t>FAC_T_Cliente</a:t>
            </a:r>
            <a:endParaRPr lang="es-ES" sz="2400" dirty="0" smtClean="0"/>
          </a:p>
          <a:p>
            <a:r>
              <a:rPr lang="es-ES" sz="2400" dirty="0" err="1" smtClean="0"/>
              <a:t>where</a:t>
            </a:r>
            <a:r>
              <a:rPr lang="es-ES" sz="2400" dirty="0" smtClean="0"/>
              <a:t> </a:t>
            </a:r>
            <a:r>
              <a:rPr lang="es-ES" sz="2400" dirty="0" err="1" smtClean="0"/>
              <a:t>FechaAlta</a:t>
            </a:r>
            <a:r>
              <a:rPr lang="es-ES" sz="2400" dirty="0" smtClean="0"/>
              <a:t>&lt;'23/01/2010'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 flipH="1">
            <a:off x="1115616" y="314096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Mostrar los datos de los Clientes con Fecha de alta anterior a 23/01/2010: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44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 flipH="1">
            <a:off x="755576" y="332656"/>
            <a:ext cx="1826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FF0000"/>
                </a:solidFill>
              </a:rPr>
              <a:t>Ejemplo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195736" y="1772816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 smtClean="0"/>
              <a:t>select</a:t>
            </a:r>
            <a:r>
              <a:rPr lang="es-ES" sz="2400" dirty="0" smtClean="0"/>
              <a:t> </a:t>
            </a:r>
            <a:r>
              <a:rPr lang="es-ES" sz="2400" dirty="0" err="1" smtClean="0"/>
              <a:t>CodArticulo,NombreArticulo,PrecioActual</a:t>
            </a:r>
            <a:r>
              <a:rPr lang="es-ES" sz="2400" dirty="0" smtClean="0"/>
              <a:t> </a:t>
            </a:r>
          </a:p>
          <a:p>
            <a:r>
              <a:rPr lang="es-ES" sz="2400" dirty="0" err="1" smtClean="0"/>
              <a:t>from</a:t>
            </a:r>
            <a:r>
              <a:rPr lang="es-ES" sz="2400" dirty="0" smtClean="0"/>
              <a:t> </a:t>
            </a:r>
            <a:r>
              <a:rPr lang="es-ES" sz="2400" dirty="0" err="1" smtClean="0"/>
              <a:t>FAC_T_Articulo</a:t>
            </a:r>
            <a:endParaRPr lang="es-ES" sz="2400" dirty="0" smtClean="0"/>
          </a:p>
          <a:p>
            <a:r>
              <a:rPr lang="es-ES" sz="2400" dirty="0" err="1" smtClean="0"/>
              <a:t>where</a:t>
            </a:r>
            <a:r>
              <a:rPr lang="es-ES" sz="2400" dirty="0" smtClean="0"/>
              <a:t> </a:t>
            </a:r>
            <a:r>
              <a:rPr lang="es-ES" sz="2400" dirty="0" err="1" smtClean="0"/>
              <a:t>PrecioActual</a:t>
            </a:r>
            <a:r>
              <a:rPr lang="es-ES" sz="2400" dirty="0" smtClean="0"/>
              <a:t>&lt;&gt;12;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 flipH="1">
            <a:off x="1547664" y="11967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Mostrar los datos de los artículos con precio distinto de 12: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683568" y="3717032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set </a:t>
            </a:r>
            <a:r>
              <a:rPr lang="es-ES" sz="2400" dirty="0" err="1" smtClean="0"/>
              <a:t>dateformat</a:t>
            </a:r>
            <a:r>
              <a:rPr lang="es-ES" sz="2400" dirty="0" smtClean="0"/>
              <a:t> </a:t>
            </a:r>
            <a:r>
              <a:rPr lang="es-ES" sz="2400" dirty="0" err="1" smtClean="0"/>
              <a:t>dmy</a:t>
            </a:r>
            <a:endParaRPr lang="es-ES" sz="2400" dirty="0" smtClean="0"/>
          </a:p>
          <a:p>
            <a:r>
              <a:rPr lang="es-ES" sz="2400" dirty="0" err="1" smtClean="0"/>
              <a:t>select</a:t>
            </a:r>
            <a:r>
              <a:rPr lang="es-ES" sz="2400" dirty="0" smtClean="0"/>
              <a:t>  </a:t>
            </a:r>
            <a:r>
              <a:rPr lang="es-ES" sz="2400" dirty="0" err="1" smtClean="0"/>
              <a:t>CodCliente,NombreCliente,DatosCliente,FechaAlta,FechaNacimiento</a:t>
            </a:r>
            <a:endParaRPr lang="es-ES" sz="2400" dirty="0" smtClean="0"/>
          </a:p>
          <a:p>
            <a:r>
              <a:rPr lang="es-ES" sz="2400" dirty="0" err="1" smtClean="0"/>
              <a:t>from</a:t>
            </a:r>
            <a:r>
              <a:rPr lang="es-ES" sz="2400" dirty="0" smtClean="0"/>
              <a:t> </a:t>
            </a:r>
            <a:r>
              <a:rPr lang="es-ES" sz="2400" dirty="0" err="1" smtClean="0"/>
              <a:t>FAC_T_Cliente</a:t>
            </a:r>
            <a:endParaRPr lang="es-ES" sz="2400" dirty="0" smtClean="0"/>
          </a:p>
          <a:p>
            <a:r>
              <a:rPr lang="es-ES" sz="2400" dirty="0" err="1" smtClean="0"/>
              <a:t>where</a:t>
            </a:r>
            <a:r>
              <a:rPr lang="es-ES" sz="2400" dirty="0" smtClean="0"/>
              <a:t> </a:t>
            </a:r>
            <a:r>
              <a:rPr lang="es-ES" sz="2400" dirty="0" err="1" smtClean="0"/>
              <a:t>FechaAlta</a:t>
            </a:r>
            <a:r>
              <a:rPr lang="es-ES" sz="2400" dirty="0" smtClean="0"/>
              <a:t>&gt;='23/01/2010'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 flipH="1">
            <a:off x="1115616" y="314096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Mostrar los datos de los Clientes con Fecha de alta 23/01/2010 o posterior: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45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1412776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Usar el archivo que genera la Base de Datos </a:t>
            </a:r>
            <a:r>
              <a:rPr lang="es-ES" dirty="0" err="1" smtClean="0"/>
              <a:t>MoviesBasicas</a:t>
            </a:r>
            <a:r>
              <a:rPr lang="es-ES" dirty="0" smtClean="0"/>
              <a:t>, creando y cargando con datos las tablas </a:t>
            </a:r>
            <a:r>
              <a:rPr lang="es-ES" dirty="0" err="1" smtClean="0"/>
              <a:t>Peliculas</a:t>
            </a:r>
            <a:r>
              <a:rPr lang="es-ES" dirty="0" smtClean="0"/>
              <a:t> y Socios</a:t>
            </a:r>
          </a:p>
          <a:p>
            <a:endParaRPr lang="es-ES" dirty="0" smtClean="0"/>
          </a:p>
          <a:p>
            <a:r>
              <a:rPr lang="es-ES" dirty="0" smtClean="0"/>
              <a:t>Mostrar todos los datos de la tabla </a:t>
            </a:r>
            <a:r>
              <a:rPr lang="es-ES" dirty="0" err="1" smtClean="0"/>
              <a:t>Peliculas</a:t>
            </a:r>
            <a:r>
              <a:rPr lang="es-ES" dirty="0" smtClean="0"/>
              <a:t> que no sean del director Francis Ford Coppola.</a:t>
            </a:r>
          </a:p>
          <a:p>
            <a:endParaRPr lang="es-ES" dirty="0" smtClean="0"/>
          </a:p>
          <a:p>
            <a:r>
              <a:rPr lang="es-ES" dirty="0" smtClean="0"/>
              <a:t>Mostrar Título y Director de las películas del año 1960 o posteriores.</a:t>
            </a:r>
          </a:p>
        </p:txBody>
      </p:sp>
      <p:sp>
        <p:nvSpPr>
          <p:cNvPr id="3" name="2 CuadroTexto"/>
          <p:cNvSpPr txBox="1"/>
          <p:nvPr/>
        </p:nvSpPr>
        <p:spPr>
          <a:xfrm flipH="1">
            <a:off x="467544" y="404664"/>
            <a:ext cx="1826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FF0000"/>
                </a:solidFill>
              </a:rPr>
              <a:t>Ejercicio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46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Borrar registros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47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54868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Borrar registros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403648" y="1268760"/>
            <a:ext cx="650280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El comando para eliminar registros de una tabla es el </a:t>
            </a:r>
            <a:r>
              <a:rPr lang="es-ES" sz="3200" b="1" dirty="0" err="1" smtClean="0"/>
              <a:t>delete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Eliminar registros es borrar de manera irreversible información de la tabla.</a:t>
            </a:r>
          </a:p>
          <a:p>
            <a:endParaRPr lang="es-ES" dirty="0" smtClean="0"/>
          </a:p>
          <a:p>
            <a:r>
              <a:rPr lang="es-ES" dirty="0" smtClean="0"/>
              <a:t>Se hará siempre con precaución.</a:t>
            </a:r>
          </a:p>
          <a:p>
            <a:endParaRPr lang="es-ES" dirty="0" smtClean="0"/>
          </a:p>
          <a:p>
            <a:r>
              <a:rPr lang="es-ES" dirty="0" smtClean="0"/>
              <a:t>El formato básico es:</a:t>
            </a:r>
          </a:p>
          <a:p>
            <a:pPr lvl="2"/>
            <a:r>
              <a:rPr lang="es-ES" b="1" dirty="0" err="1" smtClean="0"/>
              <a:t>delete</a:t>
            </a:r>
            <a:r>
              <a:rPr lang="es-ES" b="1" dirty="0" smtClean="0"/>
              <a:t> </a:t>
            </a:r>
            <a:r>
              <a:rPr lang="es-ES" b="1" dirty="0" err="1" smtClean="0"/>
              <a:t>from</a:t>
            </a:r>
            <a:r>
              <a:rPr lang="es-ES" b="1" dirty="0" smtClean="0"/>
              <a:t> NOMBREDETABLA;</a:t>
            </a:r>
          </a:p>
          <a:p>
            <a:endParaRPr lang="es-ES" dirty="0" smtClean="0"/>
          </a:p>
          <a:p>
            <a:r>
              <a:rPr lang="es-ES" dirty="0" smtClean="0"/>
              <a:t>Con este comando se eliminarán TODOS los registros de la tabla.</a:t>
            </a:r>
          </a:p>
          <a:p>
            <a:r>
              <a:rPr lang="es-ES" dirty="0" smtClean="0"/>
              <a:t>		</a:t>
            </a:r>
            <a:r>
              <a:rPr lang="es-ES" sz="2400" b="1" dirty="0" smtClean="0">
                <a:solidFill>
                  <a:srgbClr val="FF0000"/>
                </a:solidFill>
              </a:rPr>
              <a:t>TODOS</a:t>
            </a:r>
            <a:endParaRPr lang="es-ES" b="1" dirty="0" smtClean="0">
              <a:solidFill>
                <a:srgbClr val="FF0000"/>
              </a:solidFill>
            </a:endParaRPr>
          </a:p>
          <a:p>
            <a:endParaRPr lang="es-ES" dirty="0" smtClean="0"/>
          </a:p>
          <a:p>
            <a:r>
              <a:rPr lang="es-ES" dirty="0" smtClean="0"/>
              <a:t>Normalmente especificaremos la condición de filtrado de registros a borrar:</a:t>
            </a:r>
          </a:p>
          <a:p>
            <a:pPr lvl="2"/>
            <a:r>
              <a:rPr lang="es-ES" b="1" dirty="0" err="1" smtClean="0"/>
              <a:t>delete</a:t>
            </a:r>
            <a:r>
              <a:rPr lang="es-ES" b="1" dirty="0" smtClean="0"/>
              <a:t> </a:t>
            </a:r>
            <a:r>
              <a:rPr lang="es-ES" b="1" dirty="0" err="1" smtClean="0"/>
              <a:t>from</a:t>
            </a:r>
            <a:r>
              <a:rPr lang="es-ES" b="1" dirty="0" smtClean="0"/>
              <a:t> NOMBREDETABLA</a:t>
            </a:r>
          </a:p>
          <a:p>
            <a:pPr lvl="2"/>
            <a:r>
              <a:rPr lang="es-ES" b="1" dirty="0" smtClean="0"/>
              <a:t>	</a:t>
            </a:r>
            <a:r>
              <a:rPr lang="es-ES" b="1" dirty="0" err="1" smtClean="0"/>
              <a:t>where</a:t>
            </a:r>
            <a:r>
              <a:rPr lang="es-ES" b="1" dirty="0" smtClean="0"/>
              <a:t> CONDICIÓN</a:t>
            </a:r>
          </a:p>
          <a:p>
            <a:r>
              <a:rPr lang="es-ES" dirty="0" smtClean="0"/>
              <a:t>Vigilando que se corresponda con el conjunto de registros a eliminar.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48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 flipH="1">
            <a:off x="755576" y="332656"/>
            <a:ext cx="1826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FF0000"/>
                </a:solidFill>
              </a:rPr>
              <a:t>Ejemplo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195736" y="1772816"/>
            <a:ext cx="626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 smtClean="0"/>
              <a:t>delete</a:t>
            </a:r>
            <a:r>
              <a:rPr lang="es-ES" sz="2400" dirty="0" smtClean="0"/>
              <a:t> </a:t>
            </a:r>
            <a:r>
              <a:rPr lang="es-ES" sz="2400" dirty="0" err="1" smtClean="0"/>
              <a:t>from</a:t>
            </a:r>
            <a:r>
              <a:rPr lang="es-ES" sz="2400" dirty="0" smtClean="0"/>
              <a:t> </a:t>
            </a:r>
            <a:r>
              <a:rPr lang="es-ES" sz="2400" dirty="0" err="1" smtClean="0"/>
              <a:t>FAC_T_Articulo</a:t>
            </a:r>
            <a:endParaRPr lang="es-ES" sz="2400" dirty="0" smtClean="0"/>
          </a:p>
          <a:p>
            <a:r>
              <a:rPr lang="es-ES" sz="2400" dirty="0" smtClean="0"/>
              <a:t>	</a:t>
            </a:r>
            <a:r>
              <a:rPr lang="es-ES" sz="2400" dirty="0" err="1" smtClean="0"/>
              <a:t>where</a:t>
            </a:r>
            <a:r>
              <a:rPr lang="es-ES" sz="2400" dirty="0" smtClean="0"/>
              <a:t> </a:t>
            </a:r>
            <a:r>
              <a:rPr lang="es-ES" sz="2400" dirty="0" err="1" smtClean="0"/>
              <a:t>PrecioActual</a:t>
            </a:r>
            <a:r>
              <a:rPr lang="es-ES" sz="2400" dirty="0" smtClean="0"/>
              <a:t>&lt;12;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 flipH="1">
            <a:off x="1475656" y="11967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Borrar los artículos con precio menor que12: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267744" y="4077072"/>
            <a:ext cx="561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set </a:t>
            </a:r>
            <a:r>
              <a:rPr lang="es-ES" sz="2400" dirty="0" err="1" smtClean="0"/>
              <a:t>dateformat</a:t>
            </a:r>
            <a:r>
              <a:rPr lang="es-ES" sz="2400" dirty="0" smtClean="0"/>
              <a:t> </a:t>
            </a:r>
            <a:r>
              <a:rPr lang="es-ES" sz="2400" dirty="0" err="1" smtClean="0"/>
              <a:t>dmy</a:t>
            </a:r>
            <a:endParaRPr lang="es-ES" sz="2400" dirty="0" smtClean="0"/>
          </a:p>
          <a:p>
            <a:r>
              <a:rPr lang="es-ES" sz="2400" dirty="0" err="1" smtClean="0"/>
              <a:t>delete</a:t>
            </a:r>
            <a:r>
              <a:rPr lang="es-ES" sz="2400" dirty="0" smtClean="0"/>
              <a:t> </a:t>
            </a:r>
            <a:r>
              <a:rPr lang="es-ES" sz="2400" dirty="0" err="1" smtClean="0"/>
              <a:t>from</a:t>
            </a:r>
            <a:r>
              <a:rPr lang="es-ES" sz="2400" dirty="0" smtClean="0"/>
              <a:t> </a:t>
            </a:r>
            <a:r>
              <a:rPr lang="es-ES" sz="2400" dirty="0" err="1" smtClean="0"/>
              <a:t>FAC_T_Cliente</a:t>
            </a:r>
            <a:endParaRPr lang="es-ES" sz="2400" dirty="0" smtClean="0"/>
          </a:p>
          <a:p>
            <a:r>
              <a:rPr lang="es-ES" sz="2400" dirty="0" err="1" smtClean="0"/>
              <a:t>where</a:t>
            </a:r>
            <a:r>
              <a:rPr lang="es-ES" sz="2400" dirty="0" smtClean="0"/>
              <a:t> </a:t>
            </a:r>
            <a:r>
              <a:rPr lang="es-ES" sz="2400" dirty="0" err="1" smtClean="0"/>
              <a:t>FechaAlta</a:t>
            </a:r>
            <a:r>
              <a:rPr lang="es-ES" sz="2400" dirty="0" smtClean="0"/>
              <a:t>&gt;'23/01/2010'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 flipH="1">
            <a:off x="1115616" y="314096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Borrar los clientes </a:t>
            </a:r>
            <a:r>
              <a:rPr lang="es-ES" dirty="0" err="1" smtClean="0"/>
              <a:t>Clientes</a:t>
            </a:r>
            <a:r>
              <a:rPr lang="es-ES" dirty="0" smtClean="0"/>
              <a:t> con Fecha de alta posterior a 23/01/2010: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49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692696"/>
            <a:ext cx="341337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Rectángulo"/>
          <p:cNvSpPr/>
          <p:nvPr/>
        </p:nvSpPr>
        <p:spPr>
          <a:xfrm>
            <a:off x="467544" y="980728"/>
            <a:ext cx="3203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Botón de la derecha sobre el servicio y clic sobre Iniciar</a:t>
            </a:r>
            <a:endParaRPr lang="es-ES" sz="2000" dirty="0"/>
          </a:p>
        </p:txBody>
      </p:sp>
      <p:sp>
        <p:nvSpPr>
          <p:cNvPr id="4" name="3 Rectángulo"/>
          <p:cNvSpPr/>
          <p:nvPr/>
        </p:nvSpPr>
        <p:spPr>
          <a:xfrm>
            <a:off x="827584" y="4149080"/>
            <a:ext cx="3190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Debe quedar con un triángulo verde</a:t>
            </a:r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797152"/>
            <a:ext cx="4536504" cy="13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1412776"/>
            <a:ext cx="6912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Usar el archivo que genera la Base de Datos </a:t>
            </a:r>
            <a:r>
              <a:rPr lang="es-ES" dirty="0" err="1" smtClean="0"/>
              <a:t>MoviesBasicas</a:t>
            </a:r>
            <a:r>
              <a:rPr lang="es-ES" dirty="0" smtClean="0"/>
              <a:t>, creando y cargando con datos las tablas </a:t>
            </a:r>
            <a:r>
              <a:rPr lang="es-ES" dirty="0" err="1" smtClean="0"/>
              <a:t>Peliculas</a:t>
            </a:r>
            <a:r>
              <a:rPr lang="es-ES" dirty="0" smtClean="0"/>
              <a:t> y Socios.</a:t>
            </a:r>
          </a:p>
          <a:p>
            <a:endParaRPr lang="es-ES" dirty="0" smtClean="0"/>
          </a:p>
          <a:p>
            <a:r>
              <a:rPr lang="es-ES" dirty="0" smtClean="0"/>
              <a:t>En todos los casos comprobar las tabas antes y después del borrado.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Borrar las películas del año 1975.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Borrar la película de título Gandhi.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Borrar los Socios con fecha de alta posterior a '31/12/2008'</a:t>
            </a:r>
          </a:p>
          <a:p>
            <a:endParaRPr lang="es-ES" dirty="0" smtClean="0"/>
          </a:p>
        </p:txBody>
      </p:sp>
      <p:sp>
        <p:nvSpPr>
          <p:cNvPr id="3" name="2 CuadroTexto"/>
          <p:cNvSpPr txBox="1"/>
          <p:nvPr/>
        </p:nvSpPr>
        <p:spPr>
          <a:xfrm flipH="1">
            <a:off x="467544" y="404664"/>
            <a:ext cx="1826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FF0000"/>
                </a:solidFill>
              </a:rPr>
              <a:t>Ejercicio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50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Actualizar registros 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54868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Actualizar registros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1520" y="1124744"/>
            <a:ext cx="889248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Actualizar registros es cambiar parte de su contenido, manteniendo el resto de su información invariable.</a:t>
            </a:r>
          </a:p>
          <a:p>
            <a:endParaRPr lang="es-ES" dirty="0" smtClean="0"/>
          </a:p>
          <a:p>
            <a:r>
              <a:rPr lang="es-ES" dirty="0" smtClean="0"/>
              <a:t>El comando para actualizar información de los registros de una tabla es el </a:t>
            </a:r>
            <a:r>
              <a:rPr lang="es-ES" sz="2800" b="1" dirty="0" err="1" smtClean="0"/>
              <a:t>update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Se hará siempre con precaución. Si no filtramos los registros a actualizar mediante el </a:t>
            </a:r>
            <a:r>
              <a:rPr lang="es-ES" dirty="0" err="1" smtClean="0"/>
              <a:t>where</a:t>
            </a:r>
            <a:r>
              <a:rPr lang="es-ES" dirty="0" smtClean="0"/>
              <a:t>, la actualización afectará a </a:t>
            </a:r>
            <a:r>
              <a:rPr lang="es-ES" sz="2000" b="1" dirty="0" smtClean="0">
                <a:solidFill>
                  <a:srgbClr val="FF0000"/>
                </a:solidFill>
              </a:rPr>
              <a:t>TODOS </a:t>
            </a:r>
            <a:r>
              <a:rPr lang="es-ES" dirty="0" smtClean="0"/>
              <a:t>los registros.</a:t>
            </a:r>
          </a:p>
          <a:p>
            <a:r>
              <a:rPr lang="es-ES" dirty="0" smtClean="0"/>
              <a:t>El formato básico es:</a:t>
            </a:r>
          </a:p>
          <a:p>
            <a:pPr lvl="2"/>
            <a:r>
              <a:rPr lang="es-ES" b="1" dirty="0" err="1" smtClean="0"/>
              <a:t>update</a:t>
            </a:r>
            <a:r>
              <a:rPr lang="es-ES" b="1" dirty="0" smtClean="0"/>
              <a:t> NOMBREDETABLA</a:t>
            </a:r>
          </a:p>
          <a:p>
            <a:pPr lvl="2"/>
            <a:r>
              <a:rPr lang="es-ES" b="1" dirty="0" smtClean="0"/>
              <a:t>	set CAMPO=</a:t>
            </a:r>
            <a:r>
              <a:rPr lang="es-ES" b="1" dirty="0" err="1" smtClean="0"/>
              <a:t>nuevovalor</a:t>
            </a:r>
            <a:r>
              <a:rPr lang="es-ES" b="1" dirty="0" smtClean="0"/>
              <a:t>;</a:t>
            </a:r>
          </a:p>
          <a:p>
            <a:r>
              <a:rPr lang="es-ES" dirty="0" smtClean="0"/>
              <a:t>Con este comando se modificará el valor del CAMPO, asignándole </a:t>
            </a:r>
            <a:r>
              <a:rPr lang="es-ES" dirty="0" err="1" smtClean="0"/>
              <a:t>nuevovalor</a:t>
            </a:r>
            <a:r>
              <a:rPr lang="es-ES" dirty="0" smtClean="0"/>
              <a:t> en TODOS los registros de la tabla.</a:t>
            </a:r>
          </a:p>
          <a:p>
            <a:endParaRPr lang="es-ES" dirty="0" smtClean="0"/>
          </a:p>
          <a:p>
            <a:r>
              <a:rPr lang="es-ES" dirty="0" smtClean="0"/>
              <a:t>Normalmente especificaremos la condición de filtrado de registros a actualizar:</a:t>
            </a:r>
          </a:p>
          <a:p>
            <a:pPr lvl="2"/>
            <a:r>
              <a:rPr lang="es-ES" b="1" dirty="0" err="1" smtClean="0"/>
              <a:t>update</a:t>
            </a:r>
            <a:r>
              <a:rPr lang="es-ES" b="1" dirty="0" smtClean="0"/>
              <a:t> NOMBREDETABLA</a:t>
            </a:r>
          </a:p>
          <a:p>
            <a:pPr lvl="2"/>
            <a:r>
              <a:rPr lang="es-ES" b="1" dirty="0" smtClean="0"/>
              <a:t>	set CAMPO=</a:t>
            </a:r>
            <a:r>
              <a:rPr lang="es-ES" b="1" dirty="0" err="1" smtClean="0"/>
              <a:t>nuevovalor</a:t>
            </a:r>
            <a:endParaRPr lang="es-ES" b="1" dirty="0" smtClean="0"/>
          </a:p>
          <a:p>
            <a:pPr lvl="2"/>
            <a:r>
              <a:rPr lang="es-ES" b="1" dirty="0" smtClean="0"/>
              <a:t>	</a:t>
            </a:r>
            <a:r>
              <a:rPr lang="es-ES" b="1" dirty="0" err="1" smtClean="0"/>
              <a:t>where</a:t>
            </a:r>
            <a:r>
              <a:rPr lang="es-ES" b="1" dirty="0" smtClean="0"/>
              <a:t> CONDICIÓN;</a:t>
            </a:r>
          </a:p>
          <a:p>
            <a:r>
              <a:rPr lang="es-ES" dirty="0" smtClean="0"/>
              <a:t>Vigilando que se corresponda con el conjunto de registros a actualizar y que el </a:t>
            </a:r>
            <a:r>
              <a:rPr lang="es-ES" dirty="0" err="1" smtClean="0"/>
              <a:t>nuevovalor</a:t>
            </a:r>
            <a:r>
              <a:rPr lang="es-ES" dirty="0" smtClean="0"/>
              <a:t> sea el deseado.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52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 flipH="1">
            <a:off x="755576" y="332656"/>
            <a:ext cx="1826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FF0000"/>
                </a:solidFill>
              </a:rPr>
              <a:t>Ejemplo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195736" y="1772816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 smtClean="0"/>
              <a:t>update</a:t>
            </a:r>
            <a:r>
              <a:rPr lang="es-ES" sz="2400" dirty="0" smtClean="0"/>
              <a:t> </a:t>
            </a:r>
            <a:r>
              <a:rPr lang="es-ES" sz="2400" dirty="0" err="1" smtClean="0"/>
              <a:t>FAC_T_Articulo</a:t>
            </a:r>
            <a:endParaRPr lang="es-ES" sz="2400" dirty="0" smtClean="0"/>
          </a:p>
          <a:p>
            <a:r>
              <a:rPr lang="es-ES" sz="2400" dirty="0" smtClean="0"/>
              <a:t>	set </a:t>
            </a:r>
            <a:r>
              <a:rPr lang="es-ES" sz="2400" dirty="0" err="1" smtClean="0"/>
              <a:t>precioactual</a:t>
            </a:r>
            <a:r>
              <a:rPr lang="es-ES" sz="2400" dirty="0" smtClean="0"/>
              <a:t>=precioactual+2</a:t>
            </a:r>
          </a:p>
          <a:p>
            <a:r>
              <a:rPr lang="es-ES" sz="2400" dirty="0" smtClean="0"/>
              <a:t>	</a:t>
            </a:r>
            <a:r>
              <a:rPr lang="es-ES" sz="2400" dirty="0" err="1" smtClean="0"/>
              <a:t>where</a:t>
            </a:r>
            <a:r>
              <a:rPr lang="es-ES" sz="2400" dirty="0" smtClean="0"/>
              <a:t> </a:t>
            </a:r>
            <a:r>
              <a:rPr lang="es-ES" sz="2400" dirty="0" err="1" smtClean="0"/>
              <a:t>PrecioActual</a:t>
            </a:r>
            <a:r>
              <a:rPr lang="es-ES" sz="2400" dirty="0" smtClean="0"/>
              <a:t>&lt;12;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 flipH="1">
            <a:off x="1475656" y="11967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Subir dos euros a los artículos con precio menor que 12: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267744" y="4077072"/>
            <a:ext cx="561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 smtClean="0"/>
              <a:t>update</a:t>
            </a:r>
            <a:r>
              <a:rPr lang="es-ES" sz="2400" dirty="0" smtClean="0"/>
              <a:t> </a:t>
            </a:r>
            <a:r>
              <a:rPr lang="es-ES" sz="2400" dirty="0" err="1" smtClean="0"/>
              <a:t>FAC_T_Cliente</a:t>
            </a:r>
            <a:endParaRPr lang="es-ES" sz="2400" dirty="0" smtClean="0"/>
          </a:p>
          <a:p>
            <a:r>
              <a:rPr lang="es-ES" sz="2400" dirty="0" smtClean="0"/>
              <a:t>	set </a:t>
            </a:r>
            <a:r>
              <a:rPr lang="es-ES" sz="2400" dirty="0" err="1" smtClean="0"/>
              <a:t>nombrecliente</a:t>
            </a:r>
            <a:r>
              <a:rPr lang="es-ES" sz="2400" dirty="0" smtClean="0"/>
              <a:t>='Ana María'</a:t>
            </a:r>
          </a:p>
          <a:p>
            <a:r>
              <a:rPr lang="es-ES" sz="2400" dirty="0" err="1" smtClean="0"/>
              <a:t>where</a:t>
            </a:r>
            <a:r>
              <a:rPr lang="es-ES" sz="2400" dirty="0" smtClean="0"/>
              <a:t> </a:t>
            </a:r>
            <a:r>
              <a:rPr lang="es-ES" sz="2400" dirty="0" err="1" smtClean="0"/>
              <a:t>codcliente</a:t>
            </a:r>
            <a:r>
              <a:rPr lang="es-ES" sz="2400" dirty="0" smtClean="0"/>
              <a:t>=7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 flipH="1">
            <a:off x="1115616" y="314096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Modificar el cliente de </a:t>
            </a:r>
            <a:r>
              <a:rPr lang="es-ES" dirty="0" err="1" smtClean="0"/>
              <a:t>codcliente</a:t>
            </a:r>
            <a:r>
              <a:rPr lang="es-ES" dirty="0" smtClean="0"/>
              <a:t> 7 cambiando su nombre a Ana María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53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1412776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Usar el archivo que genera la Base de Datos </a:t>
            </a:r>
            <a:r>
              <a:rPr lang="es-ES" dirty="0" err="1" smtClean="0"/>
              <a:t>MoviesBasicas</a:t>
            </a:r>
            <a:r>
              <a:rPr lang="es-ES" dirty="0" smtClean="0"/>
              <a:t>, creando y cargando con datos las tablas </a:t>
            </a:r>
            <a:r>
              <a:rPr lang="es-ES" dirty="0" err="1" smtClean="0"/>
              <a:t>Peliculas</a:t>
            </a:r>
            <a:r>
              <a:rPr lang="es-ES" dirty="0" smtClean="0"/>
              <a:t> y Socios.</a:t>
            </a:r>
          </a:p>
          <a:p>
            <a:endParaRPr lang="es-ES" dirty="0" smtClean="0"/>
          </a:p>
          <a:p>
            <a:r>
              <a:rPr lang="es-ES" dirty="0" smtClean="0"/>
              <a:t>En todos los casos comprobar las tabas antes y después de la actualización.</a:t>
            </a:r>
          </a:p>
          <a:p>
            <a:endParaRPr lang="es-ES" dirty="0" smtClean="0"/>
          </a:p>
          <a:p>
            <a:r>
              <a:rPr lang="es-ES" dirty="0" smtClean="0"/>
              <a:t>	Subir un 10% el precio de las películas de año 1980</a:t>
            </a:r>
          </a:p>
          <a:p>
            <a:endParaRPr lang="es-ES" dirty="0" smtClean="0"/>
          </a:p>
          <a:p>
            <a:r>
              <a:rPr lang="es-ES" dirty="0" smtClean="0"/>
              <a:t>	Modificar la fecha de compra de la película La Fiera de mi Niña al 15/2/2013.</a:t>
            </a:r>
          </a:p>
          <a:p>
            <a:endParaRPr lang="es-ES" dirty="0" smtClean="0"/>
          </a:p>
          <a:p>
            <a:r>
              <a:rPr lang="es-ES" dirty="0" smtClean="0"/>
              <a:t>	Cambiar el director de todas las películas de Joseph L. </a:t>
            </a:r>
            <a:r>
              <a:rPr lang="es-ES" dirty="0" err="1" smtClean="0"/>
              <a:t>Mankiewicz</a:t>
            </a:r>
            <a:r>
              <a:rPr lang="es-ES" dirty="0" smtClean="0"/>
              <a:t> a </a:t>
            </a:r>
            <a:r>
              <a:rPr lang="es-ES" b="1" dirty="0" smtClean="0"/>
              <a:t>Joseph</a:t>
            </a:r>
            <a:r>
              <a:rPr lang="es-ES" dirty="0" smtClean="0"/>
              <a:t> Leo </a:t>
            </a:r>
            <a:r>
              <a:rPr lang="es-ES" b="1" dirty="0" err="1" smtClean="0"/>
              <a:t>Mankiewicz</a:t>
            </a:r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	</a:t>
            </a:r>
            <a:r>
              <a:rPr lang="es-ES" dirty="0" smtClean="0"/>
              <a:t>Subir un euro a las películas de menos de 4 euros.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3" name="2 CuadroTexto"/>
          <p:cNvSpPr txBox="1"/>
          <p:nvPr/>
        </p:nvSpPr>
        <p:spPr>
          <a:xfrm flipH="1">
            <a:off x="467544" y="404664"/>
            <a:ext cx="1826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FF0000"/>
                </a:solidFill>
              </a:rPr>
              <a:t>Ejercicio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54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Comentarios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55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412776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Podremos usar símbolos en los archivos </a:t>
            </a:r>
            <a:r>
              <a:rPr lang="es-ES" dirty="0" err="1" smtClean="0"/>
              <a:t>sql</a:t>
            </a:r>
            <a:r>
              <a:rPr lang="es-ES" dirty="0" smtClean="0"/>
              <a:t> de manera que podamos documentar las operaciones que realizamos pero sin afectar a la funcionalidad de nuestro código.</a:t>
            </a:r>
          </a:p>
          <a:p>
            <a:endParaRPr lang="es-ES" dirty="0" smtClean="0"/>
          </a:p>
          <a:p>
            <a:r>
              <a:rPr lang="es-ES" dirty="0" smtClean="0"/>
              <a:t>Lo que coloquemos en una línea después de dos guiones medios no se ejecutará.</a:t>
            </a:r>
          </a:p>
          <a:p>
            <a:pPr lvl="1"/>
            <a:endParaRPr lang="es-ES" dirty="0" smtClean="0"/>
          </a:p>
          <a:p>
            <a:pPr lvl="1"/>
            <a:r>
              <a:rPr lang="es-ES" dirty="0" err="1" smtClean="0"/>
              <a:t>select</a:t>
            </a:r>
            <a:r>
              <a:rPr lang="es-ES" dirty="0" smtClean="0"/>
              <a:t> Apellidos, Nombre </a:t>
            </a:r>
            <a:r>
              <a:rPr lang="es-ES" dirty="0" err="1" smtClean="0"/>
              <a:t>from</a:t>
            </a:r>
            <a:r>
              <a:rPr lang="es-ES" dirty="0" smtClean="0"/>
              <a:t> socios; -- esto es para…</a:t>
            </a:r>
          </a:p>
          <a:p>
            <a:endParaRPr lang="es-ES" dirty="0" smtClean="0"/>
          </a:p>
          <a:p>
            <a:r>
              <a:rPr lang="es-ES" dirty="0" smtClean="0"/>
              <a:t>Lo que coloquemos entre los símbolos /* y */ no se ejecutará. Puede ocupar más de una línea.</a:t>
            </a:r>
          </a:p>
          <a:p>
            <a:pPr lvl="1"/>
            <a:endParaRPr lang="es-ES" dirty="0" smtClean="0"/>
          </a:p>
          <a:p>
            <a:pPr lvl="1"/>
            <a:r>
              <a:rPr lang="es-ES" dirty="0" err="1" smtClean="0"/>
              <a:t>select</a:t>
            </a:r>
            <a:r>
              <a:rPr lang="es-ES" dirty="0" smtClean="0"/>
              <a:t> Apellidos, Nombre /* comenzamos a documentar</a:t>
            </a:r>
          </a:p>
          <a:p>
            <a:pPr lvl="1"/>
            <a:r>
              <a:rPr lang="es-ES" dirty="0" smtClean="0"/>
              <a:t>seguimos documentando</a:t>
            </a:r>
          </a:p>
          <a:p>
            <a:pPr lvl="1"/>
            <a:r>
              <a:rPr lang="es-ES" dirty="0" smtClean="0"/>
              <a:t>finalizamos comentario */ </a:t>
            </a:r>
            <a:r>
              <a:rPr lang="es-ES" dirty="0" err="1" smtClean="0"/>
              <a:t>from</a:t>
            </a:r>
            <a:r>
              <a:rPr lang="es-ES" dirty="0" smtClean="0"/>
              <a:t> socios;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56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Valor NULL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57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71600" y="476672"/>
            <a:ext cx="673224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4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null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significa "dato desconocido" o "valor inexistente". No es lo mismo que un valor "0", una cadena vac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o una cadena literal "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null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".</a:t>
            </a:r>
            <a:endParaRPr kumimoji="0" 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123728" y="256490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Podemos asignarlo directamente, colocando NULL en la lista de valores de un </a:t>
            </a:r>
            <a:r>
              <a:rPr lang="es-ES" dirty="0" err="1" smtClean="0"/>
              <a:t>insert</a:t>
            </a:r>
            <a:r>
              <a:rPr lang="es-ES" dirty="0" smtClean="0"/>
              <a:t> o no asignándole valor al no añadir el campo en la lista de campos del </a:t>
            </a:r>
            <a:r>
              <a:rPr lang="es-ES" dirty="0" err="1" smtClean="0"/>
              <a:t>insert</a:t>
            </a:r>
            <a:r>
              <a:rPr lang="es-ES" dirty="0" smtClean="0"/>
              <a:t>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971600" y="3645024"/>
            <a:ext cx="66967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Colocando valor NULL</a:t>
            </a:r>
          </a:p>
          <a:p>
            <a:r>
              <a:rPr lang="es-ES" dirty="0" err="1" smtClean="0"/>
              <a:t>insert</a:t>
            </a:r>
            <a:r>
              <a:rPr lang="es-ES" dirty="0" smtClean="0"/>
              <a:t> </a:t>
            </a:r>
            <a:r>
              <a:rPr lang="es-ES" dirty="0" err="1" smtClean="0"/>
              <a:t>FAC_T_Cliente</a:t>
            </a:r>
            <a:r>
              <a:rPr lang="es-ES" dirty="0" smtClean="0"/>
              <a:t> ( </a:t>
            </a:r>
            <a:r>
              <a:rPr lang="es-ES" dirty="0" err="1" smtClean="0"/>
              <a:t>CodCliente,NombreCliente,DatosCliente,FechaAlta,FechaNacimiento</a:t>
            </a:r>
            <a:r>
              <a:rPr lang="es-ES" dirty="0" smtClean="0"/>
              <a:t> )  </a:t>
            </a:r>
            <a:r>
              <a:rPr lang="es-ES" dirty="0" err="1" smtClean="0"/>
              <a:t>values</a:t>
            </a:r>
            <a:r>
              <a:rPr lang="es-ES" dirty="0" smtClean="0"/>
              <a:t> ( 998,'Antonia','C/uno nº 3','01/03/2012',NULL)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Prescindiendo del campo </a:t>
            </a:r>
            <a:r>
              <a:rPr lang="es-ES" dirty="0" err="1" smtClean="0">
                <a:solidFill>
                  <a:srgbClr val="FF0000"/>
                </a:solidFill>
              </a:rPr>
              <a:t>FechaNacimiento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" dirty="0" err="1" smtClean="0"/>
              <a:t>insert</a:t>
            </a:r>
            <a:r>
              <a:rPr lang="es-ES" dirty="0" smtClean="0"/>
              <a:t> </a:t>
            </a:r>
            <a:r>
              <a:rPr lang="es-ES" dirty="0" err="1" smtClean="0"/>
              <a:t>FAC_T_Cliente</a:t>
            </a:r>
            <a:r>
              <a:rPr lang="es-ES" dirty="0" smtClean="0"/>
              <a:t> ( </a:t>
            </a:r>
            <a:r>
              <a:rPr lang="es-ES" dirty="0" err="1" smtClean="0"/>
              <a:t>CodCliente,NombreCliente,DatosCliente,FechaAlta</a:t>
            </a:r>
            <a:r>
              <a:rPr lang="es-ES" dirty="0" smtClean="0"/>
              <a:t>,)  </a:t>
            </a:r>
            <a:r>
              <a:rPr lang="es-ES" dirty="0" err="1" smtClean="0"/>
              <a:t>values</a:t>
            </a:r>
            <a:r>
              <a:rPr lang="es-ES" dirty="0" smtClean="0"/>
              <a:t> ( 999,'Juana','C/la hornera nº 7' ,'22/05/2012')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58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19672" y="1412776"/>
            <a:ext cx="61206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los campos de una tabla se les puede añadir una especificación que indica si se admiten  o no valores </a:t>
            </a:r>
            <a:r>
              <a:rPr lang="es-ES" dirty="0" err="1" smtClean="0"/>
              <a:t>null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r>
              <a:rPr lang="es-ES" dirty="0" smtClean="0"/>
              <a:t> NOMBRETABLA</a:t>
            </a:r>
          </a:p>
          <a:p>
            <a:r>
              <a:rPr lang="es-ES" dirty="0" smtClean="0"/>
              <a:t>(</a:t>
            </a:r>
          </a:p>
          <a:p>
            <a:pPr lvl="1"/>
            <a:r>
              <a:rPr lang="es-ES" dirty="0" smtClean="0"/>
              <a:t>…</a:t>
            </a:r>
          </a:p>
          <a:p>
            <a:pPr lvl="1"/>
            <a:r>
              <a:rPr lang="es-ES" dirty="0" err="1" smtClean="0"/>
              <a:t>campoA</a:t>
            </a:r>
            <a:r>
              <a:rPr lang="es-ES" dirty="0" smtClean="0"/>
              <a:t> </a:t>
            </a:r>
            <a:r>
              <a:rPr lang="es-ES" dirty="0" smtClean="0"/>
              <a:t>tipo </a:t>
            </a:r>
            <a:r>
              <a:rPr lang="es-ES" dirty="0" err="1" smtClean="0"/>
              <a:t>null</a:t>
            </a:r>
            <a:r>
              <a:rPr lang="es-ES" dirty="0" smtClean="0"/>
              <a:t>,</a:t>
            </a:r>
          </a:p>
          <a:p>
            <a:pPr lvl="1"/>
            <a:r>
              <a:rPr lang="es-ES" dirty="0" err="1" smtClean="0"/>
              <a:t>campoB</a:t>
            </a:r>
            <a:r>
              <a:rPr lang="es-ES" dirty="0" smtClean="0"/>
              <a:t> </a:t>
            </a:r>
            <a:r>
              <a:rPr lang="es-ES" dirty="0" smtClean="0"/>
              <a:t>tipo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null</a:t>
            </a:r>
            <a:r>
              <a:rPr lang="es-ES" dirty="0" smtClean="0"/>
              <a:t>,</a:t>
            </a:r>
          </a:p>
          <a:p>
            <a:pPr lvl="1"/>
            <a:r>
              <a:rPr lang="es-ES" dirty="0" smtClean="0"/>
              <a:t>…</a:t>
            </a:r>
          </a:p>
          <a:p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 err="1" smtClean="0"/>
              <a:t>campoA</a:t>
            </a:r>
            <a:r>
              <a:rPr lang="es-ES" dirty="0" smtClean="0"/>
              <a:t> puede no asignarse ( o asignarse a NULL) y el </a:t>
            </a:r>
            <a:r>
              <a:rPr lang="es-ES" dirty="0" err="1" smtClean="0"/>
              <a:t>campoB</a:t>
            </a:r>
            <a:r>
              <a:rPr lang="es-ES" dirty="0" smtClean="0"/>
              <a:t> es obligatorio, siempre hay que darle valor y nunca puede ser NULL. 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59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47664" y="620688"/>
            <a:ext cx="55446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Para trabajar con las consultas usaremos el </a:t>
            </a:r>
            <a:r>
              <a:rPr lang="es-ES" sz="2800" b="1" dirty="0" smtClean="0"/>
              <a:t>Management Studio </a:t>
            </a:r>
            <a:r>
              <a:rPr lang="es-ES" sz="2400" dirty="0" smtClean="0"/>
              <a:t>del SQL Server</a:t>
            </a:r>
            <a:endParaRPr lang="es-ES" sz="2400" dirty="0"/>
          </a:p>
        </p:txBody>
      </p:sp>
      <p:pic>
        <p:nvPicPr>
          <p:cNvPr id="3" name="2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780928"/>
            <a:ext cx="3221136" cy="19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31640" y="1268760"/>
            <a:ext cx="605755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En las sentencias </a:t>
            </a:r>
            <a:r>
              <a:rPr lang="es-ES" b="1" dirty="0" err="1" smtClean="0"/>
              <a:t>select</a:t>
            </a:r>
            <a:r>
              <a:rPr lang="es-ES" b="1" dirty="0" smtClean="0"/>
              <a:t> podemos validar si un campo es </a:t>
            </a:r>
            <a:r>
              <a:rPr lang="es-ES" b="1" dirty="0" err="1" smtClean="0"/>
              <a:t>null</a:t>
            </a:r>
            <a:r>
              <a:rPr lang="es-ES" b="1" dirty="0" smtClean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Nombrecliente</a:t>
            </a:r>
            <a:endParaRPr lang="es-ES" dirty="0" smtClean="0"/>
          </a:p>
          <a:p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FAC_T_Cliente</a:t>
            </a:r>
            <a:endParaRPr lang="es-ES" dirty="0" smtClean="0"/>
          </a:p>
          <a:p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fechanacimiento</a:t>
            </a:r>
            <a:r>
              <a:rPr lang="es-ES" dirty="0" smtClean="0"/>
              <a:t> </a:t>
            </a:r>
            <a:r>
              <a:rPr lang="es-ES" sz="2400" b="1" dirty="0" err="1" smtClean="0"/>
              <a:t>is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null</a:t>
            </a:r>
            <a:endParaRPr lang="es-ES" b="1" dirty="0" smtClean="0"/>
          </a:p>
          <a:p>
            <a:endParaRPr lang="es-ES" dirty="0" smtClean="0"/>
          </a:p>
          <a:p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nombrecliente</a:t>
            </a:r>
            <a:endParaRPr lang="es-ES" dirty="0" smtClean="0"/>
          </a:p>
          <a:p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FAC_T_Cliente</a:t>
            </a:r>
            <a:endParaRPr lang="es-ES" dirty="0" smtClean="0"/>
          </a:p>
          <a:p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DatosCliente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null</a:t>
            </a:r>
            <a:endParaRPr lang="es-ES" dirty="0" smtClean="0"/>
          </a:p>
          <a:p>
            <a:endParaRPr lang="es-ES" dirty="0" smtClean="0"/>
          </a:p>
          <a:p>
            <a:r>
              <a:rPr lang="es-ES" b="1" dirty="0" smtClean="0"/>
              <a:t>No es lo mismo NULL que vacío:</a:t>
            </a:r>
          </a:p>
          <a:p>
            <a:endParaRPr lang="es-ES" dirty="0" smtClean="0"/>
          </a:p>
          <a:p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nombrecliente</a:t>
            </a:r>
            <a:endParaRPr lang="es-ES" dirty="0" smtClean="0"/>
          </a:p>
          <a:p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FAC_T_Cliente</a:t>
            </a:r>
            <a:endParaRPr lang="es-ES" dirty="0" smtClean="0"/>
          </a:p>
          <a:p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DatosCliente</a:t>
            </a:r>
            <a:r>
              <a:rPr lang="es-ES" dirty="0" smtClean="0"/>
              <a:t> =''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60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1412776"/>
            <a:ext cx="6912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Usar el archivo que genera la Base de Datos </a:t>
            </a:r>
            <a:r>
              <a:rPr lang="es-ES" dirty="0" err="1" smtClean="0"/>
              <a:t>MoviesBasicas</a:t>
            </a:r>
            <a:r>
              <a:rPr lang="es-ES" dirty="0" smtClean="0"/>
              <a:t>, creando y cargando con datos las tablas </a:t>
            </a:r>
            <a:r>
              <a:rPr lang="es-ES" dirty="0" err="1" smtClean="0"/>
              <a:t>Peliculas</a:t>
            </a:r>
            <a:r>
              <a:rPr lang="es-ES" dirty="0" smtClean="0"/>
              <a:t> y Socios.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Películas con director a NULL</a:t>
            </a:r>
          </a:p>
          <a:p>
            <a:pPr lvl="1"/>
            <a:r>
              <a:rPr lang="es-ES" dirty="0" smtClean="0"/>
              <a:t>Películas con director en blanco</a:t>
            </a:r>
          </a:p>
          <a:p>
            <a:pPr lvl="1"/>
            <a:r>
              <a:rPr lang="es-ES" dirty="0" smtClean="0"/>
              <a:t>Crear la tabla peliculas2, con la misma estructura que la tabla </a:t>
            </a:r>
            <a:r>
              <a:rPr lang="es-ES" dirty="0" err="1" smtClean="0"/>
              <a:t>peliculas</a:t>
            </a:r>
            <a:r>
              <a:rPr lang="es-ES" dirty="0" smtClean="0"/>
              <a:t>, pero sin que permita datos </a:t>
            </a:r>
            <a:r>
              <a:rPr lang="es-ES" dirty="0" err="1" smtClean="0"/>
              <a:t>null</a:t>
            </a:r>
            <a:r>
              <a:rPr lang="es-ES" dirty="0" smtClean="0"/>
              <a:t> en título ni en director.</a:t>
            </a:r>
          </a:p>
          <a:p>
            <a:pPr lvl="1"/>
            <a:r>
              <a:rPr lang="es-ES" dirty="0" smtClean="0"/>
              <a:t>Probar inserciones con valor </a:t>
            </a:r>
            <a:r>
              <a:rPr lang="es-ES" dirty="0" err="1" smtClean="0"/>
              <a:t>null</a:t>
            </a:r>
            <a:r>
              <a:rPr lang="es-ES" dirty="0" smtClean="0"/>
              <a:t> y sin él en los campos modificados.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3" name="2 CuadroTexto"/>
          <p:cNvSpPr txBox="1"/>
          <p:nvPr/>
        </p:nvSpPr>
        <p:spPr>
          <a:xfrm flipH="1">
            <a:off x="467544" y="404664"/>
            <a:ext cx="1826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FF0000"/>
                </a:solidFill>
              </a:rPr>
              <a:t>Ejercicio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1331640" y="4365104"/>
            <a:ext cx="691276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Normalmente estar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 correctas, indicando en nombre del equipo, una barra y el nombre de la instancia, despu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 autenticaci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 Windows, que permitir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hacer todas las operaciones posibles si somos Administradores del equipo. Esto se podr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configurar, pero se ver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 adelante.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39552" y="908720"/>
            <a:ext cx="3059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Al iniciar el programa nos solicitará las credenciales de acceso</a:t>
            </a:r>
            <a:endParaRPr lang="es-ES" sz="2400" dirty="0"/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836712"/>
            <a:ext cx="39624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412776"/>
            <a:ext cx="4395564" cy="307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Rectángulo"/>
          <p:cNvSpPr/>
          <p:nvPr/>
        </p:nvSpPr>
        <p:spPr>
          <a:xfrm>
            <a:off x="323528" y="404664"/>
            <a:ext cx="3960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Una vez se abra el programa tendremos disponible múltiples opciones de configuración y acceso al SGBD. Para efectuar una consulta haremos clic en Nueva consulta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187624" y="260648"/>
            <a:ext cx="68042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 abrir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una p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gina en blanco donde podremos escribir las sentencias SQL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9153" name="Imagen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339928"/>
            <a:ext cx="6408712" cy="4125538"/>
          </a:xfrm>
          <a:prstGeom prst="rect">
            <a:avLst/>
          </a:prstGeom>
          <a:noFill/>
        </p:spPr>
      </p:pic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115616" y="5661248"/>
            <a:ext cx="67322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Para ejecutarla haremos clic en el bot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 Ejecutar, nos dar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los resultados en las ventanas de debajo.</a:t>
            </a:r>
            <a:endParaRPr kumimoji="0" 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622</TotalTime>
  <Words>2227</Words>
  <Application>Microsoft Office PowerPoint</Application>
  <PresentationFormat>Presentación en pantalla (4:3)</PresentationFormat>
  <Paragraphs>428</Paragraphs>
  <Slides>61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2" baseType="lpstr">
      <vt:lpstr>Equidad</vt:lpstr>
      <vt:lpstr>Consultas Básicas SQL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Crear una Base de Datos</vt:lpstr>
      <vt:lpstr>Diapositiva 11</vt:lpstr>
      <vt:lpstr>Diapositiva 12</vt:lpstr>
      <vt:lpstr>Diapositiva 13</vt:lpstr>
      <vt:lpstr>Diapositiva 14</vt:lpstr>
      <vt:lpstr>Crear una tabla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Eliminar tabla</vt:lpstr>
      <vt:lpstr>Diapositiva 24</vt:lpstr>
      <vt:lpstr>Diapositiva 25</vt:lpstr>
      <vt:lpstr>Diapositiva 26</vt:lpstr>
      <vt:lpstr>Diapositiva 27</vt:lpstr>
      <vt:lpstr>Añadir información a una tabla</vt:lpstr>
      <vt:lpstr>Diapositiva 29</vt:lpstr>
      <vt:lpstr>Diapositiva 30</vt:lpstr>
      <vt:lpstr>Diapositiva 31</vt:lpstr>
      <vt:lpstr>Diapositiva 32</vt:lpstr>
      <vt:lpstr>Recuperar la información almacenada</vt:lpstr>
      <vt:lpstr>Diapositiva 34</vt:lpstr>
      <vt:lpstr>Diapositiva 35</vt:lpstr>
      <vt:lpstr>Diapositiva 36</vt:lpstr>
      <vt:lpstr>Recuperar la información almacenada de algunos registros</vt:lpstr>
      <vt:lpstr>Diapositiva 38</vt:lpstr>
      <vt:lpstr>Diapositiva 39</vt:lpstr>
      <vt:lpstr>Diapositiva 40</vt:lpstr>
      <vt:lpstr>Operadores relacionales</vt:lpstr>
      <vt:lpstr>Diapositiva 42</vt:lpstr>
      <vt:lpstr>Diapositiva 43</vt:lpstr>
      <vt:lpstr>Diapositiva 44</vt:lpstr>
      <vt:lpstr>Diapositiva 45</vt:lpstr>
      <vt:lpstr>Diapositiva 46</vt:lpstr>
      <vt:lpstr>Borrar registros</vt:lpstr>
      <vt:lpstr>Diapositiva 48</vt:lpstr>
      <vt:lpstr>Diapositiva 49</vt:lpstr>
      <vt:lpstr>Diapositiva 50</vt:lpstr>
      <vt:lpstr>Actualizar registros </vt:lpstr>
      <vt:lpstr>Diapositiva 52</vt:lpstr>
      <vt:lpstr>Diapositiva 53</vt:lpstr>
      <vt:lpstr>Diapositiva 54</vt:lpstr>
      <vt:lpstr>Comentarios</vt:lpstr>
      <vt:lpstr>Diapositiva 56</vt:lpstr>
      <vt:lpstr>Valor NULL</vt:lpstr>
      <vt:lpstr>Diapositiva 58</vt:lpstr>
      <vt:lpstr>Diapositiva 59</vt:lpstr>
      <vt:lpstr>Diapositiva 60</vt:lpstr>
      <vt:lpstr>Diapositiva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Consultas Básicas SQL</dc:title>
  <dc:creator>arodpes</dc:creator>
  <cp:lastModifiedBy>arodpes</cp:lastModifiedBy>
  <cp:revision>82</cp:revision>
  <dcterms:created xsi:type="dcterms:W3CDTF">2013-09-22T15:10:53Z</dcterms:created>
  <dcterms:modified xsi:type="dcterms:W3CDTF">2013-10-09T08:07:26Z</dcterms:modified>
</cp:coreProperties>
</file>