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2" r:id="rId3"/>
    <p:sldId id="293" r:id="rId4"/>
    <p:sldId id="294" r:id="rId5"/>
    <p:sldId id="295" r:id="rId6"/>
    <p:sldId id="258" r:id="rId7"/>
    <p:sldId id="257" r:id="rId8"/>
    <p:sldId id="296" r:id="rId9"/>
    <p:sldId id="297" r:id="rId10"/>
    <p:sldId id="260" r:id="rId11"/>
    <p:sldId id="259" r:id="rId12"/>
    <p:sldId id="298" r:id="rId13"/>
    <p:sldId id="305" r:id="rId14"/>
    <p:sldId id="299" r:id="rId15"/>
    <p:sldId id="300" r:id="rId16"/>
    <p:sldId id="301" r:id="rId17"/>
    <p:sldId id="261" r:id="rId18"/>
    <p:sldId id="262" r:id="rId19"/>
    <p:sldId id="263" r:id="rId20"/>
    <p:sldId id="302" r:id="rId21"/>
    <p:sldId id="303" r:id="rId22"/>
    <p:sldId id="333" r:id="rId23"/>
    <p:sldId id="304" r:id="rId24"/>
    <p:sldId id="264" r:id="rId25"/>
    <p:sldId id="265" r:id="rId26"/>
    <p:sldId id="306" r:id="rId27"/>
    <p:sldId id="311" r:id="rId28"/>
    <p:sldId id="307" r:id="rId29"/>
    <p:sldId id="308" r:id="rId30"/>
    <p:sldId id="266" r:id="rId31"/>
    <p:sldId id="309" r:id="rId32"/>
    <p:sldId id="267" r:id="rId33"/>
    <p:sldId id="268" r:id="rId34"/>
    <p:sldId id="310" r:id="rId35"/>
    <p:sldId id="269" r:id="rId36"/>
    <p:sldId id="270" r:id="rId37"/>
    <p:sldId id="27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273" r:id="rId48"/>
    <p:sldId id="322" r:id="rId49"/>
    <p:sldId id="323" r:id="rId50"/>
    <p:sldId id="324" r:id="rId51"/>
    <p:sldId id="325" r:id="rId52"/>
    <p:sldId id="274" r:id="rId53"/>
    <p:sldId id="271" r:id="rId54"/>
    <p:sldId id="326" r:id="rId55"/>
    <p:sldId id="327" r:id="rId56"/>
    <p:sldId id="328" r:id="rId57"/>
    <p:sldId id="329" r:id="rId58"/>
    <p:sldId id="330" r:id="rId59"/>
    <p:sldId id="331" r:id="rId60"/>
    <p:sldId id="332" r:id="rId6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 varScale="1">
        <p:scale>
          <a:sx n="69" d="100"/>
          <a:sy n="69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21/10/2013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21/10/2013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21/10/2013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21/10/2013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21/10/2013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technet.microsoft.com/es-es/library/ms181984(v=sql.105).aspx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et.microsoft.com/es-es/library/ms181984(v=sql.105).aspx" TargetMode="External"/><Relationship Id="rId2" Type="http://schemas.openxmlformats.org/officeDocument/2006/relationships/hyperlink" Target="http://technet.microsoft.com/es-es/library/ms177516(v=sql.105).aspx" TargetMode="Externa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et.microsoft.com/es-es/library/ms181984(v=sql.105).aspx" TargetMode="External"/><Relationship Id="rId2" Type="http://schemas.openxmlformats.org/officeDocument/2006/relationships/hyperlink" Target="http://technet.microsoft.com/es-es/library/ms186724(v=sql.105).aspx" TargetMode="Externa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Elementos Fundamentales de SQL 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1844824"/>
            <a:ext cx="7406640" cy="1752600"/>
          </a:xfrm>
        </p:spPr>
        <p:txBody>
          <a:bodyPr/>
          <a:lstStyle/>
          <a:p>
            <a:r>
              <a:rPr lang="es-ES" dirty="0" smtClean="0"/>
              <a:t>Primera parte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475656" y="190963"/>
            <a:ext cx="7095309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Todos los valores de tipo "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datetime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" se muestran en formato "año-mes-día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hora:minuto:segundo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.milisegundos", independientemente del formato de ingreso.</a:t>
            </a:r>
            <a:endParaRPr lang="es-ES" sz="28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28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Hay que usar funciones específicas para presentarlo en otro formato.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28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Por ejemplo: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800" dirty="0" err="1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convert</a:t>
            </a:r>
            <a:r>
              <a:rPr lang="es-ES" sz="2800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(varchar,campoFechaHora,103)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Nos lo muestra en formato </a:t>
            </a:r>
            <a:r>
              <a:rPr lang="es-ES" sz="28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dd</a:t>
            </a:r>
            <a:r>
              <a:rPr lang="es-E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/mm/</a:t>
            </a:r>
            <a:r>
              <a:rPr lang="es-ES" sz="28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aaaa</a:t>
            </a:r>
            <a:endParaRPr lang="es-ES" sz="28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331640" y="404664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rgbClr val="FF0000"/>
                </a:solidFill>
              </a:rPr>
              <a:t>Ejemplo</a:t>
            </a:r>
            <a:endParaRPr lang="es-ES" sz="2800" dirty="0">
              <a:solidFill>
                <a:srgbClr val="FF0000"/>
              </a:solidFill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331640" y="1484784"/>
            <a:ext cx="6804248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alquilercochesbasicas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object_id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'ALQ_Alquiler2'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drop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ALQ_Alquiler2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Create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ALQ_Alquiler2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idAlquiler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identity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primary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key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DNICliente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varchar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9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),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Matricula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varchar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10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),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FechaInicio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datetime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FechaFinal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datetime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PrecioDiaEfectuado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numeric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10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347864" y="90872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Usaremos la base de datos </a:t>
            </a:r>
            <a:r>
              <a:rPr lang="es-ES" dirty="0" err="1" smtClean="0"/>
              <a:t>alquilerCochesBasicas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1331640" y="1484784"/>
            <a:ext cx="7560840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language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us_english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insert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ALQ_Alquiler2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DNICliente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Matricula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FechaInicio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FechaFinal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PrecioDiaEfectuado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values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'75655499N'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'9743-GLH'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'7/2/2011'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'12/2/2011'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54.00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dmy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insert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ALQ_Alquiler2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DNICliente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Matricula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FechaInicio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FechaFinal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PrecioDiaEfectuado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values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'76523986L'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'4589-HBD'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'4/2/2011'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'7/2/2011'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22.00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idAlquiler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DNICliente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Matricula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FechaInicio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FechaFinal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PrecioDiaEfectuado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ALQ_Alquiler2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331640" y="18864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 tenemos la configuración en inglés nos pedirá formato de fechas </a:t>
            </a:r>
            <a:r>
              <a:rPr lang="es-ES" dirty="0" err="1" smtClean="0"/>
              <a:t>mdy</a:t>
            </a:r>
            <a:r>
              <a:rPr lang="es-ES" dirty="0" smtClean="0"/>
              <a:t>, salvo que le indiquemos lo contrario.</a:t>
            </a:r>
          </a:p>
          <a:p>
            <a:r>
              <a:rPr lang="es-ES" dirty="0" smtClean="0"/>
              <a:t>Si el nº del día no es mayor de 12 no dará error pero lo almacenado será incorrecto.</a:t>
            </a: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5552065"/>
            <a:ext cx="7416824" cy="924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1691680" y="836712"/>
            <a:ext cx="622818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language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us_english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idAlquiler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FechaInicio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ALQ_Alquiler2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FechaInicio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'04/02/2011'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dmy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idAlquiler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FechaInicio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ALQ_Alquiler2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FechaInicio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'04/02/2011'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35696" y="188640"/>
            <a:ext cx="490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Tendremos que cuidar también las cláusulas </a:t>
            </a:r>
            <a:r>
              <a:rPr lang="es-ES" dirty="0" err="1" smtClean="0"/>
              <a:t>where</a:t>
            </a:r>
            <a:endParaRPr lang="es-E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4724400"/>
            <a:ext cx="24003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47664" y="188640"/>
            <a:ext cx="6120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 tenemos el lenguaje español activado no tendremos que colocar nada para entrar las fechas en formato </a:t>
            </a:r>
            <a:r>
              <a:rPr lang="es-ES" dirty="0" err="1" smtClean="0"/>
              <a:t>dmy</a:t>
            </a:r>
            <a:endParaRPr lang="es-ES" dirty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1115616" y="980728"/>
            <a:ext cx="7236296" cy="447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language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Espa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ñ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ol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insert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ALQ_Alquiler2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DNICliente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Matricula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FechaInicio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FechaFinal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PrecioDiaEfectuado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values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'75655499N'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'9743-GLH'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'7/2/2011'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'12/2/2011'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54.00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insert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ALQ_Alquiler2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DNICliente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Matricula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FechaInicio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FechaFinal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PrecioDiaEfectuado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values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'76523986L'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'4589-HBD'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'4/2/2011'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'7/2/2011'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22.00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idAlquiler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DNICliente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Matricula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FechaInicio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FechaFinal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PrecioDiaEfectuado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ALQ_Alquiler2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5589240"/>
            <a:ext cx="7598157" cy="55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403648" y="476672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formato de salida será siempre el mismo y tendremos que aplicar funciones para especificar otro.</a:t>
            </a:r>
          </a:p>
          <a:p>
            <a:r>
              <a:rPr lang="es-ES" dirty="0" smtClean="0"/>
              <a:t>Las veremos en detalle más adelante.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1763688" y="1648545"/>
            <a:ext cx="691276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idAlquiler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convert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varchar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FechaInicio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103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ALQ_Alquiler2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idAlquiler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convert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varchar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FechaInicio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100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ALQ_Alquiler2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3789040"/>
            <a:ext cx="26098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331640" y="33265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FF0000"/>
                </a:solidFill>
              </a:rPr>
              <a:t>Ejercicio</a:t>
            </a:r>
            <a:endParaRPr lang="es-ES" sz="2800" dirty="0">
              <a:solidFill>
                <a:srgbClr val="FF0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547664" y="1412776"/>
            <a:ext cx="66247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Usar la base de datos </a:t>
            </a:r>
            <a:r>
              <a:rPr lang="es-ES" dirty="0" err="1" smtClean="0"/>
              <a:t>RestauranteBasicas</a:t>
            </a:r>
            <a:r>
              <a:rPr lang="es-ES" dirty="0" smtClean="0"/>
              <a:t>.</a:t>
            </a:r>
          </a:p>
          <a:p>
            <a:r>
              <a:rPr lang="es-ES" dirty="0" smtClean="0"/>
              <a:t>Crear la Base de Datos, sus tablas y añadir los registros que contiene el archivo </a:t>
            </a:r>
            <a:r>
              <a:rPr lang="es-ES" dirty="0" err="1" smtClean="0"/>
              <a:t>sql</a:t>
            </a:r>
            <a:r>
              <a:rPr lang="es-ES" dirty="0" smtClean="0"/>
              <a:t>.</a:t>
            </a:r>
            <a:br>
              <a:rPr lang="es-ES" dirty="0" smtClean="0"/>
            </a:br>
            <a:r>
              <a:rPr lang="es-ES" dirty="0" smtClean="0"/>
              <a:t>Ajustar el lenguaje a inglés.</a:t>
            </a:r>
          </a:p>
          <a:p>
            <a:r>
              <a:rPr lang="es-ES" dirty="0" smtClean="0"/>
              <a:t>Entrar dos comidas con los id 22 y 23, con fecha 13 de marzo de 2013 y 26 de diciembre de 2013.</a:t>
            </a:r>
          </a:p>
          <a:p>
            <a:r>
              <a:rPr lang="es-ES" dirty="0" smtClean="0"/>
              <a:t>Validar que ha entrado la fecha correctamente.</a:t>
            </a:r>
          </a:p>
          <a:p>
            <a:r>
              <a:rPr lang="es-ES" dirty="0" smtClean="0"/>
              <a:t>Ajustar el lenguaje a español.</a:t>
            </a:r>
          </a:p>
          <a:p>
            <a:r>
              <a:rPr lang="es-ES" dirty="0" smtClean="0"/>
              <a:t>Entrar dos comidas con los id 24 y 25, con fecha 18 de marzo de 2013 y 25 de julio de 2013.</a:t>
            </a:r>
          </a:p>
          <a:p>
            <a:r>
              <a:rPr lang="es-ES" dirty="0" smtClean="0"/>
              <a:t>Validar que ha entrado la fecha correctamente.</a:t>
            </a:r>
          </a:p>
          <a:p>
            <a:r>
              <a:rPr lang="es-ES" dirty="0" smtClean="0"/>
              <a:t>Hacer un </a:t>
            </a:r>
            <a:r>
              <a:rPr lang="es-ES" dirty="0" err="1" smtClean="0"/>
              <a:t>select</a:t>
            </a:r>
            <a:r>
              <a:rPr lang="es-ES" dirty="0" smtClean="0"/>
              <a:t> con filtro a través del campo fecha. Ajustarlo para que filtre correctamente.</a:t>
            </a:r>
          </a:p>
          <a:p>
            <a:r>
              <a:rPr lang="es-ES" dirty="0" smtClean="0"/>
              <a:t>Mostrar la fecha de la tabla en un formato más claro. </a:t>
            </a:r>
            <a:endParaRPr lang="es-E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Valores por defecto (default)</a:t>
            </a:r>
            <a:endParaRPr lang="es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475656" y="1124744"/>
            <a:ext cx="7200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Cuando no asignamos valor a un campo se le pondrá el valor NULL. Salvo el uso del </a:t>
            </a:r>
            <a:r>
              <a:rPr lang="es-ES" dirty="0" err="1" smtClean="0"/>
              <a:t>identity</a:t>
            </a:r>
            <a:r>
              <a:rPr lang="es-ES" dirty="0" smtClean="0"/>
              <a:t>.</a:t>
            </a:r>
          </a:p>
          <a:p>
            <a:r>
              <a:rPr lang="es-ES" dirty="0" smtClean="0"/>
              <a:t>Dará error si no permitimos </a:t>
            </a:r>
            <a:r>
              <a:rPr lang="es-ES" dirty="0" err="1" smtClean="0"/>
              <a:t>null</a:t>
            </a:r>
            <a:r>
              <a:rPr lang="es-ES" dirty="0" smtClean="0"/>
              <a:t> en ese campo.</a:t>
            </a:r>
          </a:p>
          <a:p>
            <a:endParaRPr lang="es-ES" dirty="0" smtClean="0"/>
          </a:p>
          <a:p>
            <a:r>
              <a:rPr lang="es-ES" dirty="0" smtClean="0"/>
              <a:t>Podemos establecer un valor que se usará en el caso que no especifiquemos valor al campo en el </a:t>
            </a:r>
            <a:r>
              <a:rPr lang="es-ES" dirty="0" err="1" smtClean="0"/>
              <a:t>insert</a:t>
            </a:r>
            <a:r>
              <a:rPr lang="es-ES" dirty="0" smtClean="0"/>
              <a:t>. Se denominará valor por defecto.</a:t>
            </a:r>
          </a:p>
          <a:p>
            <a:endParaRPr lang="es-ES" dirty="0" smtClean="0"/>
          </a:p>
          <a:p>
            <a:r>
              <a:rPr lang="es-ES" dirty="0" smtClean="0"/>
              <a:t>La cláusula en la creación de la tabla será:</a:t>
            </a:r>
          </a:p>
          <a:p>
            <a:endParaRPr lang="es-ES" dirty="0" smtClean="0"/>
          </a:p>
          <a:p>
            <a:r>
              <a:rPr lang="es-ES" dirty="0" err="1" smtClean="0"/>
              <a:t>create</a:t>
            </a:r>
            <a:r>
              <a:rPr lang="es-ES" dirty="0" smtClean="0"/>
              <a:t> </a:t>
            </a:r>
            <a:r>
              <a:rPr lang="es-ES" dirty="0" err="1" smtClean="0"/>
              <a:t>table</a:t>
            </a:r>
            <a:r>
              <a:rPr lang="es-ES" dirty="0" smtClean="0"/>
              <a:t> </a:t>
            </a:r>
            <a:r>
              <a:rPr lang="es-ES" dirty="0" err="1" smtClean="0"/>
              <a:t>nombredetabla</a:t>
            </a:r>
            <a:endParaRPr lang="es-ES" dirty="0" smtClean="0"/>
          </a:p>
          <a:p>
            <a:r>
              <a:rPr lang="es-ES" dirty="0" smtClean="0"/>
              <a:t>(</a:t>
            </a:r>
          </a:p>
          <a:p>
            <a:r>
              <a:rPr lang="es-ES" dirty="0" smtClean="0"/>
              <a:t>	campo tipo,</a:t>
            </a:r>
          </a:p>
          <a:p>
            <a:r>
              <a:rPr lang="es-ES" dirty="0" smtClean="0"/>
              <a:t>	campo tipo </a:t>
            </a:r>
            <a:r>
              <a:rPr lang="es-ES" sz="2400" b="1" dirty="0" smtClean="0">
                <a:solidFill>
                  <a:srgbClr val="FF0000"/>
                </a:solidFill>
              </a:rPr>
              <a:t>default </a:t>
            </a:r>
            <a:r>
              <a:rPr lang="es-ES" sz="2400" b="1" dirty="0" err="1" smtClean="0">
                <a:solidFill>
                  <a:srgbClr val="FF0000"/>
                </a:solidFill>
              </a:rPr>
              <a:t>valorpordefecto</a:t>
            </a:r>
            <a:r>
              <a:rPr lang="es-ES" sz="2400" b="1" dirty="0" smtClean="0">
                <a:solidFill>
                  <a:srgbClr val="FF0000"/>
                </a:solidFill>
              </a:rPr>
              <a:t>,</a:t>
            </a:r>
            <a:endParaRPr lang="es-ES" b="1" dirty="0" smtClean="0">
              <a:solidFill>
                <a:srgbClr val="FF0000"/>
              </a:solidFill>
            </a:endParaRPr>
          </a:p>
          <a:p>
            <a:r>
              <a:rPr lang="es-ES" dirty="0" smtClean="0"/>
              <a:t>	…</a:t>
            </a:r>
          </a:p>
          <a:p>
            <a:r>
              <a:rPr lang="es-ES" dirty="0" smtClean="0"/>
              <a:t>);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1691680" y="1772816"/>
            <a:ext cx="72008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AlquilerCochesBasicas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object_id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'ALQ_Coche2'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drop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ALQ_Coche2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create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ALQ_Coche2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Matricula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varchar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10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primary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key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DescripcionEstado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varchar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100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default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'Bueno'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codTipo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integer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default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1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267744" y="692696"/>
            <a:ext cx="6222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Creamos la base de datos especificando dos valores por defecto.</a:t>
            </a:r>
          </a:p>
          <a:p>
            <a:pPr lvl="1"/>
            <a:r>
              <a:rPr lang="es-ES" dirty="0" err="1" smtClean="0"/>
              <a:t>DescripcionEstado</a:t>
            </a:r>
            <a:r>
              <a:rPr lang="es-ES" dirty="0" smtClean="0"/>
              <a:t> será Bueno si no se </a:t>
            </a:r>
            <a:r>
              <a:rPr lang="es-ES" dirty="0" err="1" smtClean="0"/>
              <a:t>especificica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/>
              <a:t>codTipo</a:t>
            </a:r>
            <a:r>
              <a:rPr lang="es-ES" dirty="0" smtClean="0"/>
              <a:t> será 1 si no se especifica.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detectar si la base de datos existe</a:t>
            </a:r>
            <a:endParaRPr lang="es-E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ChangeArrowheads="1"/>
          </p:cNvSpPr>
          <p:nvPr/>
        </p:nvSpPr>
        <p:spPr bwMode="auto">
          <a:xfrm>
            <a:off x="1547664" y="1484784"/>
            <a:ext cx="7344816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insert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ALQ_Coche2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Matricula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codTipo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values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'2354-HBC'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insert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ALQ_Coche2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Matricula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DescripcionEstado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values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'3216-BHF'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'Seat Ibiza 3 puertas'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insert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ALQ_Coche2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Matricula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values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'3256-GDF'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insert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ALQ_Coche2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Matricula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DescripcionEstado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codTipo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values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'4589-HBZ'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default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3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insert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ALQ_Coche2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Matricula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DescripcionEstado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codTipo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values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'4589-HBD'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'Volkswagen Polo 3 puertas'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3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547664" y="332656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 no se especifica </a:t>
            </a:r>
            <a:r>
              <a:rPr lang="es-ES" dirty="0" err="1" smtClean="0"/>
              <a:t>DescripcónEstado</a:t>
            </a:r>
            <a:r>
              <a:rPr lang="es-ES" dirty="0" smtClean="0"/>
              <a:t> se pondrá Bueno. Si no se especifica </a:t>
            </a:r>
            <a:r>
              <a:rPr lang="es-ES" dirty="0" err="1" smtClean="0"/>
              <a:t>codTipo</a:t>
            </a:r>
            <a:r>
              <a:rPr lang="es-ES" dirty="0" smtClean="0"/>
              <a:t> se pondrá 1, si se pone en la lista de valores default en el correspondiente a </a:t>
            </a:r>
            <a:r>
              <a:rPr lang="es-ES" dirty="0" err="1" smtClean="0"/>
              <a:t>DescripcionEstado</a:t>
            </a:r>
            <a:r>
              <a:rPr lang="es-ES" dirty="0" smtClean="0"/>
              <a:t> se pondrá Bueno. </a:t>
            </a:r>
            <a:endParaRPr lang="es-E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628800"/>
            <a:ext cx="5251337" cy="2591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4653136"/>
            <a:ext cx="4014291" cy="98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03648" y="1628800"/>
            <a:ext cx="730830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insert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ALQ_Coche2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Matricula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DescripcionEstado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codTipo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'9999-HBD'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,null,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3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Matricula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DescripcionEstado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codTipo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ALQ_Coche2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matricula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'9999-HBD'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547664" y="332656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grabar en un registro un valor NULL en un campo con default definido tendremos que poner explícitamente NULL en el </a:t>
            </a:r>
            <a:r>
              <a:rPr lang="es-ES" dirty="0" err="1" smtClean="0"/>
              <a:t>insert</a:t>
            </a:r>
            <a:r>
              <a:rPr lang="es-ES" dirty="0" smtClean="0"/>
              <a:t> como valor para ese campo.</a:t>
            </a:r>
            <a:endParaRPr lang="es-E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 flipH="1">
            <a:off x="1377359" y="620688"/>
            <a:ext cx="2114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</a:rPr>
              <a:t>Ejercicio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193169" y="1412776"/>
            <a:ext cx="74112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Usar la base de datos </a:t>
            </a:r>
            <a:r>
              <a:rPr lang="es-ES" dirty="0" err="1" smtClean="0"/>
              <a:t>RestauranteBasicas</a:t>
            </a:r>
            <a:r>
              <a:rPr lang="es-ES" dirty="0" smtClean="0"/>
              <a:t>.</a:t>
            </a:r>
          </a:p>
          <a:p>
            <a:r>
              <a:rPr lang="es-ES" dirty="0" smtClean="0"/>
              <a:t>Crear la Base de Datos, sus tablas y añadir los registros que contiene el archivo </a:t>
            </a:r>
            <a:r>
              <a:rPr lang="es-ES" dirty="0" err="1" smtClean="0"/>
              <a:t>sql</a:t>
            </a:r>
            <a:r>
              <a:rPr lang="es-ES" dirty="0" smtClean="0"/>
              <a:t>.</a:t>
            </a:r>
          </a:p>
          <a:p>
            <a:r>
              <a:rPr lang="es-ES" dirty="0" smtClean="0"/>
              <a:t>Crear una tabla TipoPlato2 igual que la </a:t>
            </a:r>
            <a:r>
              <a:rPr lang="es-ES" dirty="0" err="1" smtClean="0"/>
              <a:t>TipoPlato</a:t>
            </a:r>
            <a:r>
              <a:rPr lang="es-ES" dirty="0" smtClean="0"/>
              <a:t>, dando como valor por defecto del campo </a:t>
            </a:r>
            <a:r>
              <a:rPr lang="es-ES" dirty="0" err="1" smtClean="0"/>
              <a:t>TipoPlato</a:t>
            </a:r>
            <a:r>
              <a:rPr lang="es-ES" dirty="0" smtClean="0"/>
              <a:t> a Bebidas básicas y en el campo Agrupa a Bebida.</a:t>
            </a:r>
          </a:p>
          <a:p>
            <a:r>
              <a:rPr lang="es-ES" dirty="0" smtClean="0"/>
              <a:t>Probar insertando varios registros a </a:t>
            </a:r>
            <a:r>
              <a:rPr lang="es-ES" dirty="0" err="1" smtClean="0"/>
              <a:t>TipoPlato</a:t>
            </a:r>
            <a:r>
              <a:rPr lang="es-ES" dirty="0" smtClean="0"/>
              <a:t> que obliguen a usar los 2 valores por defecto y cada uno por separado. </a:t>
            </a:r>
          </a:p>
          <a:p>
            <a:r>
              <a:rPr lang="es-ES" dirty="0" smtClean="0"/>
              <a:t>Añadiendo otro registro usando la cláusula default en la lista de valores.</a:t>
            </a:r>
          </a:p>
          <a:p>
            <a:r>
              <a:rPr lang="es-ES" dirty="0" smtClean="0"/>
              <a:t>Mostar los datos para comprobar que la tabla actuó como se definió.</a:t>
            </a:r>
            <a:endParaRPr lang="es-E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3768" y="2564904"/>
            <a:ext cx="6400800" cy="2286000"/>
          </a:xfrm>
        </p:spPr>
        <p:txBody>
          <a:bodyPr>
            <a:normAutofit fontScale="90000"/>
          </a:bodyPr>
          <a:lstStyle/>
          <a:p>
            <a:r>
              <a:rPr lang="es-ES" sz="3200" dirty="0" smtClean="0"/>
              <a:t>Columnas calculadas (operadores aritméticos y de concatenación) y ALIAS</a:t>
            </a:r>
            <a:endParaRPr lang="es-ES" sz="3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63688" y="476672"/>
            <a:ext cx="66967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Los operadores son símbolos que permiten realizar distintos tipos de operaciones.</a:t>
            </a:r>
          </a:p>
          <a:p>
            <a:r>
              <a:rPr lang="es-ES" dirty="0" smtClean="0"/>
              <a:t>Podemos usarlos en vez de columnas.</a:t>
            </a:r>
          </a:p>
          <a:p>
            <a:r>
              <a:rPr lang="es-ES" dirty="0" smtClean="0"/>
              <a:t>Por ejemplo permitirá realizar operaciones con campos en el </a:t>
            </a:r>
            <a:r>
              <a:rPr lang="es-ES" dirty="0" err="1" smtClean="0"/>
              <a:t>select</a:t>
            </a:r>
            <a:r>
              <a:rPr lang="es-ES" dirty="0" smtClean="0"/>
              <a:t>, mostrando el resultado de la operación para cada registro seleccionado.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1043608" y="2420888"/>
            <a:ext cx="777686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Los operadores aritméticos permiten realizar cálculos con valores numéricos.</a:t>
            </a:r>
          </a:p>
          <a:p>
            <a:r>
              <a:rPr lang="es-ES" sz="2400" dirty="0" smtClean="0"/>
              <a:t>Son: </a:t>
            </a:r>
          </a:p>
          <a:p>
            <a:pPr lvl="1"/>
            <a:r>
              <a:rPr lang="es-ES" sz="2400" dirty="0" smtClean="0"/>
              <a:t>cambio de signo con un – delante de un campo o valor</a:t>
            </a:r>
          </a:p>
          <a:p>
            <a:pPr lvl="1"/>
            <a:r>
              <a:rPr lang="es-ES" sz="2400" dirty="0" smtClean="0"/>
              <a:t>multiplicación *</a:t>
            </a:r>
          </a:p>
          <a:p>
            <a:pPr lvl="1"/>
            <a:r>
              <a:rPr lang="es-ES" sz="2400" dirty="0" smtClean="0"/>
              <a:t>división /</a:t>
            </a:r>
          </a:p>
          <a:p>
            <a:pPr lvl="1"/>
            <a:r>
              <a:rPr lang="es-ES" sz="2400" dirty="0" smtClean="0"/>
              <a:t>módulo % (el resto de dividir números enteros)</a:t>
            </a:r>
          </a:p>
          <a:p>
            <a:pPr lvl="1"/>
            <a:r>
              <a:rPr lang="es-ES" sz="2400" dirty="0" smtClean="0"/>
              <a:t>suma +</a:t>
            </a:r>
          </a:p>
          <a:p>
            <a:pPr lvl="1"/>
            <a:r>
              <a:rPr lang="es-ES" sz="2400" dirty="0" smtClean="0"/>
              <a:t>resta -</a:t>
            </a:r>
          </a:p>
          <a:p>
            <a:pPr lvl="1"/>
            <a:r>
              <a:rPr lang="es-ES" sz="2400" dirty="0" smtClean="0"/>
              <a:t>Los paréntesis harán que las operaciones se realicen primero.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ChangeArrowheads="1"/>
          </p:cNvSpPr>
          <p:nvPr/>
        </p:nvSpPr>
        <p:spPr bwMode="auto">
          <a:xfrm>
            <a:off x="1043608" y="1196752"/>
            <a:ext cx="8100392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 precio semanal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DescripcionTipo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*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7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ALQ_tipoCoche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--sumarle 3 euros al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DescripcionTipo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3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ALQ_tipoCoche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--Precio con descuento del 10 %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DescripcionTipo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*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10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100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ALQ_tipoCoche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--Billetes de 10 euros y resto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DescripcionTipo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cast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10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),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%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10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ALQ_tipoCoche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259632" y="332656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Algunos ejemplos:</a:t>
            </a:r>
            <a:endParaRPr lang="es-E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07704" y="548680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 puede usar en otros lugares, por ejemplo en el SET del UPDATE: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3645024"/>
            <a:ext cx="3180556" cy="261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259632" y="1412776"/>
            <a:ext cx="716428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CodTipo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ALQ_tipoCoche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CodTipo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update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ALQ_tipoCoche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*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1.07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CodTipo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CodTipo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ALQ_tipoCoche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CodTipo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79712" y="1484784"/>
            <a:ext cx="63367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precedencia entre operadores define qué operaciones se realizarán primero.</a:t>
            </a:r>
          </a:p>
          <a:p>
            <a:endParaRPr lang="es-ES" dirty="0" smtClean="0"/>
          </a:p>
          <a:p>
            <a:r>
              <a:rPr lang="es-ES" dirty="0" smtClean="0"/>
              <a:t>Primero se ejecuta lo situado entre paréntesis</a:t>
            </a:r>
          </a:p>
          <a:p>
            <a:r>
              <a:rPr lang="es-ES" dirty="0" smtClean="0"/>
              <a:t>Después los cambios de signo</a:t>
            </a:r>
          </a:p>
          <a:p>
            <a:r>
              <a:rPr lang="es-ES" dirty="0" smtClean="0"/>
              <a:t>Después las multiplicaciones, divisiones y el módulo.</a:t>
            </a:r>
          </a:p>
          <a:p>
            <a:r>
              <a:rPr lang="es-ES" dirty="0" smtClean="0"/>
              <a:t>Después las sumas y restas</a:t>
            </a:r>
          </a:p>
          <a:p>
            <a:endParaRPr lang="es-ES" dirty="0" smtClean="0"/>
          </a:p>
          <a:p>
            <a:r>
              <a:rPr lang="es-ES" dirty="0" smtClean="0"/>
              <a:t>Dentro de cada grupo se ejecutarán de izquierda a derecha. Salvo el cambio de signo que se valida de derecha a izquierda.</a:t>
            </a:r>
          </a:p>
          <a:p>
            <a:endParaRPr lang="es-ES" dirty="0" smtClean="0"/>
          </a:p>
          <a:p>
            <a:r>
              <a:rPr lang="es-ES" dirty="0" smtClean="0"/>
              <a:t>El sistema es como en los lenguajes de programación.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2267744" y="1484784"/>
            <a:ext cx="579613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 primero 4-2 y el resultado +27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4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2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27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--primero 2*4 y el resultado +5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2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*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4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5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--primero 4*5 y el resultado +2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2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4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*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5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--primero 2+4 y el resultado *5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4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*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5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411760" y="83671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Podemos detectar si existe el registro en la tabla </a:t>
            </a:r>
            <a:r>
              <a:rPr lang="es-ES" dirty="0" err="1" smtClean="0"/>
              <a:t>sysdatabases</a:t>
            </a:r>
            <a:r>
              <a:rPr lang="es-ES" dirty="0" smtClean="0"/>
              <a:t> de la Base de Datos </a:t>
            </a:r>
            <a:r>
              <a:rPr lang="es-ES" dirty="0" err="1" smtClean="0"/>
              <a:t>master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187624" y="2780928"/>
            <a:ext cx="72008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name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master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sysdatabases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name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'Agenda'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'no existe'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'existe'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051720" y="1628800"/>
            <a:ext cx="6264696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El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operador de concatenación permite concatenar cadenas, mediante el símbolo más (+).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2800" dirty="0" smtClean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rPr>
              <a:t>Se pueden</a:t>
            </a:r>
            <a:r>
              <a:rPr kumimoji="0" lang="es-E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rPr>
              <a:t> concatenar tanto campos </a:t>
            </a:r>
            <a:r>
              <a:rPr lang="es-ES" sz="2800" dirty="0" smtClean="0">
                <a:latin typeface="Calibri" pitchFamily="34" charset="0"/>
                <a:cs typeface="Times New Roman" pitchFamily="18" charset="0"/>
              </a:rPr>
              <a:t>como</a:t>
            </a:r>
            <a:r>
              <a:rPr kumimoji="0" lang="es-E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rPr>
              <a:t> cadenas de caracteres entre comillas simples.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ChangeArrowheads="1"/>
          </p:cNvSpPr>
          <p:nvPr/>
        </p:nvSpPr>
        <p:spPr bwMode="auto">
          <a:xfrm>
            <a:off x="1115616" y="1268760"/>
            <a:ext cx="802838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--apellidos y nombre juntos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DNICliente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Apellidos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', 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ALQ_Cliente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--nombre, apellidos y datos juntos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DNICliente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 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Apellidos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 con datos: 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DatosCliente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ALQ_Cliente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267744" y="476672"/>
            <a:ext cx="4705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Concatenando (pegando) cadenas de caracteres:</a:t>
            </a:r>
            <a:endParaRPr lang="es-E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429000"/>
            <a:ext cx="4680520" cy="315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051720" y="764704"/>
            <a:ext cx="61926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Para hacer más comprensible el resultado de una consulta, sobre todo cuando realizamos cálculos o concatenaciones podemos cambiar el nombre de la columna mediante un</a:t>
            </a:r>
            <a:r>
              <a:rPr lang="es-ES" sz="2800" b="1" dirty="0" smtClean="0"/>
              <a:t> alias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763688" y="2276872"/>
            <a:ext cx="6815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select</a:t>
            </a:r>
            <a:r>
              <a:rPr lang="es-ES" dirty="0" smtClean="0"/>
              <a:t> </a:t>
            </a:r>
            <a:r>
              <a:rPr lang="es-ES" dirty="0" err="1" smtClean="0"/>
              <a:t>OperaciónEntreCampos</a:t>
            </a:r>
            <a:r>
              <a:rPr lang="es-ES" dirty="0" smtClean="0"/>
              <a:t> </a:t>
            </a:r>
            <a:r>
              <a:rPr lang="es-ES" sz="2400" b="1" dirty="0" smtClean="0"/>
              <a:t>as </a:t>
            </a:r>
            <a:r>
              <a:rPr lang="es-ES" sz="2400" b="1" dirty="0" err="1" smtClean="0"/>
              <a:t>NombreDeLaColumna</a:t>
            </a:r>
            <a:endParaRPr lang="es-ES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2339752" y="3717032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 puede poner entre comillas simples si el alias tiene  espacios en blanco.</a:t>
            </a:r>
            <a:endParaRPr lang="es-E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3501008"/>
            <a:ext cx="2808312" cy="323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043608" y="836712"/>
            <a:ext cx="774035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DNICliente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Apellidos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', 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ApeNom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ALQ_Cliente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DNICliente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Apellidos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', '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'Apellidos y nombre'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ALQ_Cliente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DescripcionTipo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*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10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100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PrecioDescuento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ALQ_tipoCoche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259632" y="260648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Ejemplos de uso de los alias.</a:t>
            </a:r>
            <a:endParaRPr lang="es-E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331640" y="476672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</a:rPr>
              <a:t>Ejercicio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193169" y="1412776"/>
            <a:ext cx="74112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Usar la base de datos </a:t>
            </a:r>
            <a:r>
              <a:rPr lang="es-ES" dirty="0" err="1" smtClean="0"/>
              <a:t>RestauranteBasicas</a:t>
            </a:r>
            <a:r>
              <a:rPr lang="es-ES" dirty="0" smtClean="0"/>
              <a:t>.</a:t>
            </a:r>
          </a:p>
          <a:p>
            <a:r>
              <a:rPr lang="es-ES" dirty="0" smtClean="0"/>
              <a:t>Crear la Base de Datos, sus tablas y añadir los registros que contiene el archivo </a:t>
            </a:r>
            <a:r>
              <a:rPr lang="es-ES" dirty="0" err="1" smtClean="0"/>
              <a:t>sql</a:t>
            </a:r>
            <a:r>
              <a:rPr lang="es-ES" dirty="0" smtClean="0"/>
              <a:t>.</a:t>
            </a:r>
          </a:p>
          <a:p>
            <a:r>
              <a:rPr lang="es-ES" dirty="0" smtClean="0"/>
              <a:t>Mostrar los precios de cinco platos de cada comida. Ponerle nombre a la columna calculada.</a:t>
            </a:r>
          </a:p>
          <a:p>
            <a:r>
              <a:rPr lang="es-ES" dirty="0" smtClean="0"/>
              <a:t>Mostrar los precios de cada comida con el 5% de descuento. Ponerle nombre a la columna calculada.</a:t>
            </a:r>
          </a:p>
          <a:p>
            <a:r>
              <a:rPr lang="es-ES" dirty="0" smtClean="0"/>
              <a:t>Modificar el precio del plato 4 sumándole 3 euros. </a:t>
            </a:r>
          </a:p>
          <a:p>
            <a:r>
              <a:rPr lang="es-ES" dirty="0" smtClean="0"/>
              <a:t>Calcular y explicar las siguientes operaciones matemáticas, poniéndole nombre al cálculo:</a:t>
            </a:r>
          </a:p>
          <a:p>
            <a:pPr lvl="1">
              <a:buFont typeface="Arial" pitchFamily="34" charset="0"/>
              <a:buChar char="•"/>
            </a:pPr>
            <a:r>
              <a:rPr lang="es-ES" dirty="0" smtClean="0"/>
              <a:t>(4+5)*6</a:t>
            </a:r>
          </a:p>
          <a:p>
            <a:pPr lvl="1">
              <a:buFont typeface="Arial" pitchFamily="34" charset="0"/>
              <a:buChar char="•"/>
            </a:pPr>
            <a:r>
              <a:rPr lang="es-ES" dirty="0" smtClean="0"/>
              <a:t>3+4*2</a:t>
            </a:r>
          </a:p>
          <a:p>
            <a:pPr lvl="1">
              <a:buFont typeface="Arial" pitchFamily="34" charset="0"/>
              <a:buChar char="•"/>
            </a:pPr>
            <a:r>
              <a:rPr lang="es-ES" dirty="0" smtClean="0"/>
              <a:t>-4*5+2</a:t>
            </a:r>
          </a:p>
          <a:p>
            <a:pPr lvl="1">
              <a:buFont typeface="Arial" pitchFamily="34" charset="0"/>
              <a:buChar char="•"/>
            </a:pPr>
            <a:r>
              <a:rPr lang="es-ES" dirty="0" smtClean="0"/>
              <a:t>22%5</a:t>
            </a:r>
          </a:p>
          <a:p>
            <a:r>
              <a:rPr lang="es-ES" dirty="0" smtClean="0"/>
              <a:t>De todos los tipos de plato, mostrar el campo Agrupa seguido por dos puntos y un blanco y el campo </a:t>
            </a:r>
            <a:r>
              <a:rPr lang="es-ES" dirty="0" err="1" smtClean="0"/>
              <a:t>TipoPlato</a:t>
            </a:r>
            <a:r>
              <a:rPr lang="es-ES" dirty="0" smtClean="0"/>
              <a:t>. Darle el nombre "Su plato" a la columna.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475656" y="476672"/>
            <a:ext cx="74888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SQL Server nos permite realizar cálculos más complejos de manera automática, sin que nosotros tengamos que realizar programas que permitan resolver el problema.</a:t>
            </a:r>
          </a:p>
          <a:p>
            <a:endParaRPr lang="es-ES" dirty="0" smtClean="0"/>
          </a:p>
          <a:p>
            <a:r>
              <a:rPr lang="es-ES" dirty="0" smtClean="0"/>
              <a:t>Esto se realiza mediante funciones. </a:t>
            </a:r>
          </a:p>
          <a:p>
            <a:endParaRPr lang="es-ES" dirty="0" smtClean="0"/>
          </a:p>
          <a:p>
            <a:r>
              <a:rPr lang="es-ES" dirty="0" smtClean="0"/>
              <a:t>Cada función está definida para un cálculo específico, le pasaremos un conjunto de valores y devolverá un valor calculado a partir de los mismos.</a:t>
            </a:r>
          </a:p>
          <a:p>
            <a:endParaRPr lang="es-ES" dirty="0" smtClean="0"/>
          </a:p>
          <a:p>
            <a:r>
              <a:rPr lang="es-ES" dirty="0" smtClean="0"/>
              <a:t>Podremos usarla en cualquier situación en la que usemos un campo.</a:t>
            </a:r>
          </a:p>
          <a:p>
            <a:endParaRPr lang="es-ES" dirty="0" smtClean="0"/>
          </a:p>
          <a:p>
            <a:r>
              <a:rPr lang="es-ES" dirty="0" smtClean="0"/>
              <a:t>Son específicas de cada sistema gestor de bases de datos, por lo que tendremos que revisarlas en cada caso.</a:t>
            </a:r>
          </a:p>
          <a:p>
            <a:endParaRPr lang="es-ES" dirty="0" smtClean="0"/>
          </a:p>
          <a:p>
            <a:r>
              <a:rPr lang="es-ES" dirty="0" smtClean="0"/>
              <a:t>El formato será: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NombreFunción</a:t>
            </a:r>
            <a:r>
              <a:rPr lang="es-ES" dirty="0" smtClean="0"/>
              <a:t>(Parámetro1, parámetro2,…)</a:t>
            </a:r>
          </a:p>
          <a:p>
            <a:endParaRPr lang="es-ES" dirty="0" smtClean="0"/>
          </a:p>
          <a:p>
            <a:r>
              <a:rPr lang="es-ES" dirty="0" smtClean="0"/>
              <a:t>Se podrá usar en el </a:t>
            </a:r>
            <a:r>
              <a:rPr lang="es-ES" dirty="0" err="1" smtClean="0"/>
              <a:t>select</a:t>
            </a:r>
            <a:r>
              <a:rPr lang="es-ES" dirty="0" smtClean="0"/>
              <a:t>, por ejemplo con el formato</a:t>
            </a:r>
          </a:p>
          <a:p>
            <a:pPr lvl="2"/>
            <a:r>
              <a:rPr lang="es-ES" dirty="0" err="1" smtClean="0"/>
              <a:t>select</a:t>
            </a:r>
            <a:r>
              <a:rPr lang="es-ES" dirty="0" smtClean="0"/>
              <a:t> campo,  </a:t>
            </a:r>
            <a:r>
              <a:rPr lang="es-ES" dirty="0" err="1" smtClean="0"/>
              <a:t>NombreFunción</a:t>
            </a:r>
            <a:r>
              <a:rPr lang="es-ES" dirty="0" smtClean="0"/>
              <a:t>(campo1,campo2)</a:t>
            </a:r>
          </a:p>
          <a:p>
            <a:pPr lvl="2"/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NombreTabla</a:t>
            </a:r>
            <a:endParaRPr lang="es-E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Funciones de cadenas de caracteres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1403648" y="1844824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hlinkClick r:id="rId2"/>
              </a:rPr>
              <a:t>http://technet.microsoft.com/es-es/library/ms181984(v=sql.105).aspx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619672" y="2708920"/>
            <a:ext cx="6768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Ver el documento </a:t>
            </a:r>
            <a:r>
              <a:rPr lang="es-ES" sz="2800" b="1" dirty="0" err="1" smtClean="0"/>
              <a:t>word</a:t>
            </a:r>
            <a:r>
              <a:rPr lang="es-ES" sz="2800" b="1" dirty="0" smtClean="0"/>
              <a:t>  sobre </a:t>
            </a:r>
            <a:r>
              <a:rPr lang="es-ES" sz="2800" b="1" dirty="0" err="1" smtClean="0"/>
              <a:t>FuncionesSQLServer</a:t>
            </a:r>
            <a:endParaRPr lang="es-E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59632" y="620688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</a:rPr>
              <a:t>Ejemplos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1043608" y="1772816"/>
            <a:ext cx="7776864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substring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'Buenas tardes'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8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6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--extraer una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subcadena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dando inicio y longitud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--retorna "tardes".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123.456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7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3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--convierte el valor num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é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rico "123.456" a cadena, 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--especificando 7 de longitud y 3 decimales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--retorna '-123.46';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stuff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'abcde'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3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'xyyyyz'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--inserta la cadena enviada como cuarto argumento, 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--en la posici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ó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 indicada en el segundo argumento, 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--reemplazando la cantidad de caracteres indicada 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--por el tercer argumento en la cadena que es primer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smtClean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--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par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á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metro. 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--retorna "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abxyyyyze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>
            <a:spLocks noChangeArrowheads="1"/>
          </p:cNvSpPr>
          <p:nvPr/>
        </p:nvSpPr>
        <p:spPr bwMode="auto">
          <a:xfrm>
            <a:off x="1043608" y="1268760"/>
            <a:ext cx="810039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len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'Hola'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--retorna la longitud de la cadena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--devuelve 4.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65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--retorna un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caracter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en c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ó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digo ASCII del entero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dirty="0" smtClean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--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enviado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--retorna "A".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left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'buenos dias'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8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--retorna la cantidad (longitud) de caracteres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dirty="0" smtClean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--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 la cadena comenzando desde la izquierda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--retorna "buenos d".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right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'buenos dias'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8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--igual pero por la derecha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--retorna "nos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dias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".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286000" y="2828836"/>
            <a:ext cx="6858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</a:tabLst>
            </a:pPr>
            <a:r>
              <a:rPr lang="es-ES" sz="28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s-ES" sz="2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s-ES" sz="2800" dirty="0" smtClean="0">
                <a:solidFill>
                  <a:srgbClr val="FF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DB_ID</a:t>
            </a:r>
            <a:r>
              <a:rPr lang="es-ES" sz="28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s-ES" sz="2800" dirty="0" smtClean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'Agenda2'</a:t>
            </a:r>
            <a:r>
              <a:rPr lang="es-ES" sz="2800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es-ES" sz="2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s-ES" sz="2800" dirty="0" err="1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</a:t>
            </a:r>
            <a:r>
              <a:rPr lang="es-ES" sz="2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s-ES" sz="2800" dirty="0" err="1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endParaRPr lang="es-ES" sz="14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</a:tabLst>
            </a:pPr>
            <a:r>
              <a:rPr lang="es-ES" sz="2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s-ES" sz="28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lang="es-ES" sz="2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s-ES" sz="2800" dirty="0" smtClean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'no existe'</a:t>
            </a:r>
            <a:endParaRPr lang="es-ES" sz="14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</a:tabLst>
            </a:pPr>
            <a:r>
              <a:rPr lang="es-ES" sz="2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s-ES" sz="28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endParaRPr lang="es-ES" sz="14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</a:tabLst>
            </a:pPr>
            <a:r>
              <a:rPr lang="es-ES" sz="2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s-ES" sz="28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lang="es-ES" sz="2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s-ES" sz="2800" dirty="0" smtClean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'existe'</a:t>
            </a:r>
            <a:endParaRPr lang="es-ES" sz="28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195736" y="764704"/>
            <a:ext cx="529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También tenemos una función del sistema que lo valida</a:t>
            </a:r>
            <a:endParaRPr lang="es-E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 noChangeArrowheads="1"/>
          </p:cNvSpPr>
          <p:nvPr/>
        </p:nvSpPr>
        <p:spPr bwMode="auto">
          <a:xfrm>
            <a:off x="1187624" y="1018769"/>
            <a:ext cx="7452320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lower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'HOLA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ESTUDIAnte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--pasa la cadena a min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ú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sculas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--retorna "hola estudiante".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upper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'HOLA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ESTUDIAnte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--pasa la cadena a may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ú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sculas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--retorna "HOLA ESTUDIANTE".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ltrim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     Hola     '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--retorna la cadena con los espacios de la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dirty="0" smtClean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--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izquierda eliminados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--retorna "Hola     ".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rtrim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   Hola   '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--retorna la cadena con los espacios de la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dirty="0" smtClean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--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derecha eliminados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--retorna "   Hola".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ChangeArrowheads="1"/>
          </p:cNvSpPr>
          <p:nvPr/>
        </p:nvSpPr>
        <p:spPr bwMode="auto">
          <a:xfrm>
            <a:off x="1331640" y="692267"/>
            <a:ext cx="7020272" cy="560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replace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xxx.elmundo.es'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'x'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'w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--cambia lo indicado en el segundo par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á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metro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dirty="0" smtClean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--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por el tercero en la cadena primera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--retorna "www.elmundo.es'.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reverse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'Hola'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--cambia el orden de la cadena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--retorna "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aloH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".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charindex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or'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'Jorge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Luis Borges'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5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--devuelve d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ó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nde comienza la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subcadena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dirty="0" smtClean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--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primer par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á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metro dentro de la del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--segundo par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á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metro, comenzando en la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dirty="0" smtClean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--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posici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ó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 del tercer par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á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metro.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--retorna 13.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replicate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'Hola'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3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--repite la cadena el n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º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de veces indicado 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dirty="0" smtClean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--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 segundo par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á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metro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--retorna "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HolaHolaHola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 noChangeArrowheads="1"/>
          </p:cNvSpPr>
          <p:nvPr/>
        </p:nvSpPr>
        <p:spPr bwMode="auto">
          <a:xfrm>
            <a:off x="1763688" y="836712"/>
            <a:ext cx="655272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Hola'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space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7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)+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'que tal'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--cadena con el n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º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de espacios indicados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--retorna "Hola       que tal".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15616" y="404664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 pueden emplear estas funciones enviando como argumento el nombre de un campo.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1115616" y="1406826"/>
            <a:ext cx="7236296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alquilercochesbasicas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--sacar los cinco primeros caracteres 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dirty="0" smtClean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--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DescripcionTipo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y el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left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DescripcionTipo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5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ALQ_tipoCoche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--mostrar el DNI y las tres primeras letras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dirty="0" smtClean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--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del nombre y las tres primeras de los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--apellidos de todos los clientes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DNICliente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,left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Apellidos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3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)+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left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3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ALQ_Cliente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ChangeArrowheads="1"/>
          </p:cNvSpPr>
          <p:nvPr/>
        </p:nvSpPr>
        <p:spPr bwMode="auto">
          <a:xfrm>
            <a:off x="1547664" y="100814"/>
            <a:ext cx="7128792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--mostrar todos los clientes cuyo nombre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dirty="0" smtClean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--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termine en 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DNICliente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Apellidos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DatosCliente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FechaNacimiento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FechaCarnet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ALQ_Cliente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right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)=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'a'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--Pasar nombre y apellidos a may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ú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sculas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DNICliente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upper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Apellidos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ap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upper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ALQ_Cliente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--Mostrar matricula, una coma y un blanco,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dirty="0" smtClean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--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descripcionEstado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un blanco y entre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dirty="0" smtClean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--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é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ntesis el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codTipo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pasado a cadena 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--caracteres y sin blancos a la izquierda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Matricula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', '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DescripcionEstado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 ('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ltrim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codTipo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))+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')'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ALQ_Coche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 flipH="1">
            <a:off x="1259632" y="404664"/>
            <a:ext cx="2042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</a:rPr>
              <a:t>Ejercicio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475656" y="908720"/>
            <a:ext cx="71287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Crear la base de datos </a:t>
            </a:r>
            <a:r>
              <a:rPr lang="es-ES" dirty="0" err="1" smtClean="0"/>
              <a:t>PrestamoLibros</a:t>
            </a:r>
            <a:r>
              <a:rPr lang="es-ES" dirty="0" smtClean="0"/>
              <a:t>.</a:t>
            </a:r>
          </a:p>
          <a:p>
            <a:r>
              <a:rPr lang="es-ES" dirty="0" smtClean="0"/>
              <a:t>Crear la tabla y cargarla con datos:</a:t>
            </a:r>
          </a:p>
          <a:p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object_id</a:t>
            </a:r>
            <a:r>
              <a:rPr lang="es-ES" dirty="0" smtClean="0"/>
              <a:t> ('libros')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null</a:t>
            </a:r>
            <a:endParaRPr lang="es-ES" dirty="0" smtClean="0"/>
          </a:p>
          <a:p>
            <a:r>
              <a:rPr lang="es-ES" dirty="0" smtClean="0"/>
              <a:t>  </a:t>
            </a:r>
            <a:r>
              <a:rPr lang="es-ES" dirty="0" err="1" smtClean="0"/>
              <a:t>drop</a:t>
            </a:r>
            <a:r>
              <a:rPr lang="es-ES" dirty="0" smtClean="0"/>
              <a:t> </a:t>
            </a:r>
            <a:r>
              <a:rPr lang="es-ES" dirty="0" err="1" smtClean="0"/>
              <a:t>table</a:t>
            </a:r>
            <a:r>
              <a:rPr lang="es-ES" dirty="0" smtClean="0"/>
              <a:t> libros;</a:t>
            </a:r>
          </a:p>
          <a:p>
            <a:r>
              <a:rPr lang="es-ES" dirty="0" smtClean="0"/>
              <a:t>  </a:t>
            </a:r>
            <a:r>
              <a:rPr lang="es-ES" dirty="0" err="1" smtClean="0"/>
              <a:t>create</a:t>
            </a:r>
            <a:r>
              <a:rPr lang="es-ES" dirty="0" smtClean="0"/>
              <a:t> </a:t>
            </a:r>
            <a:r>
              <a:rPr lang="es-ES" dirty="0" err="1" smtClean="0"/>
              <a:t>table</a:t>
            </a:r>
            <a:r>
              <a:rPr lang="es-ES" dirty="0" smtClean="0"/>
              <a:t> libros(</a:t>
            </a:r>
          </a:p>
          <a:p>
            <a:r>
              <a:rPr lang="es-ES" dirty="0" smtClean="0"/>
              <a:t>  </a:t>
            </a:r>
            <a:r>
              <a:rPr lang="es-ES" dirty="0" err="1" smtClean="0"/>
              <a:t>codigo</a:t>
            </a:r>
            <a:r>
              <a:rPr lang="es-ES" dirty="0" smtClean="0"/>
              <a:t> </a:t>
            </a:r>
            <a:r>
              <a:rPr lang="es-ES" dirty="0" err="1" smtClean="0"/>
              <a:t>int</a:t>
            </a:r>
            <a:r>
              <a:rPr lang="es-ES" dirty="0" smtClean="0"/>
              <a:t> </a:t>
            </a:r>
            <a:r>
              <a:rPr lang="es-ES" dirty="0" err="1" smtClean="0"/>
              <a:t>identity</a:t>
            </a:r>
            <a:r>
              <a:rPr lang="es-ES" dirty="0" smtClean="0"/>
              <a:t>,</a:t>
            </a:r>
          </a:p>
          <a:p>
            <a:r>
              <a:rPr lang="es-ES" dirty="0" smtClean="0"/>
              <a:t>  titulo </a:t>
            </a:r>
            <a:r>
              <a:rPr lang="es-ES" dirty="0" err="1" smtClean="0"/>
              <a:t>varchar</a:t>
            </a:r>
            <a:r>
              <a:rPr lang="es-ES" dirty="0" smtClean="0"/>
              <a:t>(40)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null</a:t>
            </a:r>
            <a:r>
              <a:rPr lang="es-ES" dirty="0" smtClean="0"/>
              <a:t>,</a:t>
            </a:r>
          </a:p>
          <a:p>
            <a:r>
              <a:rPr lang="es-ES" dirty="0" smtClean="0"/>
              <a:t>  autor </a:t>
            </a:r>
            <a:r>
              <a:rPr lang="es-ES" dirty="0" err="1" smtClean="0"/>
              <a:t>varchar</a:t>
            </a:r>
            <a:r>
              <a:rPr lang="es-ES" dirty="0" smtClean="0"/>
              <a:t>(20) default 'Desconocido',</a:t>
            </a:r>
          </a:p>
          <a:p>
            <a:r>
              <a:rPr lang="es-ES" dirty="0" smtClean="0"/>
              <a:t>  editorial </a:t>
            </a:r>
            <a:r>
              <a:rPr lang="es-ES" dirty="0" err="1" smtClean="0"/>
              <a:t>varchar</a:t>
            </a:r>
            <a:r>
              <a:rPr lang="es-ES" dirty="0" smtClean="0"/>
              <a:t>(20),</a:t>
            </a:r>
          </a:p>
          <a:p>
            <a:r>
              <a:rPr lang="es-ES" dirty="0" smtClean="0"/>
              <a:t>  precio decimal(6,2),</a:t>
            </a:r>
          </a:p>
          <a:p>
            <a:r>
              <a:rPr lang="es-ES" dirty="0" smtClean="0"/>
              <a:t>  cantidad </a:t>
            </a:r>
            <a:r>
              <a:rPr lang="es-ES" dirty="0" err="1" smtClean="0"/>
              <a:t>tinyint</a:t>
            </a:r>
            <a:r>
              <a:rPr lang="es-ES" dirty="0" smtClean="0"/>
              <a:t> default 0,</a:t>
            </a:r>
          </a:p>
          <a:p>
            <a:r>
              <a:rPr lang="es-ES" dirty="0" smtClean="0"/>
              <a:t>  </a:t>
            </a:r>
            <a:r>
              <a:rPr lang="es-ES" dirty="0" err="1" smtClean="0"/>
              <a:t>primary</a:t>
            </a:r>
            <a:r>
              <a:rPr lang="es-ES" dirty="0" smtClean="0"/>
              <a:t> </a:t>
            </a:r>
            <a:r>
              <a:rPr lang="es-ES" dirty="0" err="1" smtClean="0"/>
              <a:t>key</a:t>
            </a:r>
            <a:r>
              <a:rPr lang="es-ES" dirty="0" smtClean="0"/>
              <a:t> (</a:t>
            </a:r>
            <a:r>
              <a:rPr lang="es-ES" dirty="0" err="1" smtClean="0"/>
              <a:t>codigo</a:t>
            </a:r>
            <a:r>
              <a:rPr lang="es-ES" dirty="0" smtClean="0"/>
              <a:t>)</a:t>
            </a:r>
          </a:p>
          <a:p>
            <a:r>
              <a:rPr lang="es-ES" dirty="0" smtClean="0"/>
              <a:t> );</a:t>
            </a:r>
          </a:p>
          <a:p>
            <a:r>
              <a:rPr lang="es-ES" dirty="0" smtClean="0"/>
              <a:t> Cargar con estos datos:</a:t>
            </a:r>
          </a:p>
          <a:p>
            <a:r>
              <a:rPr lang="es-ES" dirty="0" smtClean="0"/>
              <a:t> </a:t>
            </a:r>
            <a:r>
              <a:rPr lang="es-ES" dirty="0" err="1" smtClean="0"/>
              <a:t>insert</a:t>
            </a:r>
            <a:r>
              <a:rPr lang="es-ES" dirty="0" smtClean="0"/>
              <a:t> </a:t>
            </a:r>
            <a:r>
              <a:rPr lang="es-ES" dirty="0" err="1" smtClean="0"/>
              <a:t>into</a:t>
            </a:r>
            <a:r>
              <a:rPr lang="es-ES" dirty="0" smtClean="0"/>
              <a:t> libros (</a:t>
            </a:r>
            <a:r>
              <a:rPr lang="es-ES" dirty="0" err="1" smtClean="0"/>
              <a:t>titulo,autor,editorial,precio</a:t>
            </a:r>
            <a:r>
              <a:rPr lang="es-ES" dirty="0" smtClean="0"/>
              <a:t>)</a:t>
            </a:r>
          </a:p>
          <a:p>
            <a:r>
              <a:rPr lang="es-ES" dirty="0" smtClean="0"/>
              <a:t>  </a:t>
            </a:r>
            <a:r>
              <a:rPr lang="es-ES" dirty="0" err="1" smtClean="0"/>
              <a:t>values</a:t>
            </a:r>
            <a:r>
              <a:rPr lang="es-ES" dirty="0" smtClean="0"/>
              <a:t>('El aleph','Borges','Emece',25);</a:t>
            </a:r>
          </a:p>
          <a:p>
            <a:r>
              <a:rPr lang="es-ES" dirty="0" smtClean="0"/>
              <a:t> </a:t>
            </a:r>
            <a:r>
              <a:rPr lang="es-ES" dirty="0" err="1" smtClean="0"/>
              <a:t>insert</a:t>
            </a:r>
            <a:r>
              <a:rPr lang="es-ES" dirty="0" smtClean="0"/>
              <a:t> </a:t>
            </a:r>
            <a:r>
              <a:rPr lang="es-ES" dirty="0" err="1" smtClean="0"/>
              <a:t>into</a:t>
            </a:r>
            <a:r>
              <a:rPr lang="es-ES" dirty="0" smtClean="0"/>
              <a:t> libros</a:t>
            </a:r>
          </a:p>
          <a:p>
            <a:r>
              <a:rPr lang="es-ES" dirty="0" smtClean="0"/>
              <a:t>  </a:t>
            </a:r>
            <a:r>
              <a:rPr lang="es-ES" dirty="0" err="1" smtClean="0"/>
              <a:t>values</a:t>
            </a:r>
            <a:r>
              <a:rPr lang="es-ES" dirty="0" smtClean="0"/>
              <a:t>('Java en 10 </a:t>
            </a:r>
            <a:r>
              <a:rPr lang="es-ES" dirty="0" err="1" smtClean="0"/>
              <a:t>minutos','Mario</a:t>
            </a:r>
            <a:r>
              <a:rPr lang="es-ES" dirty="0" smtClean="0"/>
              <a:t> </a:t>
            </a:r>
            <a:r>
              <a:rPr lang="es-ES" dirty="0" err="1" smtClean="0"/>
              <a:t>Molina','Siglo</a:t>
            </a:r>
            <a:r>
              <a:rPr lang="es-ES" dirty="0" smtClean="0"/>
              <a:t> XXI',50.40,100);</a:t>
            </a:r>
          </a:p>
          <a:p>
            <a:r>
              <a:rPr lang="es-ES" dirty="0" smtClean="0"/>
              <a:t> </a:t>
            </a:r>
            <a:r>
              <a:rPr lang="es-ES" dirty="0" err="1" smtClean="0"/>
              <a:t>insert</a:t>
            </a:r>
            <a:r>
              <a:rPr lang="es-ES" dirty="0" smtClean="0"/>
              <a:t> </a:t>
            </a:r>
            <a:r>
              <a:rPr lang="es-ES" dirty="0" err="1" smtClean="0"/>
              <a:t>into</a:t>
            </a:r>
            <a:r>
              <a:rPr lang="es-ES" dirty="0" smtClean="0"/>
              <a:t> libros (</a:t>
            </a:r>
            <a:r>
              <a:rPr lang="es-ES" dirty="0" err="1" smtClean="0"/>
              <a:t>titulo,autor,editorial,precio,cantidad</a:t>
            </a:r>
            <a:r>
              <a:rPr lang="es-ES" dirty="0" smtClean="0"/>
              <a:t>)</a:t>
            </a:r>
          </a:p>
          <a:p>
            <a:r>
              <a:rPr lang="es-ES" dirty="0" smtClean="0"/>
              <a:t>  </a:t>
            </a:r>
            <a:r>
              <a:rPr lang="es-ES" dirty="0" err="1" smtClean="0"/>
              <a:t>values</a:t>
            </a:r>
            <a:r>
              <a:rPr lang="es-ES" dirty="0" smtClean="0"/>
              <a:t>('Alicia en el </a:t>
            </a:r>
            <a:r>
              <a:rPr lang="es-ES" dirty="0" err="1" smtClean="0"/>
              <a:t>pais</a:t>
            </a:r>
            <a:r>
              <a:rPr lang="es-ES" dirty="0" smtClean="0"/>
              <a:t> de las </a:t>
            </a:r>
            <a:r>
              <a:rPr lang="es-ES" dirty="0" err="1" smtClean="0"/>
              <a:t>maravillas','Lewis</a:t>
            </a:r>
            <a:r>
              <a:rPr lang="es-ES" dirty="0" smtClean="0"/>
              <a:t> Carroll','Emece',15,50);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691680" y="1484784"/>
            <a:ext cx="62646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Mostrar las 3 primeras letras de todos los títulos.</a:t>
            </a:r>
          </a:p>
          <a:p>
            <a:r>
              <a:rPr lang="es-ES" dirty="0" smtClean="0"/>
              <a:t>Mostrar el precio como cadena de caracteres.</a:t>
            </a:r>
          </a:p>
          <a:p>
            <a:r>
              <a:rPr lang="es-ES" dirty="0" smtClean="0"/>
              <a:t>Mostrar la cadena con el titulo, un guión, el autor un guión y el recio.</a:t>
            </a:r>
          </a:p>
          <a:p>
            <a:r>
              <a:rPr lang="es-ES" dirty="0" smtClean="0"/>
              <a:t>Mostrar las seis últimas letras del titulo y del autor.</a:t>
            </a:r>
          </a:p>
          <a:p>
            <a:r>
              <a:rPr lang="es-ES" dirty="0" smtClean="0"/>
              <a:t>Mostrar el nombre del autor en mayúscula.</a:t>
            </a:r>
          </a:p>
          <a:p>
            <a:r>
              <a:rPr lang="es-ES" dirty="0" smtClean="0"/>
              <a:t>Indicar el número de letras del autor y del título.</a:t>
            </a:r>
          </a:p>
          <a:p>
            <a:r>
              <a:rPr lang="es-ES" dirty="0" smtClean="0"/>
              <a:t>Mostrar los caracteres del 4 al 10 del autor</a:t>
            </a:r>
          </a:p>
          <a:p>
            <a:r>
              <a:rPr lang="es-ES" dirty="0" smtClean="0"/>
              <a:t>Cambiar arroba por el carácter arroba y punto por el carácter punto en el texto </a:t>
            </a:r>
            <a:r>
              <a:rPr lang="es-ES" dirty="0" err="1" smtClean="0"/>
              <a:t>correoarrobahormailpuntocom</a:t>
            </a:r>
            <a:endParaRPr lang="es-E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Funciones matemáticas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619672" y="2708920"/>
            <a:ext cx="6768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Ver el documento </a:t>
            </a:r>
            <a:r>
              <a:rPr lang="es-ES" sz="2800" b="1" dirty="0" err="1" smtClean="0"/>
              <a:t>word</a:t>
            </a:r>
            <a:r>
              <a:rPr lang="es-ES" sz="2800" b="1" dirty="0" smtClean="0"/>
              <a:t>  sobre </a:t>
            </a:r>
            <a:r>
              <a:rPr lang="es-ES" sz="2800" b="1" dirty="0" err="1" smtClean="0"/>
              <a:t>FuncionesSQLServer</a:t>
            </a:r>
            <a:endParaRPr lang="es-ES" sz="2800" b="1" dirty="0"/>
          </a:p>
        </p:txBody>
      </p:sp>
      <p:sp>
        <p:nvSpPr>
          <p:cNvPr id="10" name="9 Rectángulo">
            <a:hlinkClick r:id="rId2"/>
          </p:cNvPr>
          <p:cNvSpPr/>
          <p:nvPr/>
        </p:nvSpPr>
        <p:spPr>
          <a:xfrm>
            <a:off x="1691680" y="1556792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hlinkClick r:id="rId2"/>
              </a:rPr>
              <a:t>http://technet.microsoft.com/es-es/library/ms177516(v=sql.105).aspx</a:t>
            </a:r>
            <a:endParaRPr lang="es-ES" dirty="0" smtClean="0">
              <a:hlinkClick r:id="rId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ChangeArrowheads="1"/>
          </p:cNvSpPr>
          <p:nvPr/>
        </p:nvSpPr>
        <p:spPr bwMode="auto">
          <a:xfrm>
            <a:off x="1475656" y="1772816"/>
            <a:ext cx="7380312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abs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(-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23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--valor absoluto del argumento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--retorna 23.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ceiling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12.34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--redondea hacia arriba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--retorna 13.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floor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12.34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--redondea hacia abajo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--retorna 12.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power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3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--primer argumento elevado al segundo argumento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--retorna 8.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475656" y="476672"/>
            <a:ext cx="13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</a:rPr>
              <a:t>Ejemplos:</a:t>
            </a:r>
            <a:endParaRPr lang="es-E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ChangeArrowheads="1"/>
          </p:cNvSpPr>
          <p:nvPr/>
        </p:nvSpPr>
        <p:spPr bwMode="auto">
          <a:xfrm>
            <a:off x="971600" y="783436"/>
            <a:ext cx="792088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round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12.35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--redondea a la longitud de decimales especificada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--en el segundo argumento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--retorna 12.40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19672" y="908720"/>
            <a:ext cx="124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</a:rPr>
              <a:t>Ejercicio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339752" y="1844824"/>
            <a:ext cx="6156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Colocar las instrucciones que permitan que al ejecutar el archivo </a:t>
            </a:r>
            <a:r>
              <a:rPr lang="es-ES" dirty="0" err="1" smtClean="0"/>
              <a:t>sql</a:t>
            </a:r>
            <a:r>
              <a:rPr lang="es-ES" dirty="0" smtClean="0"/>
              <a:t> de  creación y carga de la Base de datos del Jardín Botánico, permita el borrado cuando exista y la creación posterior.</a:t>
            </a:r>
            <a:endParaRPr lang="es-E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>
            <a:spLocks noChangeArrowheads="1"/>
          </p:cNvSpPr>
          <p:nvPr/>
        </p:nvSpPr>
        <p:spPr bwMode="auto">
          <a:xfrm>
            <a:off x="971600" y="1409004"/>
            <a:ext cx="795637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alquilercochesbasicas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--sacar precio redondeado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CodTipo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round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0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precioRedondeado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ALQ_tipoCoche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--elevar al cubo el precio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CodTipo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smtClean="0">
                <a:solidFill>
                  <a:srgbClr val="8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power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3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precioAlCubo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ALQ_tipoCoche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115616" y="332656"/>
            <a:ext cx="6264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Se pueden emplear estas funciones enviando como argumento el nombre de un campo.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47664" y="404664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</a:rPr>
              <a:t>Ejercicio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84993" name="Rectangle 1"/>
          <p:cNvSpPr>
            <a:spLocks noChangeArrowheads="1"/>
          </p:cNvSpPr>
          <p:nvPr/>
        </p:nvSpPr>
        <p:spPr bwMode="auto">
          <a:xfrm>
            <a:off x="1907704" y="1407259"/>
            <a:ext cx="5796136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Redondear 4567.345 con 2 decimales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Truncar 4567.356 con 1 decimal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Raíz cuadrada de 625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Resultado y resto de dividir 16 entre 3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Cuadrado de 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Valor absoluto de la diferencia 23-56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Usar la base de datos </a:t>
            </a:r>
            <a:r>
              <a:rPr lang="es-E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RestauranteBasicas</a:t>
            </a: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Crear la Base de Datos, sus tablas y añadir los registros que contiene el archivo </a:t>
            </a:r>
            <a:r>
              <a:rPr lang="es-E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sql</a:t>
            </a: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Dar el precio del plato redondeado sin decimales.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Resultado de dividir el precio entre diez, dando el cociente entero y el resto por separado.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Funciones de fecha y hora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619672" y="2708920"/>
            <a:ext cx="6768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Ver el documento </a:t>
            </a:r>
            <a:r>
              <a:rPr lang="es-ES" sz="2800" b="1" dirty="0" err="1" smtClean="0"/>
              <a:t>word</a:t>
            </a:r>
            <a:r>
              <a:rPr lang="es-ES" sz="2800" b="1" dirty="0" smtClean="0"/>
              <a:t>  sobre </a:t>
            </a:r>
            <a:r>
              <a:rPr lang="es-ES" sz="2800" b="1" dirty="0" err="1" smtClean="0"/>
              <a:t>FuncionesSQLServer</a:t>
            </a:r>
            <a:endParaRPr lang="es-ES" sz="2800" b="1" dirty="0"/>
          </a:p>
        </p:txBody>
      </p:sp>
      <p:sp>
        <p:nvSpPr>
          <p:cNvPr id="10" name="9 Rectángulo">
            <a:hlinkClick r:id="rId2"/>
          </p:cNvPr>
          <p:cNvSpPr/>
          <p:nvPr/>
        </p:nvSpPr>
        <p:spPr>
          <a:xfrm>
            <a:off x="1691680" y="1556792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hlinkClick r:id="rId2"/>
              </a:rPr>
              <a:t>http://technet.microsoft.com/es-es/library/ms186724(v=sql.105).aspx</a:t>
            </a:r>
            <a:endParaRPr lang="es-ES" dirty="0" smtClean="0">
              <a:hlinkClick r:id="rId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63688" y="548680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</a:rPr>
              <a:t>Ejemplos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259632" y="1268760"/>
            <a:ext cx="759633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--tener en cuenta ejecutar el formato para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--asegurarnos que las fechas se entiendan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smtClean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--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adecuadamente por el SGBD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ymd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getdate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--retorna la fecha y hora actuales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datepart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month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getdate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--Retorna el n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ú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mero de mes actual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datepart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day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getdate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--Retorna el d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í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 actual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>
            <a:spLocks noChangeArrowheads="1"/>
          </p:cNvSpPr>
          <p:nvPr/>
        </p:nvSpPr>
        <p:spPr bwMode="auto">
          <a:xfrm>
            <a:off x="1079104" y="812615"/>
            <a:ext cx="806489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datepart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hour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getdate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--Retorna la hora actual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datename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month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getdate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--Retorna el nombre del mes actual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datename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dw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getdate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--Retorna el nombre del d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í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 de la semana de la fecha actual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dateadd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day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3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'1980/11/02'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--agrega el n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ú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mero de intervalos a la fecha del tercer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smtClean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--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par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á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metro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--(intervalo es primer par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á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metro y el n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ú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mero el segundo)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--retorna "1980/11/05", agrega 3 d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í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as.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>
            <a:spLocks noChangeArrowheads="1"/>
          </p:cNvSpPr>
          <p:nvPr/>
        </p:nvSpPr>
        <p:spPr bwMode="auto">
          <a:xfrm>
            <a:off x="1079104" y="1412776"/>
            <a:ext cx="806489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dateadd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month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3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'1980/11/02'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--retorna "1981/02/02", agrega 3 meses.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dateadd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hour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'1980/11/02'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--retorna "1980/02/02 2:00:00", agrega 2 horas.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dateadd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minute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16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'1980/11/02'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--retorna "1980/02/02 00:16:00", agrega 16 minutos.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/>
          <p:cNvSpPr>
            <a:spLocks noChangeArrowheads="1"/>
          </p:cNvSpPr>
          <p:nvPr/>
        </p:nvSpPr>
        <p:spPr bwMode="auto">
          <a:xfrm>
            <a:off x="1115616" y="1185288"/>
            <a:ext cx="8028384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datediff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'2005/10/28'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'2006/10/28'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--calcula los intervalos (primer par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á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metro)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--entre las dos fechas (segundo y tercer par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á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metro)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--Cuidado con el tratamiento de los meses y 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ñ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os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--ya que no tiene en cuenta que haya transcurrido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dirty="0" smtClean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--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ú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ltimo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--retorna 365 (d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í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as).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datediff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month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'2005/10/28'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'2006/11/27'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--retorna 13 (meses), ya que calcula la diferencia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dirty="0" smtClean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--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 meses, sin tener en cuenta si ha transcurrido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dirty="0" smtClean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--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 no el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ú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ltimo mes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>
            <a:spLocks noChangeArrowheads="1"/>
          </p:cNvSpPr>
          <p:nvPr/>
        </p:nvSpPr>
        <p:spPr bwMode="auto">
          <a:xfrm>
            <a:off x="1547664" y="1700808"/>
            <a:ext cx="676875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s-ES" sz="20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--todas se puede aplicar a cualquier fecha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getdate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--día de la fecha actual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month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getdate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--mes de la fecha actual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year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getdate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ñ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 de la fecha actual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>
            <a:spLocks noChangeArrowheads="1"/>
          </p:cNvSpPr>
          <p:nvPr/>
        </p:nvSpPr>
        <p:spPr bwMode="auto">
          <a:xfrm>
            <a:off x="1259632" y="1620017"/>
            <a:ext cx="7596336" cy="357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alquilercochesbasicas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--sacar el nombre del mes en que nacieron los clientes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DNICliente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Apellidos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datename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month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FechaNacimiento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mesNacimiento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ALQ_Cliente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--Mostrar los clientes nacidos en el d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í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 12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DNICliente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Apellidos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FechaNacimiento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ALQ_Cliente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day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fechanacimiento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)=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12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115616" y="332656"/>
            <a:ext cx="6264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Se pueden emplear estas funciones enviando como argumento el nombre de un campo </a:t>
            </a:r>
            <a:r>
              <a:rPr lang="es-ES" dirty="0" err="1" smtClean="0"/>
              <a:t>fechaHora</a:t>
            </a:r>
            <a:r>
              <a:rPr lang="es-ES" dirty="0" smtClean="0"/>
              <a:t> donde corresponda.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/>
          <p:cNvSpPr>
            <a:spLocks noChangeArrowheads="1"/>
          </p:cNvSpPr>
          <p:nvPr/>
        </p:nvSpPr>
        <p:spPr bwMode="auto">
          <a:xfrm>
            <a:off x="1187624" y="596592"/>
            <a:ext cx="7956376" cy="5678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--Mostar los alquileres que comiencen en Mi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é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rcoles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idAlquiler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DNICliente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Matricula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FechaInicio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FechaFinal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PrecioDiaEfectuado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ALQ_Alquiler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where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datename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dw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fechainicio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)=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'Mi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é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rcoles'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--Mostrar el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ú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mero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de d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í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 de cada alquiler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idAlquiler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DNICliente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Matricula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FechaInicio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FechaFinal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PrecioDiaEfectuado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datediff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day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FechaInicio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fechaFinal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Ndias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ALQ_Alquiler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--D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í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 de diferencia entre la fecha de inicio de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--cada alquiler y la fecha actual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idAlquiler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DNICliente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Matricula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FechaInicio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FechaFinal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PrecioDiaEfectuado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datediff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day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FechaInicio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GETDATE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Ndias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ALQ_Alquiler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 de dato fecha y hora</a:t>
            </a:r>
            <a:endParaRPr lang="es-E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87624" y="332656"/>
            <a:ext cx="1635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</a:rPr>
              <a:t>Ejercicios: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07704" y="1130264"/>
            <a:ext cx="5796136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Mostrar la fecha actual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Indicar el nombre del día de la semana de hoy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Indicar el nº del mes de la fecha actual.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Calcular el número de días de diferencia entre el 25/12/2010 y la fecha actual.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Dar el nº del año actual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Sumar 35 días a la fecha actual.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Usar la base de datos </a:t>
            </a:r>
            <a:r>
              <a:rPr lang="es-E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RestauranteBasicas</a:t>
            </a: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Crear la Base de Datos, sus tablas y añadir los registros que contiene el archivo </a:t>
            </a:r>
            <a:r>
              <a:rPr lang="es-E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sql</a:t>
            </a: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Calcular el número de días transcurridos entre la fecha actual y la fecha de cada comida.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Dar las comidas efectuadas en Domingo.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Dar el número del mes de cada </a:t>
            </a:r>
            <a:r>
              <a:rPr lang="es-ES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comida.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971600" y="692696"/>
            <a:ext cx="795637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Para almacenar valores de tipo FECHA Y HORA SQL Server dispone de dos tipos: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s-ES" sz="20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datetime</a:t>
            </a:r>
            <a:r>
              <a:rPr kumimoji="0" lang="es-ES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puede almacenar valores desde 01 de enero de 1753 hasta 31 de diciembre de 9999. (De 1787 es la Constitución USA)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s-ES" sz="20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smalldatetime</a:t>
            </a:r>
            <a:r>
              <a:rPr kumimoji="0" lang="es-ES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el rango va de 01 de enero de 1900 hasta 06 de junio de 2079.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Las fechas se insertan entre comillas simples.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Para almacenar valores de tipo fecha se permiten como separadores "/", "-" y ".". 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SQL Server reconoce varios formatos de entrada de datos de tipo fecha. Para establecer el orden de las partes de una fecha (día, mes y año) empleamos "set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dateformat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". Estos son los formatos: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mdy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 4/15/96 (mes y día con 1 ó 2 dígitos y año con 2 ó 4 dígitos),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myd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 4/96/15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dmy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 15/4/1996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dym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 15/96/4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ydm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 96/15/4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ydm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 1996/15/4</a:t>
            </a:r>
            <a:endParaRPr kumimoji="0" lang="es-E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 flipH="1">
            <a:off x="1835696" y="620688"/>
            <a:ext cx="59046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Podemos determinar el idioma que usaremos por defecto, que tendrá múltiples efectos en la denominación y formatos de la fecha.</a:t>
            </a:r>
          </a:p>
          <a:p>
            <a:pPr lvl="1"/>
            <a:r>
              <a:rPr lang="es-ES" sz="2400" dirty="0" smtClean="0"/>
              <a:t>@@</a:t>
            </a:r>
            <a:r>
              <a:rPr lang="es-ES" sz="2400" dirty="0" err="1" smtClean="0"/>
              <a:t>language</a:t>
            </a:r>
            <a:r>
              <a:rPr lang="es-ES" sz="2400" dirty="0" smtClean="0"/>
              <a:t> nos da el lenguaje actual</a:t>
            </a:r>
          </a:p>
          <a:p>
            <a:pPr lvl="1"/>
            <a:r>
              <a:rPr lang="es-ES" sz="2400" dirty="0" err="1" smtClean="0"/>
              <a:t>sp_helplanguage</a:t>
            </a:r>
            <a:r>
              <a:rPr lang="es-ES" sz="2400" dirty="0" smtClean="0"/>
              <a:t> nos muestra los lenguajes disponibles</a:t>
            </a:r>
          </a:p>
          <a:p>
            <a:pPr lvl="1"/>
            <a:r>
              <a:rPr lang="es-ES" sz="2400" dirty="0" smtClean="0"/>
              <a:t>set </a:t>
            </a:r>
            <a:r>
              <a:rPr lang="es-ES" sz="2400" dirty="0" err="1" smtClean="0"/>
              <a:t>language</a:t>
            </a:r>
            <a:r>
              <a:rPr lang="es-ES" sz="2400" dirty="0" smtClean="0"/>
              <a:t> nos permite cambiarlo</a:t>
            </a:r>
            <a:endParaRPr lang="es-ES" sz="24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699792" y="3933056"/>
            <a:ext cx="504056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@@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language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exec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sp_helplanguage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language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us_english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/>
            </a:r>
            <a:b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language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Espa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ñ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ol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55815" cy="169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2123728" y="692696"/>
            <a:ext cx="4817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Ejemplo de salida de </a:t>
            </a:r>
            <a:r>
              <a:rPr lang="es-ES" sz="2400" dirty="0" err="1" smtClean="0"/>
              <a:t>sp_helplanguage</a:t>
            </a:r>
            <a:endParaRPr lang="es-E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Personalizado 1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0070C0"/>
      </a:hlink>
      <a:folHlink>
        <a:srgbClr val="0070C0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730</TotalTime>
  <Words>3177</Words>
  <Application>Microsoft Office PowerPoint</Application>
  <PresentationFormat>Presentación en pantalla (4:3)</PresentationFormat>
  <Paragraphs>583</Paragraphs>
  <Slides>60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60</vt:i4>
      </vt:variant>
    </vt:vector>
  </HeadingPairs>
  <TitlesOfParts>
    <vt:vector size="61" baseType="lpstr">
      <vt:lpstr>Solsticio</vt:lpstr>
      <vt:lpstr>Elementos Fundamentales de SQL </vt:lpstr>
      <vt:lpstr>detectar si la base de datos existe</vt:lpstr>
      <vt:lpstr>Diapositiva 3</vt:lpstr>
      <vt:lpstr>Diapositiva 4</vt:lpstr>
      <vt:lpstr>Diapositiva 5</vt:lpstr>
      <vt:lpstr>Tipo de dato fecha y hora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Valores por defecto (default)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Columnas calculadas (operadores aritméticos y de concatenación) y ALIAS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Funciones</vt:lpstr>
      <vt:lpstr>Diapositiva 36</vt:lpstr>
      <vt:lpstr>Funciones de cadenas de caracteres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Funciones matemáticas</vt:lpstr>
      <vt:lpstr>Diapositiva 48</vt:lpstr>
      <vt:lpstr>Diapositiva 49</vt:lpstr>
      <vt:lpstr>Diapositiva 50</vt:lpstr>
      <vt:lpstr>Diapositiva 51</vt:lpstr>
      <vt:lpstr>Funciones de fecha y hora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  <vt:lpstr>Diapositiva 60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Elementos Fundamentales de SQL </dc:title>
  <dc:creator>arodpes</dc:creator>
  <cp:lastModifiedBy>arodpes</cp:lastModifiedBy>
  <cp:revision>136</cp:revision>
  <dcterms:created xsi:type="dcterms:W3CDTF">2013-10-09T18:08:59Z</dcterms:created>
  <dcterms:modified xsi:type="dcterms:W3CDTF">2013-10-21T16:08:35Z</dcterms:modified>
</cp:coreProperties>
</file>