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57" r:id="rId3"/>
    <p:sldId id="258" r:id="rId4"/>
    <p:sldId id="259" r:id="rId5"/>
    <p:sldId id="260" r:id="rId6"/>
    <p:sldId id="275" r:id="rId7"/>
    <p:sldId id="276" r:id="rId8"/>
    <p:sldId id="277" r:id="rId9"/>
    <p:sldId id="278" r:id="rId10"/>
    <p:sldId id="279" r:id="rId11"/>
    <p:sldId id="261" r:id="rId12"/>
    <p:sldId id="262" r:id="rId13"/>
    <p:sldId id="263" r:id="rId14"/>
    <p:sldId id="280" r:id="rId15"/>
    <p:sldId id="281" r:id="rId16"/>
    <p:sldId id="282" r:id="rId17"/>
    <p:sldId id="283" r:id="rId18"/>
    <p:sldId id="284" r:id="rId19"/>
    <p:sldId id="285" r:id="rId20"/>
    <p:sldId id="287" r:id="rId21"/>
    <p:sldId id="264" r:id="rId22"/>
    <p:sldId id="265" r:id="rId23"/>
    <p:sldId id="266" r:id="rId24"/>
    <p:sldId id="288" r:id="rId25"/>
    <p:sldId id="290" r:id="rId26"/>
    <p:sldId id="293" r:id="rId27"/>
    <p:sldId id="267" r:id="rId28"/>
    <p:sldId id="268" r:id="rId29"/>
    <p:sldId id="289" r:id="rId30"/>
    <p:sldId id="291" r:id="rId31"/>
    <p:sldId id="300" r:id="rId32"/>
    <p:sldId id="301" r:id="rId33"/>
    <p:sldId id="294" r:id="rId34"/>
    <p:sldId id="269" r:id="rId35"/>
    <p:sldId id="270" r:id="rId36"/>
    <p:sldId id="271" r:id="rId37"/>
    <p:sldId id="274" r:id="rId38"/>
    <p:sldId id="272" r:id="rId39"/>
    <p:sldId id="295" r:id="rId40"/>
    <p:sldId id="296" r:id="rId41"/>
    <p:sldId id="302" r:id="rId42"/>
    <p:sldId id="303" r:id="rId43"/>
    <p:sldId id="304" r:id="rId44"/>
    <p:sldId id="297" r:id="rId45"/>
    <p:sldId id="298" r:id="rId46"/>
    <p:sldId id="299" r:id="rId4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40" autoAdjust="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0397832-7E9A-4EF0-A694-7024A20DA226}" type="datetimeFigureOut">
              <a:rPr lang="es-ES" smtClean="0"/>
              <a:pPr/>
              <a:t>27/10/2013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BF407DE-50F8-40C8-B5E3-5092A26A697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397832-7E9A-4EF0-A694-7024A20DA226}" type="datetimeFigureOut">
              <a:rPr lang="es-ES" smtClean="0"/>
              <a:pPr/>
              <a:t>27/10/2013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F407DE-50F8-40C8-B5E3-5092A26A697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397832-7E9A-4EF0-A694-7024A20DA226}" type="datetimeFigureOut">
              <a:rPr lang="es-ES" smtClean="0"/>
              <a:pPr/>
              <a:t>27/10/2013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F407DE-50F8-40C8-B5E3-5092A26A697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397832-7E9A-4EF0-A694-7024A20DA226}" type="datetimeFigureOut">
              <a:rPr lang="es-ES" smtClean="0"/>
              <a:pPr/>
              <a:t>27/10/2013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F407DE-50F8-40C8-B5E3-5092A26A697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397832-7E9A-4EF0-A694-7024A20DA226}" type="datetimeFigureOut">
              <a:rPr lang="es-ES" smtClean="0"/>
              <a:pPr/>
              <a:t>27/10/2013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F407DE-50F8-40C8-B5E3-5092A26A697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397832-7E9A-4EF0-A694-7024A20DA226}" type="datetimeFigureOut">
              <a:rPr lang="es-ES" smtClean="0"/>
              <a:pPr/>
              <a:t>27/10/2013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F407DE-50F8-40C8-B5E3-5092A26A697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397832-7E9A-4EF0-A694-7024A20DA226}" type="datetimeFigureOut">
              <a:rPr lang="es-ES" smtClean="0"/>
              <a:pPr/>
              <a:t>27/10/2013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F407DE-50F8-40C8-B5E3-5092A26A697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397832-7E9A-4EF0-A694-7024A20DA226}" type="datetimeFigureOut">
              <a:rPr lang="es-ES" smtClean="0"/>
              <a:pPr/>
              <a:t>27/10/2013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F407DE-50F8-40C8-B5E3-5092A26A697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397832-7E9A-4EF0-A694-7024A20DA226}" type="datetimeFigureOut">
              <a:rPr lang="es-ES" smtClean="0"/>
              <a:pPr/>
              <a:t>27/10/2013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F407DE-50F8-40C8-B5E3-5092A26A697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0397832-7E9A-4EF0-A694-7024A20DA226}" type="datetimeFigureOut">
              <a:rPr lang="es-ES" smtClean="0"/>
              <a:pPr/>
              <a:t>27/10/2013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F407DE-50F8-40C8-B5E3-5092A26A697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0397832-7E9A-4EF0-A694-7024A20DA226}" type="datetimeFigureOut">
              <a:rPr lang="es-ES" smtClean="0"/>
              <a:pPr/>
              <a:t>27/10/2013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BF407DE-50F8-40C8-B5E3-5092A26A697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0397832-7E9A-4EF0-A694-7024A20DA226}" type="datetimeFigureOut">
              <a:rPr lang="es-ES" smtClean="0"/>
              <a:pPr/>
              <a:t>27/10/2013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BF407DE-50F8-40C8-B5E3-5092A26A697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Elementos Fundamentales de SQL 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Segunda parte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95536" y="476672"/>
            <a:ext cx="168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</a:rPr>
              <a:t>Ejercicios: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 flipH="1">
            <a:off x="1403648" y="1628800"/>
            <a:ext cx="62909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Usar la base de datos </a:t>
            </a:r>
            <a:r>
              <a:rPr lang="es-E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RestauranteBasicas</a:t>
            </a: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Crear la Base de Datos, sus tablas y añadir los registros que contiene el archivo </a:t>
            </a:r>
            <a:r>
              <a:rPr lang="es-E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sql</a:t>
            </a: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Sacar los platos ordenados por su nombre.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Sacar los platos ordenados por su precio de mayor a menor.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Sacar los platos ordenados por </a:t>
            </a:r>
            <a:r>
              <a:rPr lang="es-E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codtipoplato</a:t>
            </a: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y precio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Sacar las comidas con pagado a S y ordenadas por el número del mes.</a:t>
            </a:r>
            <a:endParaRPr lang="es-ES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Operadores lógicos.</a:t>
            </a:r>
            <a:br>
              <a:rPr lang="es-ES" dirty="0" smtClean="0"/>
            </a:br>
            <a:r>
              <a:rPr lang="es-ES" dirty="0" smtClean="0"/>
              <a:t>Condiciones múltiples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AND - OR - NOT</a:t>
            </a: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195736" y="764704"/>
            <a:ext cx="48965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Podemos establecer más de una condición con la cláusula "</a:t>
            </a:r>
            <a:r>
              <a:rPr lang="es-ES" sz="2400" dirty="0" err="1" smtClean="0"/>
              <a:t>where</a:t>
            </a:r>
            <a:r>
              <a:rPr lang="es-ES" sz="2400" dirty="0" smtClean="0"/>
              <a:t>", las relacionaremos mediante los operadores lógicos.</a:t>
            </a:r>
            <a:endParaRPr lang="es-ES" sz="2400" dirty="0"/>
          </a:p>
        </p:txBody>
      </p:sp>
      <p:sp>
        <p:nvSpPr>
          <p:cNvPr id="3" name="2 Rectángulo"/>
          <p:cNvSpPr/>
          <p:nvPr/>
        </p:nvSpPr>
        <p:spPr>
          <a:xfrm>
            <a:off x="1763688" y="3068960"/>
            <a:ext cx="712879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 smtClean="0"/>
              <a:t>- and, significa "y",</a:t>
            </a:r>
          </a:p>
          <a:p>
            <a:r>
              <a:rPr lang="es-ES" sz="3200" dirty="0" smtClean="0"/>
              <a:t>- </a:t>
            </a:r>
            <a:r>
              <a:rPr lang="es-ES" sz="3200" dirty="0" err="1" smtClean="0"/>
              <a:t>or</a:t>
            </a:r>
            <a:r>
              <a:rPr lang="es-ES" sz="3200" dirty="0" smtClean="0"/>
              <a:t>, significa "y/o",</a:t>
            </a:r>
          </a:p>
          <a:p>
            <a:r>
              <a:rPr lang="es-ES" sz="3200" dirty="0" smtClean="0"/>
              <a:t>- </a:t>
            </a:r>
            <a:r>
              <a:rPr lang="es-ES" sz="3200" dirty="0" err="1" smtClean="0"/>
              <a:t>not</a:t>
            </a:r>
            <a:r>
              <a:rPr lang="es-ES" sz="3200" dirty="0" smtClean="0"/>
              <a:t>, significa "no", invierte el resultado</a:t>
            </a:r>
          </a:p>
          <a:p>
            <a:r>
              <a:rPr lang="es-ES" sz="3200" dirty="0" smtClean="0"/>
              <a:t>- (), paréntesis</a:t>
            </a:r>
            <a:endParaRPr lang="es-ES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475656" y="1340768"/>
            <a:ext cx="70039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Unir dos condiciones</a:t>
            </a:r>
          </a:p>
          <a:p>
            <a:endParaRPr lang="es-ES" dirty="0" smtClean="0"/>
          </a:p>
          <a:p>
            <a:r>
              <a:rPr lang="es-ES" dirty="0" smtClean="0"/>
              <a:t>(condición 1) </a:t>
            </a:r>
            <a:r>
              <a:rPr lang="es-ES" dirty="0" err="1" smtClean="0"/>
              <a:t>or</a:t>
            </a:r>
            <a:r>
              <a:rPr lang="es-ES" dirty="0" smtClean="0"/>
              <a:t> (condición 2)</a:t>
            </a:r>
          </a:p>
          <a:p>
            <a:r>
              <a:rPr lang="es-ES" dirty="0" smtClean="0"/>
              <a:t>	será cierta desde que alguna de las dos lo sea</a:t>
            </a:r>
          </a:p>
          <a:p>
            <a:endParaRPr lang="es-ES" dirty="0" smtClean="0"/>
          </a:p>
          <a:p>
            <a:r>
              <a:rPr lang="es-ES" dirty="0" smtClean="0"/>
              <a:t>(condición 1) and (condición2)</a:t>
            </a:r>
          </a:p>
          <a:p>
            <a:r>
              <a:rPr lang="es-ES" dirty="0" smtClean="0"/>
              <a:t>	tienen que ser ciertas las dos</a:t>
            </a:r>
          </a:p>
          <a:p>
            <a:endParaRPr lang="es-ES" dirty="0" smtClean="0"/>
          </a:p>
          <a:p>
            <a:r>
              <a:rPr lang="es-ES" dirty="0" err="1" smtClean="0"/>
              <a:t>not</a:t>
            </a:r>
            <a:r>
              <a:rPr lang="es-ES" dirty="0" smtClean="0"/>
              <a:t> (condición)</a:t>
            </a:r>
          </a:p>
          <a:p>
            <a:r>
              <a:rPr lang="es-ES" dirty="0" smtClean="0"/>
              <a:t>	es verdadera cuando condición sea falsa</a:t>
            </a:r>
          </a:p>
          <a:p>
            <a:endParaRPr lang="es-ES" dirty="0" smtClean="0"/>
          </a:p>
          <a:p>
            <a:r>
              <a:rPr lang="es-ES" dirty="0" smtClean="0"/>
              <a:t>Los paréntesis hacen que lo colocado entre ellos se resuelva primero.</a:t>
            </a:r>
          </a:p>
          <a:p>
            <a:r>
              <a:rPr lang="es-ES" dirty="0" smtClean="0"/>
              <a:t>Mi recomendación es colocar entre paréntesis cada condición y agrupar entre paréntesis las condiciones de dos en dos, para facilitar la comprobación.</a:t>
            </a:r>
            <a:endParaRPr lang="es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395536" y="476672"/>
            <a:ext cx="694826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--Mostrar los tipos de alquiler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--con c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ó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digo menor que 4 y 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--cuyo precio sea menor que 60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CodTipo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DescripcionTipo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PrecioDia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ALQ_tipoCoche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codtipo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4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and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preciodia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60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280" y="3645024"/>
            <a:ext cx="4207882" cy="1513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332656"/>
            <a:ext cx="3312368" cy="204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4725144"/>
            <a:ext cx="4207882" cy="1513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708920"/>
            <a:ext cx="2736304" cy="136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3707904" y="3068960"/>
            <a:ext cx="101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 smtClean="0"/>
              <a:t>and</a:t>
            </a:r>
            <a:endParaRPr lang="es-ES" sz="3600" b="1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2492896"/>
            <a:ext cx="3240360" cy="1499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Flecha abajo"/>
          <p:cNvSpPr/>
          <p:nvPr/>
        </p:nvSpPr>
        <p:spPr>
          <a:xfrm>
            <a:off x="3779912" y="4149080"/>
            <a:ext cx="792088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251520" y="692696"/>
            <a:ext cx="2088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AND</a:t>
            </a:r>
            <a:r>
              <a:rPr lang="es-ES" dirty="0" smtClean="0"/>
              <a:t>: Los que están en ambos </a:t>
            </a:r>
            <a:endParaRPr lang="es-E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179512" y="548680"/>
            <a:ext cx="687625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--Mostrar los coches que tengan una H como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--letra en el 6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º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carácter o que sean de tipo 1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Matricula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DescripcionEstado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codTipo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ALQ_Coche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codtipo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SUBSTRING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matricula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6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)=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'H'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2924944"/>
            <a:ext cx="3888432" cy="2638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4219421"/>
            <a:ext cx="3888432" cy="2638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48680"/>
            <a:ext cx="2557084" cy="256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260648"/>
            <a:ext cx="31242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2348880"/>
            <a:ext cx="31432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7236296" y="2276872"/>
            <a:ext cx="691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OR</a:t>
            </a:r>
            <a:endParaRPr lang="es-ES" sz="2800" b="1" dirty="0"/>
          </a:p>
        </p:txBody>
      </p:sp>
      <p:sp>
        <p:nvSpPr>
          <p:cNvPr id="7" name="6 Flecha doblada"/>
          <p:cNvSpPr/>
          <p:nvPr/>
        </p:nvSpPr>
        <p:spPr>
          <a:xfrm rot="7860011">
            <a:off x="7876008" y="2838689"/>
            <a:ext cx="855187" cy="1540661"/>
          </a:xfrm>
          <a:prstGeom prst="bentArrow">
            <a:avLst>
              <a:gd name="adj1" fmla="val 25000"/>
              <a:gd name="adj2" fmla="val 3117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95536" y="4293096"/>
            <a:ext cx="3096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OR</a:t>
            </a:r>
            <a:r>
              <a:rPr lang="es-ES" dirty="0" smtClean="0"/>
              <a:t>: Los que aparezcan en alguna de las tablas.</a:t>
            </a:r>
          </a:p>
          <a:p>
            <a:r>
              <a:rPr lang="es-ES" dirty="0" smtClean="0"/>
              <a:t>En una sola es suficiente</a:t>
            </a:r>
            <a:endParaRPr lang="es-E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323528" y="908720"/>
            <a:ext cx="6516216" cy="484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--Mostrar los coches que no sean del 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--tipo 1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Matricula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DescripcionEstado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codTipo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ALQ_Coche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codtipo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2000" dirty="0" smtClean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--Mostrar los coches que no tengan una H 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--en el 6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º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car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á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cter de la matr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í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cula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Matricula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DescripcionEstado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codTipo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ALQ_Coche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SUBSTRING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matricula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6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)=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'H'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4365104"/>
            <a:ext cx="2590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1052736"/>
            <a:ext cx="261937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1043608" y="404664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NOT</a:t>
            </a:r>
            <a:endParaRPr lang="es-ES" sz="24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467544" y="908720"/>
            <a:ext cx="7308304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--Mostrar los coches que tengan una L o una G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--en el 7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º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car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á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cter de la matr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í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cula,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--que no sean del tipo 1 y que sus cuatro 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--primeras letras de su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descripcionestado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--sean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opel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Matricula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DescripcionEstado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codTipo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ALQ_Coche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SUBSTRING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matricula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7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)=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'L'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SUBSTRING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matricula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7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)=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'G'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and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codtipo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and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SUBSTRING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descripcionestado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4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)=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'Opel'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115616" y="404664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 pueden complicar más…</a:t>
            </a:r>
            <a:endParaRPr lang="es-E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5301208"/>
            <a:ext cx="4026186" cy="155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Ordenar registros</a:t>
            </a:r>
            <a:br>
              <a:rPr lang="es-ES" dirty="0" smtClean="0"/>
            </a:br>
            <a:r>
              <a:rPr lang="es-ES" dirty="0" smtClean="0"/>
              <a:t>(</a:t>
            </a:r>
            <a:r>
              <a:rPr lang="es-ES" dirty="0" err="1" smtClean="0"/>
              <a:t>order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)</a:t>
            </a:r>
            <a:endParaRPr lang="es-E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95536" y="476672"/>
            <a:ext cx="168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</a:rPr>
              <a:t>Ejercicios: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 flipH="1">
            <a:off x="1403648" y="1628800"/>
            <a:ext cx="62909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Usar la base de datos </a:t>
            </a:r>
            <a:r>
              <a:rPr lang="es-E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RestauranteBasicas</a:t>
            </a: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Crear la Base de Datos, sus tablas y añadir los registros que contiene el archivo </a:t>
            </a:r>
            <a:r>
              <a:rPr lang="es-E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sql</a:t>
            </a: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Sacar los platos con nombre comenzando por A o 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Sacar los platos con nombre </a:t>
            </a: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que no comiencen ni por </a:t>
            </a: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 </a:t>
            </a: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ni por </a:t>
            </a: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</a:t>
            </a: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Sacar los platos con precio entre 10 y 20 (incluyendo ambos valores)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Sacar los platos con </a:t>
            </a:r>
            <a:r>
              <a:rPr lang="es-E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codtipoplato</a:t>
            </a: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menor que 3 o con precio menor que 60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Sacar las comidas con pagado a S y del mes de septiembre.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operador </a:t>
            </a:r>
            <a:r>
              <a:rPr lang="es-ES" dirty="0" err="1" smtClean="0"/>
              <a:t>between</a:t>
            </a:r>
            <a:endParaRPr lang="es-E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547664" y="1556792"/>
            <a:ext cx="6264696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"</a:t>
            </a:r>
            <a:r>
              <a:rPr lang="es-ES" dirty="0" err="1" smtClean="0"/>
              <a:t>between</a:t>
            </a:r>
            <a:r>
              <a:rPr lang="es-ES" dirty="0" smtClean="0"/>
              <a:t>" significa "entre". Trabaja con intervalo de valores. Mayor o igual que el primero y menor o igual que el segundo (incluye por tanto los valores límite)</a:t>
            </a:r>
          </a:p>
          <a:p>
            <a:endParaRPr lang="es-ES" dirty="0" smtClean="0"/>
          </a:p>
          <a:p>
            <a:r>
              <a:rPr lang="es-ES" dirty="0" smtClean="0"/>
              <a:t>Formato como operador condicional (para los </a:t>
            </a:r>
            <a:r>
              <a:rPr lang="es-ES" dirty="0" err="1" smtClean="0"/>
              <a:t>where</a:t>
            </a:r>
            <a:r>
              <a:rPr lang="es-ES" dirty="0" smtClean="0"/>
              <a:t>, por ejemplo)</a:t>
            </a:r>
          </a:p>
          <a:p>
            <a:endParaRPr lang="es-ES" dirty="0" smtClean="0"/>
          </a:p>
          <a:p>
            <a:r>
              <a:rPr lang="es-ES" sz="2000" b="1" dirty="0" smtClean="0"/>
              <a:t>campo </a:t>
            </a:r>
            <a:r>
              <a:rPr lang="es-ES" sz="2000" b="1" dirty="0" err="1" smtClean="0"/>
              <a:t>between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valorInicial</a:t>
            </a:r>
            <a:r>
              <a:rPr lang="es-ES" sz="2000" b="1" dirty="0" smtClean="0"/>
              <a:t> and </a:t>
            </a:r>
            <a:r>
              <a:rPr lang="es-ES" sz="2000" b="1" dirty="0" err="1" smtClean="0"/>
              <a:t>ValorFinal</a:t>
            </a:r>
            <a:endParaRPr lang="es-ES" sz="2000" b="1" dirty="0" smtClean="0"/>
          </a:p>
          <a:p>
            <a:endParaRPr lang="es-ES" dirty="0" smtClean="0"/>
          </a:p>
          <a:p>
            <a:r>
              <a:rPr lang="es-ES" dirty="0" smtClean="0"/>
              <a:t>edad </a:t>
            </a:r>
            <a:r>
              <a:rPr lang="es-ES" dirty="0" err="1" smtClean="0"/>
              <a:t>between</a:t>
            </a:r>
            <a:r>
              <a:rPr lang="es-ES" dirty="0" smtClean="0"/>
              <a:t> 20 and 40</a:t>
            </a:r>
          </a:p>
          <a:p>
            <a:endParaRPr lang="es-ES" dirty="0" smtClean="0"/>
          </a:p>
          <a:p>
            <a:endParaRPr lang="es-E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971600" y="1556792"/>
            <a:ext cx="694826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--Mostrar los tipos de coche con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preciodia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--mayor o igual que 22.50 y menor o igual que 60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CodTipo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DescripcionTipo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PrecioDia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ALQ_tipoCoche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preciodia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between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22.50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and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60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645024"/>
            <a:ext cx="4114973" cy="202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251520" y="1268760"/>
            <a:ext cx="813690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--Mostrar los clientes con apellidos entre la F y la J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DNICliente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Apellidos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Nombre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DatosCliente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FechaNacimiento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FechaCarnet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ALQ_Cliente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SUBSTRING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apellidos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between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'F'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and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'J'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212976"/>
            <a:ext cx="7201029" cy="209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467544" y="764704"/>
            <a:ext cx="810039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--Mostrar los alquileres iniciados entre viernes y 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--domingo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idAlquiler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DNICliente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Matricula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FechaInicio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FechaFinal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PrecioDiaEfectuado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DATENAME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dw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fechainicio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ALQ_Alquiler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DATEPART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dw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fechainicio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between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5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and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7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520186"/>
            <a:ext cx="7344816" cy="301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95536" y="476672"/>
            <a:ext cx="168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</a:rPr>
              <a:t>Ejercicios: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 flipH="1">
            <a:off x="1403648" y="1628800"/>
            <a:ext cx="62909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Usar la base de datos </a:t>
            </a:r>
            <a:r>
              <a:rPr lang="es-E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RestauranteBasicas</a:t>
            </a: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Crear la Base de Datos, sus tablas y añadir los registros que contiene el archivo </a:t>
            </a:r>
            <a:r>
              <a:rPr lang="es-E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sql</a:t>
            </a: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Sacar los platos con nombre comenzando por las letras entre A </a:t>
            </a: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y</a:t>
            </a: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Sacar los platos con precio entre 10 y 20 (incluyendo ambos valores)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Sacar las comidas entre los meses de agosto y octubre.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operador in</a:t>
            </a:r>
            <a:endParaRPr lang="es-E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195736" y="54868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>Se utiliza "in" para averiguar si el valor de un campo está incluido en una lista de valores especificada.</a:t>
            </a:r>
          </a:p>
          <a:p>
            <a:endParaRPr lang="es-ES" dirty="0" smtClean="0"/>
          </a:p>
          <a:p>
            <a:r>
              <a:rPr lang="es-ES" dirty="0" smtClean="0"/>
              <a:t>Formato como operador condicional (para los </a:t>
            </a:r>
            <a:r>
              <a:rPr lang="es-ES" dirty="0" err="1" smtClean="0"/>
              <a:t>where</a:t>
            </a:r>
            <a:r>
              <a:rPr lang="es-ES" dirty="0" smtClean="0"/>
              <a:t>, por ejemplo):</a:t>
            </a:r>
          </a:p>
          <a:p>
            <a:endParaRPr lang="es-ES" dirty="0" smtClean="0"/>
          </a:p>
          <a:p>
            <a:r>
              <a:rPr lang="es-ES" dirty="0" smtClean="0"/>
              <a:t>campo in (valor1,valor2,valor3,…)</a:t>
            </a:r>
          </a:p>
          <a:p>
            <a:endParaRPr lang="es-ES" dirty="0" smtClean="0"/>
          </a:p>
          <a:p>
            <a:r>
              <a:rPr lang="es-ES" dirty="0" smtClean="0"/>
              <a:t>nombre in ('</a:t>
            </a:r>
            <a:r>
              <a:rPr lang="es-ES" dirty="0" err="1" smtClean="0"/>
              <a:t>Ana','María','Juan</a:t>
            </a:r>
            <a:r>
              <a:rPr lang="es-ES" dirty="0" smtClean="0"/>
              <a:t>')</a:t>
            </a:r>
          </a:p>
          <a:p>
            <a:endParaRPr lang="es-ES" dirty="0" smtClean="0"/>
          </a:p>
          <a:p>
            <a:endParaRPr lang="es-ES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79512" y="1196752"/>
            <a:ext cx="824440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--Mostrar los tipos de coche con precio d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í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-- 70, 75 o 22.50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CodTipo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DescripcionTipo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PrecioDia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ALQ_tipoCoche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PrecioDia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70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75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22.50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3771342"/>
            <a:ext cx="3528392" cy="176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331640" y="332656"/>
            <a:ext cx="676875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Podemos ordenar el resultado de un "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" para que los registros se muestren ordenados por algún campo, para ello usamos la cláusula "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order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by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".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La sintaxis básica es la siguiente: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kumimoji="0" lang="es-E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lista de campos  </a:t>
            </a:r>
            <a:r>
              <a:rPr kumimoji="0" lang="es-E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NOMBRETABLA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s-E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order</a:t>
            </a:r>
            <a:r>
              <a:rPr kumimoji="0" lang="es-E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by</a:t>
            </a:r>
            <a:r>
              <a:rPr kumimoji="0" lang="es-E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lista</a:t>
            </a:r>
            <a:r>
              <a:rPr kumimoji="0" lang="es-E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de campos que definen el orden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835696" y="3429000"/>
            <a:ext cx="7056784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Aparecen los registros ordenados alfabéticamente por el campo especificado</a:t>
            </a:r>
            <a:r>
              <a:rPr kumimoji="0" lang="es-E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o numéricamente de menor a mayor.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También podemos colocar el número de orden del campo por el que queremos que se ordene en lugar de su nombre, es decir, referenciar a los campos por su posición en la lista de selección. </a:t>
            </a:r>
          </a:p>
          <a:p>
            <a:r>
              <a:rPr lang="es-ES" sz="3200" dirty="0" err="1" smtClean="0"/>
              <a:t>select</a:t>
            </a:r>
            <a:r>
              <a:rPr lang="es-ES" sz="3200" dirty="0" smtClean="0"/>
              <a:t> </a:t>
            </a:r>
            <a:r>
              <a:rPr lang="es-ES" sz="3200" dirty="0" err="1" smtClean="0"/>
              <a:t>titulo,autor,precio</a:t>
            </a:r>
            <a:endParaRPr lang="es-ES" sz="3200" dirty="0" smtClean="0"/>
          </a:p>
          <a:p>
            <a:r>
              <a:rPr lang="es-ES" sz="3200" dirty="0" smtClean="0"/>
              <a:t>  </a:t>
            </a:r>
            <a:r>
              <a:rPr lang="es-ES" sz="3200" dirty="0" err="1" smtClean="0"/>
              <a:t>from</a:t>
            </a:r>
            <a:r>
              <a:rPr lang="es-ES" sz="3200" dirty="0" smtClean="0"/>
              <a:t> libros </a:t>
            </a:r>
            <a:r>
              <a:rPr lang="es-ES" sz="3200" dirty="0" err="1" smtClean="0"/>
              <a:t>order</a:t>
            </a:r>
            <a:r>
              <a:rPr lang="es-ES" sz="3200" dirty="0" smtClean="0"/>
              <a:t> </a:t>
            </a:r>
            <a:r>
              <a:rPr lang="es-ES" sz="3200" dirty="0" err="1" smtClean="0"/>
              <a:t>by</a:t>
            </a:r>
            <a:r>
              <a:rPr lang="es-ES" sz="3200" dirty="0" smtClean="0"/>
              <a:t> 3;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Ordenará por precio.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467544" y="558552"/>
            <a:ext cx="806489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--Mostrar los alquileres de coche con fecha 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--de inicio en Lunes, Mi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é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rcoles o Viernes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idAlquiler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DNICliente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Matricula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FechaInicio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FechaFinal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PrecioDiaEfectuado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datename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dw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fechainicio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ALQ_Alquiler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datename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dw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fechainicio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'Lunes'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'Mi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é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rcoles'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'Viernes'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356992"/>
            <a:ext cx="652462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467544" y="476672"/>
            <a:ext cx="795637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--Mostar los clientes nacidos en Enero, marzo o 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--septiembre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DNICliente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Apellidos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Nombre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DatosCliente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FechaNacimiento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FechaCarnet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DATEname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month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fechanacimiento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ALQ_Cliente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DATEname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month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fechanacimiento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'enero'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'marzo'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'septiembre'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3356992"/>
            <a:ext cx="63150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ChangeArrowheads="1"/>
          </p:cNvSpPr>
          <p:nvPr/>
        </p:nvSpPr>
        <p:spPr bwMode="auto">
          <a:xfrm>
            <a:off x="179512" y="620688"/>
            <a:ext cx="867645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--Mostrar los clientes con primera letra de su nombre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--vocal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DNICliente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Apellidos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Nombre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DatosCliente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FechaNacimiento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FechaCarnet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ALQ_Cliente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SUBSTRING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nombre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a'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'e'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'i'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'o'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'u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284984"/>
            <a:ext cx="7704856" cy="1455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95536" y="476672"/>
            <a:ext cx="168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</a:rPr>
              <a:t>Ejercicios: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 flipH="1">
            <a:off x="1403648" y="1628800"/>
            <a:ext cx="62909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Usar la base de datos </a:t>
            </a:r>
            <a:r>
              <a:rPr lang="es-E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RestauranteBasicas</a:t>
            </a: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Crear la Base de Datos, sus tablas y añadir los registros que contiene el archivo </a:t>
            </a:r>
            <a:r>
              <a:rPr lang="es-E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sql</a:t>
            </a: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Sacar los platos con nombre comenzando por las vocales.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Sacar los platos con precio 6, 9 ,11 o 16.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Sacar los tipo plato que comienzan con A, B o 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Sacar las comidas con día de la semana en su fecha Martes, Jueves o sábado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búsqueda de patrones</a:t>
            </a:r>
            <a:br>
              <a:rPr lang="es-ES" dirty="0" smtClean="0"/>
            </a:br>
            <a:r>
              <a:rPr lang="es-ES" dirty="0" err="1" smtClean="0"/>
              <a:t>like</a:t>
            </a:r>
            <a:endParaRPr lang="es-E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339752" y="1052736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>Se utiliza "</a:t>
            </a:r>
            <a:r>
              <a:rPr lang="es-ES" dirty="0" err="1" smtClean="0"/>
              <a:t>like</a:t>
            </a:r>
            <a:r>
              <a:rPr lang="es-ES" dirty="0" smtClean="0"/>
              <a:t>" para averiguar si el valor de un campo coincide con un patrón establecido.</a:t>
            </a:r>
          </a:p>
          <a:p>
            <a:endParaRPr lang="es-ES" dirty="0" smtClean="0"/>
          </a:p>
          <a:p>
            <a:r>
              <a:rPr lang="es-ES" dirty="0" smtClean="0"/>
              <a:t>Formato como operador condicional (para los </a:t>
            </a:r>
            <a:r>
              <a:rPr lang="es-ES" dirty="0" err="1" smtClean="0"/>
              <a:t>where</a:t>
            </a:r>
            <a:r>
              <a:rPr lang="es-ES" dirty="0" smtClean="0"/>
              <a:t>, por ejemplo):</a:t>
            </a:r>
          </a:p>
          <a:p>
            <a:endParaRPr lang="es-ES" dirty="0" smtClean="0"/>
          </a:p>
          <a:p>
            <a:r>
              <a:rPr lang="es-ES" dirty="0" smtClean="0"/>
              <a:t>campo LIKE patrón</a:t>
            </a:r>
          </a:p>
          <a:p>
            <a:endParaRPr lang="es-ES" dirty="0" smtClean="0"/>
          </a:p>
          <a:p>
            <a:r>
              <a:rPr lang="es-ES" dirty="0" smtClean="0"/>
              <a:t>NUNCA DEBE SUSTITUIR AL OPERADOR =</a:t>
            </a:r>
          </a:p>
          <a:p>
            <a:r>
              <a:rPr lang="es-ES" dirty="0" smtClean="0"/>
              <a:t>ES MUCHÍSIMO MÁS LENTO, YA QUE INTENTA ACOPLAR EL TEXTO DEL CAMPO AL PATRÓN.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1475656" y="1844824"/>
          <a:ext cx="6096000" cy="2854126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317486">
                <a:tc>
                  <a:txBody>
                    <a:bodyPr/>
                    <a:lstStyle/>
                    <a:p>
                      <a:pPr algn="l"/>
                      <a:r>
                        <a:rPr lang="es-ES" sz="1200" dirty="0">
                          <a:solidFill>
                            <a:srgbClr val="2A2A2A"/>
                          </a:solidFill>
                        </a:rPr>
                        <a:t>Comodín</a:t>
                      </a:r>
                    </a:p>
                  </a:txBody>
                  <a:tcPr marL="52047" marR="52047" marT="65059" marB="65059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>
                          <a:solidFill>
                            <a:srgbClr val="2A2A2A"/>
                          </a:solidFill>
                        </a:rPr>
                        <a:t>Significado</a:t>
                      </a:r>
                    </a:p>
                  </a:txBody>
                  <a:tcPr marL="52047" marR="52047" marT="65059" marB="65059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317486">
                <a:tc>
                  <a:txBody>
                    <a:bodyPr/>
                    <a:lstStyle/>
                    <a:p>
                      <a:pPr fontAlgn="t"/>
                      <a:r>
                        <a:rPr lang="es-ES" sz="1200">
                          <a:solidFill>
                            <a:srgbClr val="2A2A2A"/>
                          </a:solidFill>
                        </a:rPr>
                        <a:t>%</a:t>
                      </a:r>
                    </a:p>
                  </a:txBody>
                  <a:tcPr marL="52047" marR="52047" marT="65059" marB="6505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200">
                          <a:solidFill>
                            <a:srgbClr val="2A2A2A"/>
                          </a:solidFill>
                        </a:rPr>
                        <a:t>Cualquier cadena de cero o más caracteres.</a:t>
                      </a:r>
                    </a:p>
                  </a:txBody>
                  <a:tcPr marL="52047" marR="52047" marT="65059" marB="6505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486">
                <a:tc>
                  <a:txBody>
                    <a:bodyPr/>
                    <a:lstStyle/>
                    <a:p>
                      <a:pPr fontAlgn="t"/>
                      <a:r>
                        <a:rPr lang="es-ES" sz="1200">
                          <a:solidFill>
                            <a:srgbClr val="2A2A2A"/>
                          </a:solidFill>
                        </a:rPr>
                        <a:t>_</a:t>
                      </a:r>
                    </a:p>
                  </a:txBody>
                  <a:tcPr marL="52047" marR="52047" marT="65059" marB="6505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200">
                          <a:solidFill>
                            <a:srgbClr val="2A2A2A"/>
                          </a:solidFill>
                        </a:rPr>
                        <a:t>Cualquier carácter.</a:t>
                      </a:r>
                    </a:p>
                  </a:txBody>
                  <a:tcPr marL="52047" marR="52047" marT="65059" marB="6505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2224">
                <a:tc>
                  <a:txBody>
                    <a:bodyPr/>
                    <a:lstStyle/>
                    <a:p>
                      <a:pPr fontAlgn="t"/>
                      <a:r>
                        <a:rPr lang="es-ES" sz="1200">
                          <a:solidFill>
                            <a:srgbClr val="2A2A2A"/>
                          </a:solidFill>
                        </a:rPr>
                        <a:t>[ ]</a:t>
                      </a:r>
                    </a:p>
                  </a:txBody>
                  <a:tcPr marL="52047" marR="52047" marT="65059" marB="6505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200">
                          <a:solidFill>
                            <a:srgbClr val="2A2A2A"/>
                          </a:solidFill>
                        </a:rPr>
                        <a:t>Cualquier carácter individual del intervalo (por ejemplo, [a-f]) o conjunto (por ejemplo, [abcdef]) especificado.</a:t>
                      </a:r>
                    </a:p>
                  </a:txBody>
                  <a:tcPr marL="52047" marR="52047" marT="65059" marB="6505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2224">
                <a:tc>
                  <a:txBody>
                    <a:bodyPr/>
                    <a:lstStyle/>
                    <a:p>
                      <a:pPr fontAlgn="t"/>
                      <a:r>
                        <a:rPr lang="es-ES" sz="1200">
                          <a:solidFill>
                            <a:srgbClr val="2A2A2A"/>
                          </a:solidFill>
                        </a:rPr>
                        <a:t>[^]</a:t>
                      </a:r>
                    </a:p>
                  </a:txBody>
                  <a:tcPr marL="52047" marR="52047" marT="65059" marB="6505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200" dirty="0">
                          <a:solidFill>
                            <a:srgbClr val="2A2A2A"/>
                          </a:solidFill>
                        </a:rPr>
                        <a:t>Cualquier carácter individual fuera del intervalo (por ejemplo, [^a - f]) o conjunto (por ejemplo, [^</a:t>
                      </a:r>
                      <a:r>
                        <a:rPr lang="es-ES" sz="1200" dirty="0" err="1">
                          <a:solidFill>
                            <a:srgbClr val="2A2A2A"/>
                          </a:solidFill>
                        </a:rPr>
                        <a:t>abcdef</a:t>
                      </a:r>
                      <a:r>
                        <a:rPr lang="es-ES" sz="1200" dirty="0">
                          <a:solidFill>
                            <a:srgbClr val="2A2A2A"/>
                          </a:solidFill>
                        </a:rPr>
                        <a:t>]) especificado.</a:t>
                      </a:r>
                    </a:p>
                  </a:txBody>
                  <a:tcPr marL="52047" marR="52047" marT="65059" marB="6505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899592" y="69269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Elementos a colocar en el patrón:</a:t>
            </a:r>
            <a:endParaRPr lang="es-E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971600" y="836712"/>
            <a:ext cx="727280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LIKE ‘Mc%’ busca todas las cadenas que comiencen con las letras "Mc" (</a:t>
            </a:r>
            <a:r>
              <a:rPr lang="es-ES" sz="1600" dirty="0" err="1" smtClean="0"/>
              <a:t>McBadden</a:t>
            </a:r>
            <a:r>
              <a:rPr lang="es-ES" sz="1600" dirty="0" smtClean="0"/>
              <a:t>).</a:t>
            </a:r>
          </a:p>
          <a:p>
            <a:endParaRPr lang="es-ES" sz="1600" dirty="0" smtClean="0"/>
          </a:p>
          <a:p>
            <a:r>
              <a:rPr lang="es-ES" sz="1600" dirty="0" smtClean="0"/>
              <a:t>LIKE ‘%</a:t>
            </a:r>
            <a:r>
              <a:rPr lang="es-ES" sz="1600" dirty="0" err="1" smtClean="0"/>
              <a:t>inger</a:t>
            </a:r>
            <a:r>
              <a:rPr lang="es-ES" sz="1600" dirty="0" smtClean="0"/>
              <a:t>’ busca todas las cadenas que finalicen con las letras "</a:t>
            </a:r>
            <a:r>
              <a:rPr lang="es-ES" sz="1600" dirty="0" err="1" smtClean="0"/>
              <a:t>inger</a:t>
            </a:r>
            <a:r>
              <a:rPr lang="es-ES" sz="1600" dirty="0" smtClean="0"/>
              <a:t>" (</a:t>
            </a:r>
            <a:r>
              <a:rPr lang="es-ES" sz="1600" dirty="0" err="1" smtClean="0"/>
              <a:t>Ringer</a:t>
            </a:r>
            <a:r>
              <a:rPr lang="es-ES" sz="1600" dirty="0" smtClean="0"/>
              <a:t>, </a:t>
            </a:r>
            <a:r>
              <a:rPr lang="es-ES" sz="1600" dirty="0" err="1" smtClean="0"/>
              <a:t>Stringer</a:t>
            </a:r>
            <a:r>
              <a:rPr lang="es-ES" sz="1600" dirty="0" smtClean="0"/>
              <a:t>).</a:t>
            </a:r>
          </a:p>
          <a:p>
            <a:endParaRPr lang="es-ES" sz="1600" dirty="0" smtClean="0"/>
          </a:p>
          <a:p>
            <a:r>
              <a:rPr lang="es-ES" sz="1600" dirty="0" smtClean="0"/>
              <a:t>LIKE ‘%en%’ busca todas las cadenas que contienen las letras "en" en alguna parte de la cadena (</a:t>
            </a:r>
            <a:r>
              <a:rPr lang="es-ES" sz="1600" dirty="0" err="1" smtClean="0"/>
              <a:t>Bennet</a:t>
            </a:r>
            <a:r>
              <a:rPr lang="es-ES" sz="1600" dirty="0" smtClean="0"/>
              <a:t>, Green, </a:t>
            </a:r>
            <a:r>
              <a:rPr lang="es-ES" sz="1600" dirty="0" err="1" smtClean="0"/>
              <a:t>McBadden</a:t>
            </a:r>
            <a:r>
              <a:rPr lang="es-ES" sz="1600" dirty="0" smtClean="0"/>
              <a:t>).</a:t>
            </a:r>
          </a:p>
          <a:p>
            <a:endParaRPr lang="es-ES" sz="1600" dirty="0" smtClean="0"/>
          </a:p>
          <a:p>
            <a:r>
              <a:rPr lang="es-ES" sz="1600" dirty="0" smtClean="0"/>
              <a:t>LIKE ‘_</a:t>
            </a:r>
            <a:r>
              <a:rPr lang="es-ES" sz="1600" dirty="0" err="1" smtClean="0"/>
              <a:t>heryl</a:t>
            </a:r>
            <a:r>
              <a:rPr lang="es-ES" sz="1600" dirty="0" smtClean="0"/>
              <a:t>’ busca todos los nombres de seis letras que terminan con las letras "</a:t>
            </a:r>
            <a:r>
              <a:rPr lang="es-ES" sz="1600" dirty="0" err="1" smtClean="0"/>
              <a:t>heryl</a:t>
            </a:r>
            <a:r>
              <a:rPr lang="es-ES" sz="1600" dirty="0" smtClean="0"/>
              <a:t>" (</a:t>
            </a:r>
            <a:r>
              <a:rPr lang="es-ES" sz="1600" dirty="0" err="1" smtClean="0"/>
              <a:t>Cheryl</a:t>
            </a:r>
            <a:r>
              <a:rPr lang="es-ES" sz="1600" dirty="0" smtClean="0"/>
              <a:t>, </a:t>
            </a:r>
            <a:r>
              <a:rPr lang="es-ES" sz="1600" dirty="0" err="1" smtClean="0"/>
              <a:t>Sheryl</a:t>
            </a:r>
            <a:r>
              <a:rPr lang="es-ES" sz="1600" dirty="0" smtClean="0"/>
              <a:t>).</a:t>
            </a:r>
          </a:p>
          <a:p>
            <a:endParaRPr lang="es-ES" sz="1600" dirty="0" smtClean="0"/>
          </a:p>
          <a:p>
            <a:r>
              <a:rPr lang="es-ES" sz="1600" dirty="0" smtClean="0"/>
              <a:t>LIKE ‘[CK]</a:t>
            </a:r>
            <a:r>
              <a:rPr lang="es-ES" sz="1600" dirty="0" err="1" smtClean="0"/>
              <a:t>ars</a:t>
            </a:r>
            <a:r>
              <a:rPr lang="es-ES" sz="1600" dirty="0" smtClean="0"/>
              <a:t>[</a:t>
            </a:r>
            <a:r>
              <a:rPr lang="es-ES" sz="1600" dirty="0" err="1" smtClean="0"/>
              <a:t>eo</a:t>
            </a:r>
            <a:r>
              <a:rPr lang="es-ES" sz="1600" dirty="0" smtClean="0"/>
              <a:t>]n’ busca </a:t>
            </a:r>
            <a:r>
              <a:rPr lang="es-ES" sz="1600" dirty="0" err="1" smtClean="0"/>
              <a:t>Carsen</a:t>
            </a:r>
            <a:r>
              <a:rPr lang="es-ES" sz="1600" dirty="0" smtClean="0"/>
              <a:t>, </a:t>
            </a:r>
            <a:r>
              <a:rPr lang="es-ES" sz="1600" dirty="0" err="1" smtClean="0"/>
              <a:t>Karsen</a:t>
            </a:r>
            <a:r>
              <a:rPr lang="es-ES" sz="1600" dirty="0" smtClean="0"/>
              <a:t>, Carson y </a:t>
            </a:r>
            <a:r>
              <a:rPr lang="es-ES" sz="1600" dirty="0" err="1" smtClean="0"/>
              <a:t>Karson</a:t>
            </a:r>
            <a:r>
              <a:rPr lang="es-ES" sz="1600" dirty="0" smtClean="0"/>
              <a:t>.</a:t>
            </a:r>
          </a:p>
          <a:p>
            <a:endParaRPr lang="es-ES" sz="1600" dirty="0" smtClean="0"/>
          </a:p>
          <a:p>
            <a:r>
              <a:rPr lang="es-ES" sz="1600" dirty="0" smtClean="0"/>
              <a:t>LIKE ‘[M-Z]</a:t>
            </a:r>
            <a:r>
              <a:rPr lang="es-ES" sz="1600" dirty="0" err="1" smtClean="0"/>
              <a:t>inger</a:t>
            </a:r>
            <a:r>
              <a:rPr lang="es-ES" sz="1600" dirty="0" smtClean="0"/>
              <a:t>’ busca todos los nombres que terminen por "</a:t>
            </a:r>
            <a:r>
              <a:rPr lang="es-ES" sz="1600" dirty="0" err="1" smtClean="0"/>
              <a:t>inger</a:t>
            </a:r>
            <a:r>
              <a:rPr lang="es-ES" sz="1600" dirty="0" smtClean="0"/>
              <a:t>" y que empiecen con cualquier letra entre M y Z (</a:t>
            </a:r>
            <a:r>
              <a:rPr lang="es-ES" sz="1600" dirty="0" err="1" smtClean="0"/>
              <a:t>Ringer</a:t>
            </a:r>
            <a:r>
              <a:rPr lang="es-ES" sz="1600" dirty="0" smtClean="0"/>
              <a:t>).</a:t>
            </a:r>
          </a:p>
          <a:p>
            <a:endParaRPr lang="es-ES" sz="1600" dirty="0" smtClean="0"/>
          </a:p>
          <a:p>
            <a:r>
              <a:rPr lang="es-ES" sz="1600" dirty="0" smtClean="0"/>
              <a:t>LIKE ‘M[^c]%’ busca todos los nombres que empiecen con la letra M que no tengan la letra "c" como segunda letra (</a:t>
            </a:r>
            <a:r>
              <a:rPr lang="es-ES" sz="1600" dirty="0" err="1" smtClean="0"/>
              <a:t>MacFeather</a:t>
            </a:r>
            <a:r>
              <a:rPr lang="es-ES" sz="1600" dirty="0" smtClean="0"/>
              <a:t>).</a:t>
            </a:r>
            <a:endParaRPr lang="es-ES" sz="16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1524000" y="1811695"/>
          <a:ext cx="6096000" cy="3234609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337284">
                <a:tc>
                  <a:txBody>
                    <a:bodyPr/>
                    <a:lstStyle/>
                    <a:p>
                      <a:pPr algn="l"/>
                      <a:r>
                        <a:rPr lang="es-ES" sz="1300">
                          <a:solidFill>
                            <a:srgbClr val="2A2A2A"/>
                          </a:solidFill>
                        </a:rPr>
                        <a:t>Símbolo</a:t>
                      </a:r>
                    </a:p>
                  </a:txBody>
                  <a:tcPr marL="55293" marR="55293" marT="69116" marB="69116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>
                          <a:solidFill>
                            <a:srgbClr val="2A2A2A"/>
                          </a:solidFill>
                        </a:rPr>
                        <a:t>Significado</a:t>
                      </a:r>
                    </a:p>
                  </a:txBody>
                  <a:tcPr marL="55293" marR="55293" marT="69116" marB="69116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337284">
                <a:tc>
                  <a:txBody>
                    <a:bodyPr/>
                    <a:lstStyle/>
                    <a:p>
                      <a:pPr fontAlgn="t"/>
                      <a:r>
                        <a:rPr lang="es-ES" sz="1300">
                          <a:solidFill>
                            <a:srgbClr val="2A2A2A"/>
                          </a:solidFill>
                        </a:rPr>
                        <a:t>LIKE ‘5[%]’</a:t>
                      </a:r>
                    </a:p>
                  </a:txBody>
                  <a:tcPr marL="55293" marR="55293" marT="69116" marB="6911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300">
                          <a:solidFill>
                            <a:srgbClr val="2A2A2A"/>
                          </a:solidFill>
                        </a:rPr>
                        <a:t>5%</a:t>
                      </a:r>
                    </a:p>
                  </a:txBody>
                  <a:tcPr marL="55293" marR="55293" marT="69116" marB="6911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337">
                <a:tc>
                  <a:txBody>
                    <a:bodyPr/>
                    <a:lstStyle/>
                    <a:p>
                      <a:pPr fontAlgn="t"/>
                      <a:r>
                        <a:rPr lang="es-ES" sz="1300">
                          <a:solidFill>
                            <a:srgbClr val="2A2A2A"/>
                          </a:solidFill>
                        </a:rPr>
                        <a:t>LIKE ‘5%’</a:t>
                      </a:r>
                    </a:p>
                  </a:txBody>
                  <a:tcPr marL="55293" marR="55293" marT="69116" marB="6911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300">
                          <a:solidFill>
                            <a:srgbClr val="2A2A2A"/>
                          </a:solidFill>
                        </a:rPr>
                        <a:t>5 seguido de cualquier cadena de 0 o más caracteres</a:t>
                      </a:r>
                    </a:p>
                  </a:txBody>
                  <a:tcPr marL="55293" marR="55293" marT="69116" marB="6911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284">
                <a:tc>
                  <a:txBody>
                    <a:bodyPr/>
                    <a:lstStyle/>
                    <a:p>
                      <a:pPr fontAlgn="t"/>
                      <a:r>
                        <a:rPr lang="es-ES" sz="1300">
                          <a:solidFill>
                            <a:srgbClr val="2A2A2A"/>
                          </a:solidFill>
                        </a:rPr>
                        <a:t>LIKE ‘[_]n’</a:t>
                      </a:r>
                    </a:p>
                  </a:txBody>
                  <a:tcPr marL="55293" marR="55293" marT="69116" marB="6911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300">
                          <a:solidFill>
                            <a:srgbClr val="2A2A2A"/>
                          </a:solidFill>
                        </a:rPr>
                        <a:t>_n</a:t>
                      </a:r>
                    </a:p>
                  </a:txBody>
                  <a:tcPr marL="55293" marR="55293" marT="69116" marB="6911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284">
                <a:tc>
                  <a:txBody>
                    <a:bodyPr/>
                    <a:lstStyle/>
                    <a:p>
                      <a:pPr fontAlgn="t"/>
                      <a:r>
                        <a:rPr lang="es-ES" sz="1300" dirty="0">
                          <a:solidFill>
                            <a:srgbClr val="2A2A2A"/>
                          </a:solidFill>
                        </a:rPr>
                        <a:t>LIKE '_n'</a:t>
                      </a:r>
                    </a:p>
                  </a:txBody>
                  <a:tcPr marL="55293" marR="55293" marT="69116" marB="6911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300">
                          <a:solidFill>
                            <a:srgbClr val="2A2A2A"/>
                          </a:solidFill>
                        </a:rPr>
                        <a:t>en, in, un (etc.)</a:t>
                      </a:r>
                    </a:p>
                  </a:txBody>
                  <a:tcPr marL="55293" marR="55293" marT="69116" marB="6911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284">
                <a:tc>
                  <a:txBody>
                    <a:bodyPr/>
                    <a:lstStyle/>
                    <a:p>
                      <a:pPr fontAlgn="t"/>
                      <a:r>
                        <a:rPr lang="es-ES" sz="1300">
                          <a:solidFill>
                            <a:srgbClr val="2A2A2A"/>
                          </a:solidFill>
                        </a:rPr>
                        <a:t>LIKE ‘[a-cdf]’</a:t>
                      </a:r>
                    </a:p>
                  </a:txBody>
                  <a:tcPr marL="55293" marR="55293" marT="69116" marB="6911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300">
                          <a:solidFill>
                            <a:srgbClr val="2A2A2A"/>
                          </a:solidFill>
                        </a:rPr>
                        <a:t>a, b, c, d o f</a:t>
                      </a:r>
                    </a:p>
                  </a:txBody>
                  <a:tcPr marL="55293" marR="55293" marT="69116" marB="6911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284">
                <a:tc>
                  <a:txBody>
                    <a:bodyPr/>
                    <a:lstStyle/>
                    <a:p>
                      <a:pPr fontAlgn="t"/>
                      <a:r>
                        <a:rPr lang="es-ES" sz="1300">
                          <a:solidFill>
                            <a:srgbClr val="2A2A2A"/>
                          </a:solidFill>
                        </a:rPr>
                        <a:t>LIKE ‘[-acdf]’</a:t>
                      </a:r>
                    </a:p>
                  </a:txBody>
                  <a:tcPr marL="55293" marR="55293" marT="69116" marB="6911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300">
                          <a:solidFill>
                            <a:srgbClr val="2A2A2A"/>
                          </a:solidFill>
                        </a:rPr>
                        <a:t>-, a, c, d o f</a:t>
                      </a:r>
                    </a:p>
                  </a:txBody>
                  <a:tcPr marL="55293" marR="55293" marT="69116" marB="6911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284">
                <a:tc>
                  <a:txBody>
                    <a:bodyPr/>
                    <a:lstStyle/>
                    <a:p>
                      <a:pPr fontAlgn="t"/>
                      <a:r>
                        <a:rPr lang="es-ES" sz="1300">
                          <a:solidFill>
                            <a:srgbClr val="2A2A2A"/>
                          </a:solidFill>
                        </a:rPr>
                        <a:t>LIKE ‘[ [ ]’</a:t>
                      </a:r>
                    </a:p>
                  </a:txBody>
                  <a:tcPr marL="55293" marR="55293" marT="69116" marB="6911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300">
                          <a:solidFill>
                            <a:srgbClr val="2A2A2A"/>
                          </a:solidFill>
                        </a:rPr>
                        <a:t>[</a:t>
                      </a:r>
                    </a:p>
                  </a:txBody>
                  <a:tcPr marL="55293" marR="55293" marT="69116" marB="6911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284">
                <a:tc>
                  <a:txBody>
                    <a:bodyPr/>
                    <a:lstStyle/>
                    <a:p>
                      <a:pPr fontAlgn="t"/>
                      <a:r>
                        <a:rPr lang="es-ES" sz="1300">
                          <a:solidFill>
                            <a:srgbClr val="2A2A2A"/>
                          </a:solidFill>
                        </a:rPr>
                        <a:t>LIKE ']'</a:t>
                      </a:r>
                    </a:p>
                  </a:txBody>
                  <a:tcPr marL="55293" marR="55293" marT="69116" marB="6911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300" dirty="0">
                          <a:solidFill>
                            <a:srgbClr val="2A2A2A"/>
                          </a:solidFill>
                        </a:rPr>
                        <a:t>]</a:t>
                      </a:r>
                    </a:p>
                  </a:txBody>
                  <a:tcPr marL="55293" marR="55293" marT="69116" marB="6911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1763688" y="640433"/>
            <a:ext cx="540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A2A2A"/>
                </a:solidFill>
                <a:effectLst/>
                <a:latin typeface="Segoe UI" pitchFamily="34" charset="0"/>
                <a:cs typeface="Segoe UI" pitchFamily="34" charset="0"/>
              </a:rPr>
              <a:t>En la siguiente tabla se muestra el uso de comodines </a:t>
            </a:r>
            <a:r>
              <a:rPr lang="es-ES" sz="1600" dirty="0" smtClean="0">
                <a:solidFill>
                  <a:srgbClr val="2A2A2A"/>
                </a:solidFill>
                <a:latin typeface="Segoe UI" pitchFamily="34" charset="0"/>
                <a:cs typeface="Segoe UI" pitchFamily="34" charset="0"/>
              </a:rPr>
              <a:t>i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A2A2A"/>
                </a:solidFill>
                <a:effectLst/>
                <a:latin typeface="Segoe UI" pitchFamily="34" charset="0"/>
                <a:cs typeface="Segoe UI" pitchFamily="34" charset="0"/>
              </a:rPr>
              <a:t>ncluidos entre corchetes.</a:t>
            </a:r>
            <a:endParaRPr kumimoji="0" lang="es-E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323528" y="620688"/>
            <a:ext cx="7740352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--No vale usar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like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sustituyendo al igual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--No es eficiente y tarda 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á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s.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--S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ó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 cuando hacemos uso de los patrones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CodTipo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DescripcionTipo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PrecioDia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ALQ_tipoCoche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descripcionTipo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like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'Ejecutivo'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CodTipo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DescripcionTipo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PrecioDia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ALQ_tipoCoche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descripcionTipo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'Ejecutivo'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4467289"/>
            <a:ext cx="3744416" cy="99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835696" y="724055"/>
            <a:ext cx="6264696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Por defecto, si no aclaramos en la sentencia, los ordena de manera ascendente (de menor a mayor). 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Podemos ordenarlos de mayor a menor, para ello agregamos la palabra clave "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desc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":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codigo,titulo,autor,editorial,precio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libros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order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by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editorial </a:t>
            </a:r>
            <a:r>
              <a:rPr kumimoji="0" lang="es-ES" sz="3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desc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s-E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ChangeArrowheads="1"/>
          </p:cNvSpPr>
          <p:nvPr/>
        </p:nvSpPr>
        <p:spPr bwMode="auto">
          <a:xfrm>
            <a:off x="0" y="889025"/>
            <a:ext cx="84604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--Mostrar los Tipo Coche que comienzan por E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CodTipo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DescripcionTipo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PrecioDia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ALQ_tipoCoche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descripcionTipo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like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'E%'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573016"/>
            <a:ext cx="4624408" cy="1767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ChangeArrowheads="1"/>
          </p:cNvSpPr>
          <p:nvPr/>
        </p:nvSpPr>
        <p:spPr bwMode="auto">
          <a:xfrm>
            <a:off x="323528" y="980728"/>
            <a:ext cx="831641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--Mostrar coches con matr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í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cula que comience con 9 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--y tengan una H en 6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º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lugar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Matricula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DescripcionEstado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codTipo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ALQ_Coche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Matricula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like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'9____H%'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3573016"/>
            <a:ext cx="5475004" cy="1475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ChangeArrowheads="1"/>
          </p:cNvSpPr>
          <p:nvPr/>
        </p:nvSpPr>
        <p:spPr bwMode="auto">
          <a:xfrm>
            <a:off x="611560" y="908720"/>
            <a:ext cx="759633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--Mostrar coches que contengan golpe en 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descripcion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estado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Matricula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DescripcionEstado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codTipo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ALQ_Coche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DescripcionEstado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like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'%golpe%'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4581128"/>
            <a:ext cx="5368303" cy="1686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ChangeArrowheads="1"/>
          </p:cNvSpPr>
          <p:nvPr/>
        </p:nvSpPr>
        <p:spPr bwMode="auto">
          <a:xfrm>
            <a:off x="467544" y="620688"/>
            <a:ext cx="824440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--Mostrar clientes con una r o una d en la 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--tercera letra de su nombre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DNICliente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Apellidos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Nombre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DatosCliente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FechaNacimiento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FechaCarnet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ALQ_Cliente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nombre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like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'__[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rd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]%'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533072"/>
            <a:ext cx="6912768" cy="2566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251520" y="692696"/>
            <a:ext cx="810039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--Mostrar los clientes que no tengan c/ en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--datos cliente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DNICliente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Apellidos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Nombre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DatosCliente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FechaNacimiento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FechaCarnet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ALQ_Cliente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datoscliente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like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'%c/%'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7" y="4221088"/>
            <a:ext cx="7291743" cy="1120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539552" y="980728"/>
            <a:ext cx="81724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--Mostrar los clientes que no tengan una r ni una d 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--en la tercera letra de su apellido 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DNICliente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Apellidos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Nombre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DatosCliente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FechaNacimiento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FechaCarnet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ALQ_Cliente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Apellidos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like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'__[^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r^d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]%'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223990"/>
            <a:ext cx="7056784" cy="2602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95536" y="476672"/>
            <a:ext cx="168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</a:rPr>
              <a:t>Ejercicios: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 flipH="1">
            <a:off x="1403648" y="1628800"/>
            <a:ext cx="6290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Usar la base de datos </a:t>
            </a:r>
            <a:r>
              <a:rPr lang="es-E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RestauranteBasicas</a:t>
            </a: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Crear la Base de Datos, sus tablas y añadir los registros que contiene el archivo </a:t>
            </a:r>
            <a:r>
              <a:rPr lang="es-E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sql</a:t>
            </a: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Sacar los platos con nombre comenzando por A hasta F.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Sacar los tipo de plato con Carnes en el campo </a:t>
            </a:r>
            <a:r>
              <a:rPr lang="es-E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TipoPlato</a:t>
            </a: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Sacar los platos que contengan carne en el campo Plato.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Sacar las comidas en las mesas que tengan un 1 o un 2 en el tercer carácter.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Sacar los platos que contengan Lenguado o Salmón en el campo Plato.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Sacar los platos que no tengan mínimo en el campo plato.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sacar los platos cuyo campo plato terminen con César.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1763688" y="533293"/>
            <a:ext cx="6408712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Incluso, podemos ordenar en distintos sentidos, por ejemplo, por "titulo" en sentido ascendente y "editorial" en sentido descendente: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codigo,titulo,autor,editorial,precio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libros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order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by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titulo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asc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editorial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desc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Estas palabras claves afectan al campo inmediatamente anterior.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Es posible ordenar por un campo que no se lista en la selección.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Se permite ordenar por valores calculados o expresiones.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403648" y="1844824"/>
            <a:ext cx="723629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--Mostrar clientes ordenados por DNI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DNICliente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Apellidos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Nombre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DatosCliente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0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FechaNacimiento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FechaCarnet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ALQ_Cliente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order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DNICliente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755576" y="1196752"/>
            <a:ext cx="504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Ordenar por un campo y de menor a mayor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323528" y="260648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</a:rPr>
              <a:t>Ejemplo</a:t>
            </a:r>
            <a:endParaRPr lang="es-ES" sz="24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5469" y="3501008"/>
            <a:ext cx="3968353" cy="3152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395536" y="1700808"/>
            <a:ext cx="795637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--Mostrar clientes ordenados por Apellidos y nombre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DNICliente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Apellidos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Nombre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DatosCliente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FechaNacimiento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FechaCarnet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ALQ_Cliente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order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Apellidos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Nombre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11560" y="548680"/>
            <a:ext cx="6707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Ordenar por dos campos consecutivamente. Si coincide apellidos ordena por nombre</a:t>
            </a:r>
            <a:endParaRPr lang="es-E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2564904"/>
            <a:ext cx="3685007" cy="4109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3568" y="404664"/>
            <a:ext cx="32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Ordenar de mayor a menor</a:t>
            </a:r>
            <a:endParaRPr lang="es-ES" dirty="0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1043608" y="1268760"/>
            <a:ext cx="705678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--Mostrar Tipos de Coche ordenados de mayor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--a menor por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preciodia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CodTipo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DescripcionTipo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PrecioDia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ALQ_tipoCoche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order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preciodia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desc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3429000"/>
            <a:ext cx="3943740" cy="247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683568" y="1268760"/>
            <a:ext cx="781236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--Mostrar clientes ordenados por nombre del 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--d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í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 de la semana de nacimiento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DNICliente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Apellidos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Nombre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FechaNacimiento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DATENAME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dw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fechanacimiento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ALQ_Cliente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order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datename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dw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fechanacimiento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827584" y="476672"/>
            <a:ext cx="647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También podemos ordenar por operaciones o funciones</a:t>
            </a:r>
            <a:endParaRPr lang="es-E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3160" y="3717032"/>
            <a:ext cx="4921466" cy="2935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174</TotalTime>
  <Words>1777</Words>
  <Application>Microsoft Office PowerPoint</Application>
  <PresentationFormat>Presentación en pantalla (4:3)</PresentationFormat>
  <Paragraphs>334</Paragraphs>
  <Slides>46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47" baseType="lpstr">
      <vt:lpstr>Concurrencia</vt:lpstr>
      <vt:lpstr>Elementos Fundamentales de SQL </vt:lpstr>
      <vt:lpstr>Ordenar registros (order by)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Operadores lógicos. Condiciones múltiples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operador between</vt:lpstr>
      <vt:lpstr>Diapositiva 22</vt:lpstr>
      <vt:lpstr>Diapositiva 23</vt:lpstr>
      <vt:lpstr>Diapositiva 24</vt:lpstr>
      <vt:lpstr>Diapositiva 25</vt:lpstr>
      <vt:lpstr>Diapositiva 26</vt:lpstr>
      <vt:lpstr>operador in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búsqueda de patrones like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Ordenar registros (order by)</dc:title>
  <dc:creator>arodpes</dc:creator>
  <cp:lastModifiedBy>arodpes</cp:lastModifiedBy>
  <cp:revision>50</cp:revision>
  <dcterms:created xsi:type="dcterms:W3CDTF">2013-10-20T18:17:30Z</dcterms:created>
  <dcterms:modified xsi:type="dcterms:W3CDTF">2013-10-27T18:06:27Z</dcterms:modified>
</cp:coreProperties>
</file>