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5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6" r:id="rId29"/>
    <p:sldId id="281" r:id="rId30"/>
    <p:sldId id="287" r:id="rId31"/>
    <p:sldId id="288" r:id="rId32"/>
    <p:sldId id="290" r:id="rId33"/>
    <p:sldId id="291" r:id="rId34"/>
    <p:sldId id="289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06/11/2013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Elementos Fundamentales 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Tercera parte</a:t>
            </a:r>
          </a:p>
          <a:p>
            <a:r>
              <a:rPr lang="es-ES" dirty="0" smtClean="0"/>
              <a:t>F</a:t>
            </a:r>
            <a:r>
              <a:rPr lang="es-ES" dirty="0" smtClean="0"/>
              <a:t>unciones </a:t>
            </a:r>
            <a:r>
              <a:rPr lang="es-ES" dirty="0" smtClean="0"/>
              <a:t>agrupadoras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628800"/>
            <a:ext cx="59046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caso en que el nº de registros sea muy grande podremos usar </a:t>
            </a:r>
            <a:r>
              <a:rPr lang="es-ES" sz="2400" b="1" dirty="0" err="1" smtClean="0"/>
              <a:t>count_big</a:t>
            </a:r>
            <a:r>
              <a:rPr lang="es-ES" dirty="0" smtClean="0"/>
              <a:t> para contarlos.</a:t>
            </a:r>
          </a:p>
          <a:p>
            <a:endParaRPr lang="es-ES" dirty="0" smtClean="0"/>
          </a:p>
          <a:p>
            <a:r>
              <a:rPr lang="es-ES" dirty="0" smtClean="0"/>
              <a:t>Funcionarán igual: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count_big</a:t>
            </a:r>
            <a:r>
              <a:rPr lang="es-ES" dirty="0" smtClean="0"/>
              <a:t>(*) </a:t>
            </a:r>
            <a:r>
              <a:rPr lang="es-ES" dirty="0" err="1" smtClean="0"/>
              <a:t>from</a:t>
            </a:r>
            <a:r>
              <a:rPr lang="es-ES" dirty="0" smtClean="0"/>
              <a:t> tabla</a:t>
            </a:r>
          </a:p>
          <a:p>
            <a:r>
              <a:rPr lang="es-ES" dirty="0" smtClean="0"/>
              <a:t>	nº de registros</a:t>
            </a:r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count_big</a:t>
            </a:r>
            <a:r>
              <a:rPr lang="es-ES" dirty="0" smtClean="0"/>
              <a:t>(campo) </a:t>
            </a:r>
            <a:r>
              <a:rPr lang="es-ES" dirty="0" err="1" smtClean="0"/>
              <a:t>from</a:t>
            </a:r>
            <a:r>
              <a:rPr lang="es-ES" dirty="0" smtClean="0"/>
              <a:t> tabla</a:t>
            </a:r>
          </a:p>
          <a:p>
            <a:r>
              <a:rPr lang="es-ES" dirty="0" smtClean="0"/>
              <a:t>	nº de registros con campo no NULL</a:t>
            </a:r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count_big</a:t>
            </a:r>
            <a:r>
              <a:rPr lang="es-ES" dirty="0" smtClean="0"/>
              <a:t>(</a:t>
            </a:r>
            <a:r>
              <a:rPr lang="es-ES" dirty="0" err="1" smtClean="0"/>
              <a:t>distinct</a:t>
            </a:r>
            <a:r>
              <a:rPr lang="es-ES" dirty="0" smtClean="0"/>
              <a:t> campo) </a:t>
            </a:r>
            <a:r>
              <a:rPr lang="es-ES" dirty="0" err="1" smtClean="0"/>
              <a:t>from</a:t>
            </a:r>
            <a:r>
              <a:rPr lang="es-ES" dirty="0" smtClean="0"/>
              <a:t> tabla</a:t>
            </a:r>
          </a:p>
          <a:p>
            <a:r>
              <a:rPr lang="es-ES" dirty="0" smtClean="0"/>
              <a:t>	nº de valores distintos de campo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9087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Ejercicio: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 flipH="1">
            <a:off x="1763688" y="1772816"/>
            <a:ext cx="5760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Contar nº de registros </a:t>
            </a:r>
            <a:r>
              <a:rPr lang="pt-BR" dirty="0" err="1" smtClean="0"/>
              <a:t>con</a:t>
            </a:r>
            <a:r>
              <a:rPr lang="pt-BR" dirty="0" smtClean="0"/>
              <a:t> </a:t>
            </a:r>
            <a:r>
              <a:rPr lang="pt-BR" dirty="0" err="1" smtClean="0"/>
              <a:t>provincia</a:t>
            </a:r>
            <a:r>
              <a:rPr lang="pt-BR" dirty="0" smtClean="0"/>
              <a:t> Santa Cruz de </a:t>
            </a:r>
            <a:r>
              <a:rPr lang="pt-BR" dirty="0" err="1" smtClean="0"/>
              <a:t>Tenerife</a:t>
            </a:r>
            <a:r>
              <a:rPr lang="pt-B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Contar el número de Islas diferentes.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Contar el nº de Municipios de la provincia de "Palmas, Las".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Contar el número de registros del segundo mes del año.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Igual que el anterior si el número fuera muy grande.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Contar los registros con menos de 1000 habitantes con islas.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Contar las comunidades autónomas que contengan una E.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Sumar campos (</a:t>
            </a:r>
            <a:r>
              <a:rPr lang="es-ES" dirty="0" err="1" smtClean="0"/>
              <a:t>sum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412776"/>
            <a:ext cx="69482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 función agrupadora es la que nos permite sumar los valores de un campo numérico</a:t>
            </a:r>
          </a:p>
          <a:p>
            <a:r>
              <a:rPr lang="es-ES" dirty="0" smtClean="0"/>
              <a:t>Su formato es:</a:t>
            </a:r>
          </a:p>
          <a:p>
            <a:r>
              <a:rPr lang="es-ES" sz="2800" b="1" dirty="0" err="1" smtClean="0"/>
              <a:t>select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sum</a:t>
            </a:r>
            <a:r>
              <a:rPr lang="es-ES" sz="2800" b="1" dirty="0" smtClean="0"/>
              <a:t>(campo) </a:t>
            </a:r>
            <a:r>
              <a:rPr lang="es-ES" sz="2800" b="1" dirty="0" err="1" smtClean="0"/>
              <a:t>from</a:t>
            </a:r>
            <a:r>
              <a:rPr lang="es-ES" sz="2800" b="1" dirty="0" smtClean="0"/>
              <a:t> tabla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51520" y="3501008"/>
            <a:ext cx="831641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--Sumar el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de habitantes de la provincia de Lugo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--seg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los datos de fecha 01/01/2013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'01/01/2013'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'Lugo'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5301208"/>
            <a:ext cx="2128103" cy="11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755576" y="1973451"/>
            <a:ext cx="756084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--Sumar el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de parados y el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de habitantes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--seg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los datos de fecha 01/02/2013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TotalParoRegistrado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r>
              <a:rPr lang="es-ES" sz="1050" dirty="0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ES" dirty="0" err="1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lang="es-ES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ES" dirty="0" err="1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lang="es-ES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'01/02/2013'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933056"/>
            <a:ext cx="5535008" cy="15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827584" y="2852936"/>
            <a:ext cx="716428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--calcular el cociente entre en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de parados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--entre el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de habitantes para toda Espa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ñ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--seg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los datos de fecha 01/03/2013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TotalParoRegistrado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)/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'01/03/2013'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585" y="98072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usar varios campos SUM en operaciones.</a:t>
            </a:r>
          </a:p>
          <a:p>
            <a:r>
              <a:rPr lang="es-ES" dirty="0" smtClean="0"/>
              <a:t>Hay que tener en cuenta que devuelven un dato del tipo del campo que sumamos, por lo que para algunas operaciones hay que realizar un </a:t>
            </a:r>
            <a:r>
              <a:rPr lang="es-ES" dirty="0" err="1" smtClean="0"/>
              <a:t>cast</a:t>
            </a:r>
            <a:r>
              <a:rPr lang="es-ES" dirty="0" smtClean="0"/>
              <a:t> previo que permita su ejecución. </a:t>
            </a:r>
            <a:endParaRPr lang="es-E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5013176"/>
            <a:ext cx="2376264" cy="131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19675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Ejercicios: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547664" y="2276872"/>
            <a:ext cx="65527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Sumar el padrón a fecha '01/03/2013' de la provincia </a:t>
            </a:r>
            <a:r>
              <a:rPr lang="pt-BR" dirty="0" smtClean="0"/>
              <a:t>de Santa Cruz de </a:t>
            </a:r>
            <a:r>
              <a:rPr lang="pt-BR" dirty="0" err="1" smtClean="0"/>
              <a:t>Tenerife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Sumar el paro a fecha '01/02/2013' de los municipios de la comunidad autónoma de "Madrid, Comunidad de"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Sumar los habitantes a fecha '01/02/2013' de las Comunidades autónomas de Extremadura, Andalucía, Aragón y Canarias.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Resto de funciones agrupadoras: </a:t>
            </a:r>
            <a:r>
              <a:rPr lang="es-ES" dirty="0" err="1" smtClean="0"/>
              <a:t>max</a:t>
            </a:r>
            <a:r>
              <a:rPr lang="es-ES" dirty="0" smtClean="0"/>
              <a:t>, min, </a:t>
            </a:r>
            <a:r>
              <a:rPr lang="es-ES" dirty="0" err="1" smtClean="0"/>
              <a:t>avg</a:t>
            </a:r>
            <a:r>
              <a:rPr lang="es-ES" dirty="0" smtClean="0"/>
              <a:t>, </a:t>
            </a:r>
            <a:r>
              <a:rPr lang="es-ES" dirty="0" err="1" smtClean="0"/>
              <a:t>stdev</a:t>
            </a:r>
            <a:r>
              <a:rPr lang="es-ES" dirty="0" smtClean="0"/>
              <a:t> y </a:t>
            </a:r>
            <a:r>
              <a:rPr lang="es-ES" dirty="0" err="1" smtClean="0"/>
              <a:t>var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1772816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funciones </a:t>
            </a:r>
            <a:r>
              <a:rPr lang="es-ES" dirty="0" err="1" smtClean="0"/>
              <a:t>agregadoras</a:t>
            </a:r>
            <a:r>
              <a:rPr lang="es-ES" dirty="0" smtClean="0"/>
              <a:t> como el </a:t>
            </a:r>
            <a:r>
              <a:rPr lang="es-ES" dirty="0" err="1" smtClean="0"/>
              <a:t>sum</a:t>
            </a:r>
            <a:r>
              <a:rPr lang="es-ES" dirty="0" smtClean="0"/>
              <a:t> y </a:t>
            </a:r>
            <a:r>
              <a:rPr lang="es-ES" dirty="0" err="1" smtClean="0"/>
              <a:t>count</a:t>
            </a:r>
            <a:r>
              <a:rPr lang="es-ES" dirty="0" smtClean="0"/>
              <a:t> , junto a las que veremos en este apartado devuelven un único valor (salvo agrupamientos que veremos después).</a:t>
            </a:r>
          </a:p>
          <a:p>
            <a:r>
              <a:rPr lang="es-ES" dirty="0" smtClean="0"/>
              <a:t>Por tanto si las acompañamos de un campo nos darán un error.</a:t>
            </a:r>
            <a:endParaRPr lang="es-ES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195736" y="5229200"/>
            <a:ext cx="6012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Mens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 8120, Nivel 16, Estado 1, L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nea 1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 columna '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DatosCompletosTabla.Provincia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de la lista de selecci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no es v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lida, porque no est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contenida en una funci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de agregado ni en la cl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usula GROUP BY.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691680" y="3563147"/>
            <a:ext cx="60841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'01/03/2013'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1052736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que sí estará permitido es sacar varios valores de funciones agrupadoras en el mismo </a:t>
            </a:r>
            <a:r>
              <a:rPr lang="es-ES" dirty="0" err="1" smtClean="0"/>
              <a:t>select</a:t>
            </a:r>
            <a:r>
              <a:rPr lang="es-ES" dirty="0" smtClean="0"/>
              <a:t>. Pudiéndoles dar nombre con el alias.</a:t>
            </a:r>
          </a:p>
          <a:p>
            <a:r>
              <a:rPr lang="es-ES" dirty="0" smtClean="0"/>
              <a:t>Por ejemplo:</a:t>
            </a:r>
            <a:endParaRPr lang="es-ES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043608" y="2437444"/>
            <a:ext cx="730830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(*)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Nregistros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NHabitantes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isla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NIslas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'01/03/2013'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725144"/>
            <a:ext cx="4208985" cy="148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Contar registros (</a:t>
            </a:r>
            <a:r>
              <a:rPr lang="es-ES" dirty="0" err="1" smtClean="0"/>
              <a:t>count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764704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Min y </a:t>
            </a:r>
            <a:r>
              <a:rPr lang="es-ES" dirty="0" err="1" smtClean="0"/>
              <a:t>max</a:t>
            </a:r>
            <a:r>
              <a:rPr lang="es-ES" dirty="0" smtClean="0"/>
              <a:t> nos devuelve el valor máximo o mínimo de una expresión.</a:t>
            </a:r>
          </a:p>
          <a:p>
            <a:r>
              <a:rPr lang="es-ES" dirty="0" smtClean="0"/>
              <a:t>En este caso puede ser numérica o de texto. En este último caso el máximo o mínimo hace referencia a la ordenación alfanumérica de textos.</a:t>
            </a:r>
            <a:endParaRPr lang="es-ES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2636912"/>
            <a:ext cx="853244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el valor 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ximo del padr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maxPadron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el valor 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nimo del paro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TotalParoRegistrado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minParo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924944"/>
            <a:ext cx="12287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67544" y="1628800"/>
            <a:ext cx="7704856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la CA de menor valor alfanum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rico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05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el municipio de mayor valor alfanum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rico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221088"/>
            <a:ext cx="2000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620688"/>
            <a:ext cx="55290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Funciones agregadas estadísticas: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AVG: media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STDEV: desviación típica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VAR: varianza</a:t>
            </a:r>
            <a:endParaRPr lang="es-ES" sz="2800" dirty="0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204864"/>
            <a:ext cx="50673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23528" y="1431506"/>
            <a:ext cx="8028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--media, varianza y desviaci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--de los datos de fecha 01/03/2013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varianza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stdev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desviacionTipica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'01/03/2013'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933056"/>
            <a:ext cx="5143353" cy="126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 flipH="1">
            <a:off x="611560" y="908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Ejercicios: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15616" y="2204864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Calcular nº de registros, nº de registros </a:t>
            </a:r>
            <a:r>
              <a:rPr lang="pt-BR" dirty="0" err="1" smtClean="0"/>
              <a:t>con</a:t>
            </a:r>
            <a:r>
              <a:rPr lang="pt-BR" dirty="0" smtClean="0"/>
              <a:t> </a:t>
            </a:r>
            <a:r>
              <a:rPr lang="pt-BR" dirty="0" err="1" smtClean="0"/>
              <a:t>isla</a:t>
            </a:r>
            <a:r>
              <a:rPr lang="pt-BR" dirty="0" smtClean="0"/>
              <a:t>, </a:t>
            </a:r>
            <a:r>
              <a:rPr lang="es-ES" dirty="0" smtClean="0"/>
              <a:t>media de paro, suma de padrón, varianza de padrón  de los datos de Canarias y Andalucía de fecha 01/02/2013.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Calcular la media de los datos de paro de los registros con isla.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Calcular la media y la desviación típica de los datos de padrón de los municipios que contengan Villa.</a:t>
            </a: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Cláusula </a:t>
            </a:r>
            <a:r>
              <a:rPr lang="es-ES" dirty="0" err="1" smtClean="0"/>
              <a:t>distinct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764704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puede especificar la cláusula </a:t>
            </a:r>
            <a:r>
              <a:rPr lang="es-ES" dirty="0" err="1" smtClean="0"/>
              <a:t>distinct</a:t>
            </a:r>
            <a:r>
              <a:rPr lang="es-ES" dirty="0" smtClean="0"/>
              <a:t> al principio de la lista de campos del </a:t>
            </a:r>
            <a:r>
              <a:rPr lang="es-ES" dirty="0" err="1" smtClean="0"/>
              <a:t>select</a:t>
            </a:r>
            <a:r>
              <a:rPr lang="es-ES" dirty="0" smtClean="0"/>
              <a:t> para que nos muestre sólo los valores diferentes de la lista de campos, aunque aparezcan muchos registros con ese conjunto de valores.</a:t>
            </a:r>
          </a:p>
          <a:p>
            <a:r>
              <a:rPr lang="es-ES" dirty="0" smtClean="0"/>
              <a:t>Por ejemplo podemos ver los nombres de las Comunidades Autónomas.</a:t>
            </a:r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642429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las diferentes comunidades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aut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nomas ordenadas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2636912"/>
            <a:ext cx="16954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134076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las diferentes provincias con su comunidad aut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--ordenadas por comunidad aut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 y provincia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420888"/>
            <a:ext cx="2952328" cy="372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00192" y="630932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más resultados …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26876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Ejercicios: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286000" y="25518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Mostrar los nombres de las provincias (sólo una vez), ordenados.</a:t>
            </a:r>
          </a:p>
          <a:p>
            <a:r>
              <a:rPr lang="es-ES" dirty="0" smtClean="0"/>
              <a:t>Mostrar los nombres de los municipios de Aragón (sólo una vez), ordenados.</a:t>
            </a:r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Cláusula TOP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1628800"/>
            <a:ext cx="51125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SQL tendremos funciones que nos realizan operaciones con conjuntos de registros.</a:t>
            </a:r>
          </a:p>
          <a:p>
            <a:r>
              <a:rPr lang="es-ES" dirty="0" smtClean="0"/>
              <a:t>La más básica es la que nos permite contar el número de registros.</a:t>
            </a:r>
          </a:p>
          <a:p>
            <a:endParaRPr lang="es-ES" dirty="0" smtClean="0"/>
          </a:p>
          <a:p>
            <a:r>
              <a:rPr lang="es-ES" dirty="0" smtClean="0"/>
              <a:t>Formato:</a:t>
            </a:r>
          </a:p>
          <a:p>
            <a:r>
              <a:rPr lang="es-ES" sz="3200" dirty="0" err="1" smtClean="0"/>
              <a:t>select</a:t>
            </a:r>
            <a:r>
              <a:rPr lang="es-ES" sz="3200" dirty="0" smtClean="0"/>
              <a:t> </a:t>
            </a:r>
            <a:r>
              <a:rPr lang="es-ES" sz="3200" dirty="0" err="1" smtClean="0"/>
              <a:t>count</a:t>
            </a:r>
            <a:r>
              <a:rPr lang="es-ES" sz="3200" dirty="0" smtClean="0"/>
              <a:t>(*) </a:t>
            </a:r>
            <a:r>
              <a:rPr lang="es-ES" sz="3200" dirty="0" err="1" smtClean="0"/>
              <a:t>from</a:t>
            </a:r>
            <a:r>
              <a:rPr lang="es-ES" sz="3200" dirty="0" smtClean="0"/>
              <a:t> tabla</a:t>
            </a:r>
          </a:p>
          <a:p>
            <a:endParaRPr lang="es-ES" dirty="0" smtClean="0"/>
          </a:p>
          <a:p>
            <a:r>
              <a:rPr lang="es-ES" dirty="0" smtClean="0"/>
              <a:t>En este caso el * será válido, ya que representa que contaremos </a:t>
            </a:r>
            <a:r>
              <a:rPr lang="es-ES" sz="2000" b="1" dirty="0" smtClean="0"/>
              <a:t>todos</a:t>
            </a:r>
            <a:r>
              <a:rPr lang="es-ES" dirty="0" smtClean="0"/>
              <a:t> los registros de la tabla.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1340768"/>
            <a:ext cx="59046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cláusula TOP se utiliza al inicio de la lista de campos del </a:t>
            </a:r>
            <a:r>
              <a:rPr lang="es-ES" dirty="0" err="1" smtClean="0"/>
              <a:t>select</a:t>
            </a:r>
            <a:r>
              <a:rPr lang="es-ES" dirty="0" smtClean="0"/>
              <a:t> para indicar el número de registros que queremos sacar.</a:t>
            </a:r>
          </a:p>
          <a:p>
            <a:r>
              <a:rPr lang="es-ES" sz="2400" b="1" dirty="0" err="1" smtClean="0"/>
              <a:t>select</a:t>
            </a:r>
            <a:r>
              <a:rPr lang="es-ES" sz="2400" b="1" dirty="0" smtClean="0"/>
              <a:t> TOP nº </a:t>
            </a:r>
            <a:r>
              <a:rPr lang="es-ES" sz="2400" dirty="0" smtClean="0"/>
              <a:t>lista de campos…</a:t>
            </a:r>
            <a:endParaRPr lang="es-ES" sz="2400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23528" y="3068960"/>
            <a:ext cx="752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top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10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933056"/>
            <a:ext cx="5295756" cy="273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1052736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Suele ser más útil cuando ordenamos los registros.</a:t>
            </a:r>
            <a:endParaRPr lang="es-ES" dirty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251520" y="1556792"/>
            <a:ext cx="810039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5 primeros municipios en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habitantes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--para el dato de fecha 01/03/2013.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top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5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'01/03/2013'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05064"/>
            <a:ext cx="6938997" cy="175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1043608" y="764704"/>
            <a:ext cx="6723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puede especificar en vez de un número exacto, un porcentaje de registros.</a:t>
            </a:r>
          </a:p>
          <a:p>
            <a:r>
              <a:rPr lang="es-ES" sz="2400" b="1" dirty="0" smtClean="0"/>
              <a:t>TOP nº </a:t>
            </a:r>
            <a:r>
              <a:rPr lang="es-ES" sz="2400" b="1" dirty="0" err="1" smtClean="0"/>
              <a:t>percent</a:t>
            </a:r>
            <a:endParaRPr lang="es-ES" sz="2400" b="1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2276872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el 2% de los municipios en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habitantes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--para el dato de fecha 01/03/2013 de Extremadura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top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percent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'01/03/2013'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'Extremadura'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194744"/>
            <a:ext cx="5550396" cy="248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467544" y="2492896"/>
            <a:ext cx="824440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7 municipios con menos habitantes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--para el dato de fecha 01/03/2013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--mostrando los municipios que empaten con el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ltimo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with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ties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'01/03/2013'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asc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980728"/>
            <a:ext cx="7957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Podremos tener en cuenta los empates. Para ello tenemos la cláusula:</a:t>
            </a:r>
          </a:p>
          <a:p>
            <a:r>
              <a:rPr lang="es-ES" dirty="0" smtClean="0"/>
              <a:t>TOP nº WITH TIES</a:t>
            </a:r>
          </a:p>
          <a:p>
            <a:r>
              <a:rPr lang="es-ES" dirty="0" smtClean="0"/>
              <a:t>que nos mostrará en número de registros especificado, añadiendo los que empaten con el último en criterio de ordenación.</a:t>
            </a:r>
            <a:endParaRPr lang="es-E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819810"/>
            <a:ext cx="2522215" cy="281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8367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Ejercicio: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115616" y="1772816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Mostrar los 10 municipios con más habitantes  dentro de los de menos de 1000. Datos de fecha 01/03/2013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Mostrar los 10 municipios con más parados dentro de los de menos de 100 habitantes, sacando los que empaten con el último. Datos de fecha 01/01/2013.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Mostrar los 10 municipios de Canarias con menor cociente paro partido por habitantes. Datos de fecha 01/01/2013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76470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Usando la base de datos </a:t>
            </a:r>
            <a:r>
              <a:rPr lang="es-ES" dirty="0" err="1" smtClean="0"/>
              <a:t>parobasicas</a:t>
            </a:r>
            <a:r>
              <a:rPr lang="es-ES" dirty="0" smtClean="0"/>
              <a:t> veremos algunos ejemplos.</a:t>
            </a:r>
          </a:p>
          <a:p>
            <a:r>
              <a:rPr lang="es-ES" dirty="0" smtClean="0"/>
              <a:t>Esta base de datos contiene una única tabla, la </a:t>
            </a:r>
            <a:r>
              <a:rPr lang="es-ES" dirty="0" err="1" smtClean="0"/>
              <a:t>DatosCompletosTabla</a:t>
            </a:r>
            <a:r>
              <a:rPr lang="es-ES" dirty="0" smtClean="0"/>
              <a:t>, con los datos del nº de habitantes (</a:t>
            </a:r>
            <a:r>
              <a:rPr lang="es-ES" dirty="0" err="1" smtClean="0"/>
              <a:t>padron</a:t>
            </a:r>
            <a:r>
              <a:rPr lang="es-ES" dirty="0" smtClean="0"/>
              <a:t>) y el nº de parados (</a:t>
            </a:r>
            <a:r>
              <a:rPr lang="es-ES" dirty="0" err="1" smtClean="0"/>
              <a:t>TotalParoRegistrado</a:t>
            </a:r>
            <a:r>
              <a:rPr lang="es-ES" dirty="0" smtClean="0"/>
              <a:t>) de cada municipio de España en los tres primeros meses de 2013. Se especifica también la Provincia y la Comunidad Autónoma (CA) del municipio.</a:t>
            </a:r>
            <a:endParaRPr lang="es-E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7544" y="3298781"/>
            <a:ext cx="838842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completo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ISLA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TotalParoRegistrado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r>
              <a:rPr lang="es-ES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1640" y="2708920"/>
            <a:ext cx="71642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 contar los registros totales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(*)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584" y="1340768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Count</a:t>
            </a:r>
            <a:r>
              <a:rPr lang="es-ES" dirty="0" smtClean="0"/>
              <a:t>(*) contará todos los registros de la tabla</a:t>
            </a:r>
            <a:endParaRPr lang="es-E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512" y="4509120"/>
            <a:ext cx="332677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187624" y="2852936"/>
            <a:ext cx="6732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--contar los registros con filtro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--contar los registros de Canarias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(*)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'Canarias'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 flipH="1">
            <a:off x="1521375" y="1484784"/>
            <a:ext cx="65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Contar los registros que cumplen una condición especificada en el </a:t>
            </a:r>
            <a:r>
              <a:rPr lang="es-ES" dirty="0" err="1" smtClean="0"/>
              <a:t>Where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725144"/>
            <a:ext cx="3476081" cy="139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55576" y="2204864"/>
            <a:ext cx="74888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--contar los registros del mes de marzo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(*)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'Marzo'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653136"/>
            <a:ext cx="3834459" cy="145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412776"/>
            <a:ext cx="655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También podemos contar los registros para los que un campo no tome el </a:t>
            </a:r>
            <a:r>
              <a:rPr lang="es-ES" dirty="0" err="1" smtClean="0"/>
              <a:t>vamlor</a:t>
            </a:r>
            <a:r>
              <a:rPr lang="es-ES" dirty="0" smtClean="0"/>
              <a:t> NULL</a:t>
            </a:r>
          </a:p>
          <a:p>
            <a:r>
              <a:rPr lang="es-ES" dirty="0" smtClean="0"/>
              <a:t>Sólo tenemos que colocarlo dentro del </a:t>
            </a:r>
            <a:r>
              <a:rPr lang="es-ES" dirty="0" err="1" smtClean="0"/>
              <a:t>count</a:t>
            </a:r>
            <a:r>
              <a:rPr lang="es-ES" dirty="0" smtClean="0"/>
              <a:t> :</a:t>
            </a:r>
          </a:p>
          <a:p>
            <a:endParaRPr lang="es-ES" dirty="0" smtClean="0"/>
          </a:p>
          <a:p>
            <a:r>
              <a:rPr lang="es-ES" sz="2800" b="1" dirty="0" err="1" smtClean="0"/>
              <a:t>count</a:t>
            </a:r>
            <a:r>
              <a:rPr lang="es-ES" sz="2800" b="1" dirty="0" smtClean="0"/>
              <a:t>(campo)</a:t>
            </a:r>
            <a:endParaRPr lang="es-ES" sz="2800" b="1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9552" y="3645024"/>
            <a:ext cx="68042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--contar los registros con isla no nulo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797152"/>
            <a:ext cx="326561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412776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última posibilidad es que contemos cuántos valores distintos toma un campo, sin tener en cuenta repeticiones.</a:t>
            </a:r>
          </a:p>
          <a:p>
            <a:endParaRPr lang="es-ES" dirty="0" smtClean="0"/>
          </a:p>
          <a:p>
            <a:r>
              <a:rPr lang="es-ES" sz="2800" b="1" dirty="0" err="1" smtClean="0"/>
              <a:t>count</a:t>
            </a:r>
            <a:r>
              <a:rPr lang="es-ES" sz="2800" b="1" dirty="0" smtClean="0"/>
              <a:t>(</a:t>
            </a:r>
            <a:r>
              <a:rPr lang="es-ES" sz="2800" b="1" dirty="0" err="1" smtClean="0"/>
              <a:t>distinct</a:t>
            </a:r>
            <a:r>
              <a:rPr lang="es-ES" sz="2800" b="1" dirty="0" smtClean="0"/>
              <a:t> campo)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5656" y="321297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ejemplo, contamos las comunidades autónomas diferentes que aparecen en nuestra tabla, aunque aparezcan muchas veces, las contaremos una única vez.</a:t>
            </a:r>
            <a:endParaRPr lang="es-E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611560" y="4509120"/>
            <a:ext cx="745232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--contar las Comunidades Aut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157192"/>
            <a:ext cx="2715052" cy="110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362</TotalTime>
  <Words>1456</Words>
  <Application>Microsoft Office PowerPoint</Application>
  <PresentationFormat>Presentación en pantalla (4:3)</PresentationFormat>
  <Paragraphs>212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Urbano</vt:lpstr>
      <vt:lpstr>Elementos Fundamentales SQL</vt:lpstr>
      <vt:lpstr>Contar registros (count)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Sumar campos (sum)</vt:lpstr>
      <vt:lpstr>Diapositiva 13</vt:lpstr>
      <vt:lpstr>Diapositiva 14</vt:lpstr>
      <vt:lpstr>Diapositiva 15</vt:lpstr>
      <vt:lpstr>Diapositiva 16</vt:lpstr>
      <vt:lpstr>Resto de funciones agrupadoras: max, min, avg, stdev y var.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Cláusula distinct</vt:lpstr>
      <vt:lpstr>Diapositiva 26</vt:lpstr>
      <vt:lpstr>Diapositiva 27</vt:lpstr>
      <vt:lpstr>Diapositiva 28</vt:lpstr>
      <vt:lpstr>Cláusula TOP</vt:lpstr>
      <vt:lpstr>Diapositiva 30</vt:lpstr>
      <vt:lpstr>Diapositiva 31</vt:lpstr>
      <vt:lpstr>Diapositiva 32</vt:lpstr>
      <vt:lpstr>Diapositiva 33</vt:lpstr>
      <vt:lpstr>Diapositiva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Fundamentales SQL</dc:title>
  <dc:creator>arodpes</dc:creator>
  <cp:lastModifiedBy>arodpes</cp:lastModifiedBy>
  <cp:revision>55</cp:revision>
  <dcterms:created xsi:type="dcterms:W3CDTF">2013-11-03T12:15:26Z</dcterms:created>
  <dcterms:modified xsi:type="dcterms:W3CDTF">2013-11-06T08:03:02Z</dcterms:modified>
</cp:coreProperties>
</file>