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8" r:id="rId3"/>
    <p:sldId id="257" r:id="rId4"/>
    <p:sldId id="259" r:id="rId5"/>
    <p:sldId id="264" r:id="rId6"/>
    <p:sldId id="265" r:id="rId7"/>
    <p:sldId id="260" r:id="rId8"/>
    <p:sldId id="261" r:id="rId9"/>
    <p:sldId id="262" r:id="rId10"/>
    <p:sldId id="263" r:id="rId11"/>
    <p:sldId id="266" r:id="rId12"/>
    <p:sldId id="267" r:id="rId13"/>
    <p:sldId id="270" r:id="rId14"/>
    <p:sldId id="268" r:id="rId15"/>
    <p:sldId id="269" r:id="rId16"/>
    <p:sldId id="271" r:id="rId17"/>
    <p:sldId id="272" r:id="rId18"/>
    <p:sldId id="273" r:id="rId19"/>
    <p:sldId id="275" r:id="rId20"/>
    <p:sldId id="276" r:id="rId21"/>
    <p:sldId id="277" r:id="rId22"/>
    <p:sldId id="278" r:id="rId23"/>
    <p:sldId id="279" r:id="rId24"/>
    <p:sldId id="280" r:id="rId25"/>
    <p:sldId id="283" r:id="rId26"/>
    <p:sldId id="282" r:id="rId27"/>
    <p:sldId id="274" r:id="rId28"/>
    <p:sldId id="284" r:id="rId29"/>
    <p:sldId id="285" r:id="rId30"/>
    <p:sldId id="286" r:id="rId31"/>
    <p:sldId id="287" r:id="rId32"/>
    <p:sldId id="288" r:id="rId33"/>
    <p:sldId id="289" r:id="rId34"/>
    <p:sldId id="293" r:id="rId35"/>
    <p:sldId id="290" r:id="rId36"/>
    <p:sldId id="291" r:id="rId37"/>
    <p:sldId id="292" r:id="rId38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1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12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10/11/2013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Rectángulo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10/11/2013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10/11/2013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10/11/2013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9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10/11/2013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s-ES"/>
          </a:p>
        </p:txBody>
      </p:sp>
      <p:sp>
        <p:nvSpPr>
          <p:cNvPr id="7" name="6 Rectángulo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10/11/2013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10/11/2013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10/11/2013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10/11/2013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8 Rectángulo redondeado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10/11/2013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10/11/2013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Rectángulo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Rectángulo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7 Rectángulo redondeado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10/11/2013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Cuarta parte</a:t>
            </a:r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Elementos Fundamentales de SQL</a:t>
            </a:r>
            <a:endParaRPr lang="es-E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ChangeArrowheads="1"/>
          </p:cNvSpPr>
          <p:nvPr/>
        </p:nvSpPr>
        <p:spPr bwMode="auto">
          <a:xfrm>
            <a:off x="971600" y="692696"/>
            <a:ext cx="5940152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--otro tipo de filtro</a:t>
            </a:r>
            <a:endParaRPr kumimoji="0" lang="es-E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select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ca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provincia</a:t>
            </a:r>
            <a:endParaRPr kumimoji="0" lang="es-E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from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datoscompletostabla</a:t>
            </a:r>
            <a:endParaRPr kumimoji="0" lang="es-E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where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padron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&gt;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300000</a:t>
            </a:r>
            <a:endParaRPr kumimoji="0" lang="es-E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group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by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ca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provincia</a:t>
            </a:r>
            <a:endParaRPr kumimoji="0" lang="es-E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order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by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ca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provincia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s-E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go</a:t>
            </a:r>
            <a:endParaRPr kumimoji="0" lang="es-E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5652120" y="1484784"/>
            <a:ext cx="331236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/>
              <a:t>Primero filtra los datos a aquellos con </a:t>
            </a:r>
            <a:r>
              <a:rPr lang="es-ES" sz="2000" dirty="0" err="1" smtClean="0"/>
              <a:t>padron</a:t>
            </a:r>
            <a:r>
              <a:rPr lang="es-ES" sz="2000" dirty="0" smtClean="0"/>
              <a:t> &gt; 300000</a:t>
            </a:r>
          </a:p>
          <a:p>
            <a:r>
              <a:rPr lang="es-ES" sz="2000" dirty="0" smtClean="0"/>
              <a:t>Después agrupa lo restante.</a:t>
            </a:r>
          </a:p>
          <a:p>
            <a:r>
              <a:rPr lang="es-ES" sz="2000" dirty="0" smtClean="0"/>
              <a:t>Con lo cual mostrará las CA y Provincias que tengan algún municipio con más de 300000 habitantes en alguna de las tres tomas de datos.</a:t>
            </a:r>
            <a:endParaRPr lang="es-ES" sz="2000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3212976"/>
            <a:ext cx="3168352" cy="3421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755576" y="620688"/>
            <a:ext cx="669674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/>
              <a:t>No podremos colocar en el </a:t>
            </a:r>
            <a:r>
              <a:rPr lang="es-ES" sz="2800" dirty="0" err="1" smtClean="0"/>
              <a:t>select</a:t>
            </a:r>
            <a:r>
              <a:rPr lang="es-ES" sz="2800" dirty="0" smtClean="0"/>
              <a:t> otros campos diferentes de los que agrupan.</a:t>
            </a:r>
          </a:p>
          <a:p>
            <a:endParaRPr lang="es-ES" sz="2800" dirty="0" smtClean="0"/>
          </a:p>
          <a:p>
            <a:r>
              <a:rPr lang="es-ES" sz="2800" dirty="0" smtClean="0"/>
              <a:t>Sólo muestra grupos, no el contenido de los grupos.</a:t>
            </a:r>
            <a:endParaRPr lang="es-ES" sz="2800" dirty="0"/>
          </a:p>
        </p:txBody>
      </p:sp>
      <p:sp>
        <p:nvSpPr>
          <p:cNvPr id="26625" name="Rectangle 1"/>
          <p:cNvSpPr>
            <a:spLocks noChangeArrowheads="1"/>
          </p:cNvSpPr>
          <p:nvPr/>
        </p:nvSpPr>
        <p:spPr bwMode="auto">
          <a:xfrm>
            <a:off x="2483768" y="2673207"/>
            <a:ext cx="4896544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--error al mostrar campo no agrupador</a:t>
            </a:r>
            <a:endParaRPr kumimoji="0" lang="es-E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select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ca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provincia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padron</a:t>
            </a:r>
            <a:endParaRPr kumimoji="0" lang="es-E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from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datoscompletostabla</a:t>
            </a:r>
            <a:endParaRPr kumimoji="0" lang="es-E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group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by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ca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provincia</a:t>
            </a:r>
            <a:endParaRPr kumimoji="0" lang="es-E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go</a:t>
            </a:r>
            <a:endParaRPr kumimoji="0" lang="es-ES" sz="2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1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Mens</a:t>
            </a: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 8120, Nivel 16, Estado 1, L</a:t>
            </a: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/>
                <a:ea typeface="Calibri" pitchFamily="34" charset="0"/>
                <a:cs typeface="Courier New" pitchFamily="49" charset="0"/>
              </a:rPr>
              <a:t>í</a:t>
            </a: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nea 1</a:t>
            </a:r>
            <a:endParaRPr kumimoji="0" lang="es-E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La columna '</a:t>
            </a:r>
            <a:r>
              <a:rPr kumimoji="0" lang="es-ES" sz="11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datoscompletostabla.Padron</a:t>
            </a: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' de la lista de selecci</a:t>
            </a: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/>
                <a:ea typeface="Calibri" pitchFamily="34" charset="0"/>
                <a:cs typeface="Courier New" pitchFamily="49" charset="0"/>
              </a:rPr>
              <a:t>ó</a:t>
            </a: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 no es v</a:t>
            </a: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/>
                <a:ea typeface="Calibri" pitchFamily="34" charset="0"/>
                <a:cs typeface="Courier New" pitchFamily="49" charset="0"/>
              </a:rPr>
              <a:t>á</a:t>
            </a: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lida, porque no est</a:t>
            </a: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/>
                <a:ea typeface="Calibri" pitchFamily="34" charset="0"/>
                <a:cs typeface="Courier New" pitchFamily="49" charset="0"/>
              </a:rPr>
              <a:t>á</a:t>
            </a: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contenida en una funci</a:t>
            </a: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/>
                <a:ea typeface="Calibri" pitchFamily="34" charset="0"/>
                <a:cs typeface="Courier New" pitchFamily="49" charset="0"/>
              </a:rPr>
              <a:t>ó</a:t>
            </a: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 de agregado ni en la cl</a:t>
            </a: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/>
                <a:ea typeface="Calibri" pitchFamily="34" charset="0"/>
                <a:cs typeface="Courier New" pitchFamily="49" charset="0"/>
              </a:rPr>
              <a:t>á</a:t>
            </a: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usula GROUP BY.</a:t>
            </a:r>
            <a:endParaRPr kumimoji="0" lang="es-E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 flipH="1">
            <a:off x="683568" y="908720"/>
            <a:ext cx="2880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solidFill>
                  <a:srgbClr val="FF0000"/>
                </a:solidFill>
              </a:rPr>
              <a:t>Ejercicios:</a:t>
            </a:r>
            <a:endParaRPr lang="es-ES" sz="2400" dirty="0">
              <a:solidFill>
                <a:srgbClr val="FF0000"/>
              </a:solidFill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2051720" y="1844824"/>
            <a:ext cx="583264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En la base de datos </a:t>
            </a:r>
            <a:r>
              <a:rPr lang="es-ES" dirty="0" err="1" smtClean="0"/>
              <a:t>parobasicas</a:t>
            </a:r>
            <a:r>
              <a:rPr lang="es-ES" dirty="0" smtClean="0"/>
              <a:t>:</a:t>
            </a:r>
          </a:p>
          <a:p>
            <a:pPr>
              <a:buFont typeface="Arial" pitchFamily="34" charset="0"/>
              <a:buChar char="•"/>
            </a:pPr>
            <a:r>
              <a:rPr lang="es-ES" dirty="0" smtClean="0"/>
              <a:t>Mostrar los municipios de la </a:t>
            </a:r>
            <a:r>
              <a:rPr lang="es-ES" dirty="0" err="1" smtClean="0"/>
              <a:t>ca</a:t>
            </a:r>
            <a:r>
              <a:rPr lang="es-ES" dirty="0" smtClean="0"/>
              <a:t> de la rioja</a:t>
            </a:r>
          </a:p>
          <a:p>
            <a:pPr>
              <a:buFont typeface="Arial" pitchFamily="34" charset="0"/>
              <a:buChar char="•"/>
            </a:pPr>
            <a:r>
              <a:rPr lang="es-ES" dirty="0" smtClean="0"/>
              <a:t>Mostrar las </a:t>
            </a:r>
            <a:r>
              <a:rPr lang="es-ES" dirty="0" err="1" smtClean="0"/>
              <a:t>procincias</a:t>
            </a:r>
            <a:r>
              <a:rPr lang="es-ES" dirty="0" smtClean="0"/>
              <a:t> de Canarias, </a:t>
            </a:r>
            <a:r>
              <a:rPr lang="es-ES" dirty="0" err="1" smtClean="0"/>
              <a:t>cantabria</a:t>
            </a:r>
            <a:r>
              <a:rPr lang="es-ES" dirty="0" smtClean="0"/>
              <a:t> y Galicia. Incluir el nombre de la CA en la salida.</a:t>
            </a:r>
          </a:p>
          <a:p>
            <a:pPr>
              <a:buFont typeface="Arial" pitchFamily="34" charset="0"/>
              <a:buChar char="•"/>
            </a:pPr>
            <a:r>
              <a:rPr lang="es-ES" dirty="0" smtClean="0"/>
              <a:t>Mostrar los municipios que están en Islas. Incluir el nombre de la Isla en la salida.</a:t>
            </a:r>
          </a:p>
          <a:p>
            <a:endParaRPr lang="es-ES" dirty="0" smtClean="0"/>
          </a:p>
          <a:p>
            <a:r>
              <a:rPr lang="es-ES" dirty="0" smtClean="0"/>
              <a:t>En la base de datos </a:t>
            </a:r>
            <a:r>
              <a:rPr lang="es-ES" dirty="0" err="1" smtClean="0"/>
              <a:t>turismobasicas</a:t>
            </a:r>
            <a:r>
              <a:rPr lang="es-ES" dirty="0" smtClean="0"/>
              <a:t>:</a:t>
            </a:r>
          </a:p>
          <a:p>
            <a:pPr>
              <a:buFont typeface="Arial" pitchFamily="34" charset="0"/>
              <a:buChar char="•"/>
            </a:pPr>
            <a:r>
              <a:rPr lang="es-ES" dirty="0" smtClean="0"/>
              <a:t>Sacar los países con datos, ordenado por el nombre del país.</a:t>
            </a:r>
          </a:p>
          <a:p>
            <a:pPr>
              <a:buFont typeface="Arial" pitchFamily="34" charset="0"/>
              <a:buChar char="•"/>
            </a:pPr>
            <a:r>
              <a:rPr lang="es-ES" dirty="0" smtClean="0"/>
              <a:t>Sacar los países que hayan tenido algún dato de visitas de mujeres De 25 a 44 años de más de 30000.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Funciones agrupadoras con el </a:t>
            </a:r>
            <a:br>
              <a:rPr lang="es-ES" dirty="0" smtClean="0"/>
            </a:br>
            <a:r>
              <a:rPr lang="es-ES" dirty="0" err="1" smtClean="0"/>
              <a:t>Group</a:t>
            </a:r>
            <a:r>
              <a:rPr lang="es-ES" dirty="0" smtClean="0"/>
              <a:t> </a:t>
            </a:r>
            <a:r>
              <a:rPr lang="es-ES" dirty="0" err="1" smtClean="0"/>
              <a:t>by</a:t>
            </a:r>
            <a:endParaRPr lang="es-E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259632" y="1268760"/>
            <a:ext cx="604867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/>
              <a:t>Las funciones agrupadoras que hemos visto (</a:t>
            </a:r>
            <a:r>
              <a:rPr lang="es-ES" sz="2800" dirty="0" err="1" smtClean="0"/>
              <a:t>count</a:t>
            </a:r>
            <a:r>
              <a:rPr lang="es-ES" sz="2800" dirty="0" smtClean="0"/>
              <a:t>, </a:t>
            </a:r>
            <a:r>
              <a:rPr lang="es-ES" sz="2800" dirty="0" err="1" smtClean="0"/>
              <a:t>sum</a:t>
            </a:r>
            <a:r>
              <a:rPr lang="es-ES" sz="2800" dirty="0" smtClean="0"/>
              <a:t>, </a:t>
            </a:r>
            <a:r>
              <a:rPr lang="es-ES" sz="2800" dirty="0" err="1" smtClean="0"/>
              <a:t>max</a:t>
            </a:r>
            <a:r>
              <a:rPr lang="es-ES" sz="2800" dirty="0" smtClean="0"/>
              <a:t>, min, </a:t>
            </a:r>
            <a:r>
              <a:rPr lang="es-ES" sz="2800" dirty="0" err="1" smtClean="0"/>
              <a:t>avg</a:t>
            </a:r>
            <a:r>
              <a:rPr lang="es-ES" sz="2800" dirty="0" smtClean="0"/>
              <a:t>, </a:t>
            </a:r>
            <a:r>
              <a:rPr lang="es-ES" sz="2800" dirty="0" err="1" smtClean="0"/>
              <a:t>stdev</a:t>
            </a:r>
            <a:r>
              <a:rPr lang="es-ES" sz="2800" dirty="0" smtClean="0"/>
              <a:t> y </a:t>
            </a:r>
            <a:r>
              <a:rPr lang="es-ES" sz="2800" dirty="0" err="1" smtClean="0"/>
              <a:t>var</a:t>
            </a:r>
            <a:r>
              <a:rPr lang="es-ES" sz="2800" dirty="0" smtClean="0"/>
              <a:t>) aumentan sus capacidades al usarlas en sentencias </a:t>
            </a:r>
            <a:r>
              <a:rPr lang="es-ES" sz="2800" dirty="0" err="1" smtClean="0"/>
              <a:t>sql</a:t>
            </a:r>
            <a:r>
              <a:rPr lang="es-ES" sz="2800" dirty="0" smtClean="0"/>
              <a:t> con </a:t>
            </a:r>
            <a:r>
              <a:rPr lang="es-ES" sz="2800" dirty="0" err="1" smtClean="0"/>
              <a:t>group</a:t>
            </a:r>
            <a:r>
              <a:rPr lang="es-ES" sz="2800" dirty="0" smtClean="0"/>
              <a:t> </a:t>
            </a:r>
            <a:r>
              <a:rPr lang="es-ES" sz="2800" dirty="0" err="1" smtClean="0"/>
              <a:t>by</a:t>
            </a:r>
            <a:r>
              <a:rPr lang="es-ES" sz="2800" dirty="0" smtClean="0"/>
              <a:t>.</a:t>
            </a:r>
          </a:p>
          <a:p>
            <a:r>
              <a:rPr lang="es-ES" sz="2800" dirty="0" smtClean="0"/>
              <a:t>Podemos usarlas para sacar los mismos resultados que antes pero para cada agrupación de datos que generemos.</a:t>
            </a:r>
          </a:p>
          <a:p>
            <a:r>
              <a:rPr lang="es-ES" sz="2800" dirty="0" smtClean="0"/>
              <a:t>Por ejemplo, contará el número de registros por CA si agrupamos por la CA.</a:t>
            </a:r>
            <a:endParaRPr lang="es-ES" sz="2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ChangeArrowheads="1"/>
          </p:cNvSpPr>
          <p:nvPr/>
        </p:nvSpPr>
        <p:spPr bwMode="auto">
          <a:xfrm>
            <a:off x="0" y="692696"/>
            <a:ext cx="914400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--Sacar el n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alibri"/>
                <a:ea typeface="Calibri" pitchFamily="34" charset="0"/>
                <a:cs typeface="Courier New" pitchFamily="49" charset="0"/>
              </a:rPr>
              <a:t>ú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mero de registros (municipios) por cada 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--CA ordenadas descendente por ese valor.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set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dateformat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dmy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select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ca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as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'Comunidad Aut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/>
                <a:ea typeface="Calibri" pitchFamily="34" charset="0"/>
                <a:cs typeface="Courier New" pitchFamily="49" charset="0"/>
              </a:rPr>
              <a:t>ó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noma'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FF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count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(*)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as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NRegistros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from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datoscompletostabla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where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fecha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'01-01-2013'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group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by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ca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order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by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NRegistros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desc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go</a:t>
            </a:r>
            <a:endParaRPr kumimoji="0" lang="es-E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6096" y="2174222"/>
            <a:ext cx="2902074" cy="4281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ChangeArrowheads="1"/>
          </p:cNvSpPr>
          <p:nvPr/>
        </p:nvSpPr>
        <p:spPr bwMode="auto">
          <a:xfrm>
            <a:off x="0" y="618415"/>
            <a:ext cx="9144000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--contar las islas por CA</a:t>
            </a:r>
            <a:endParaRPr kumimoji="0" lang="es-E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set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dateformat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dmy</a:t>
            </a:r>
            <a:endParaRPr kumimoji="0" lang="es-E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select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ca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as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'Comunidad Aut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/>
                <a:ea typeface="Calibri" pitchFamily="34" charset="0"/>
                <a:cs typeface="Courier New" pitchFamily="49" charset="0"/>
              </a:rPr>
              <a:t>ó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noma'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endParaRPr kumimoji="0" lang="es-E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FF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count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distinct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isla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as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NIslas</a:t>
            </a:r>
            <a:endParaRPr kumimoji="0" lang="es-E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from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datoscompletostabla</a:t>
            </a:r>
            <a:endParaRPr kumimoji="0" lang="es-E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where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fecha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'01-01-2013'</a:t>
            </a:r>
            <a:endParaRPr kumimoji="0" lang="es-E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group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by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ca</a:t>
            </a:r>
            <a:endParaRPr kumimoji="0" lang="es-E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order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by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CA</a:t>
            </a:r>
            <a:endParaRPr kumimoji="0" lang="es-E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go</a:t>
            </a:r>
            <a:endParaRPr kumimoji="0" lang="es-E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00192" y="2208998"/>
            <a:ext cx="2134741" cy="4208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0" y="764704"/>
            <a:ext cx="9144000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--N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alibri"/>
                <a:ea typeface="Calibri" pitchFamily="34" charset="0"/>
                <a:cs typeface="Courier New" pitchFamily="49" charset="0"/>
              </a:rPr>
              <a:t>º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de habitantes y de parados por CA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--filtrando a datos de enero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set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dateformat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dmy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select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ca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as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'Comunidad Aut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/>
                <a:ea typeface="Calibri" pitchFamily="34" charset="0"/>
                <a:cs typeface="Courier New" pitchFamily="49" charset="0"/>
              </a:rPr>
              <a:t>ó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noma'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FF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SUM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padron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as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NHabit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FF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SUM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TotalParoRegistrado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as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Nparo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from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datoscompletostabla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where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fecha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'01-01-2013'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group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by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ca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order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by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nParo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desc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go</a:t>
            </a:r>
            <a:endParaRPr kumimoji="0" lang="es-E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24128" y="2708920"/>
            <a:ext cx="2695575" cy="389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0" y="260648"/>
            <a:ext cx="9144000" cy="3662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--n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alibri"/>
                <a:ea typeface="Calibri" pitchFamily="34" charset="0"/>
                <a:cs typeface="Courier New" pitchFamily="49" charset="0"/>
              </a:rPr>
              <a:t>º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de provincias y municipios por CA</a:t>
            </a:r>
            <a:endParaRPr kumimoji="0" lang="es-E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--valor mayor y menor de habitantes en un municipio de la CA</a:t>
            </a:r>
            <a:endParaRPr kumimoji="0" lang="es-E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set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dateformat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dmy</a:t>
            </a:r>
            <a:endParaRPr kumimoji="0" lang="es-E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select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ca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as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'Comunidad Aut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/>
                <a:ea typeface="Calibri" pitchFamily="34" charset="0"/>
                <a:cs typeface="Courier New" pitchFamily="49" charset="0"/>
              </a:rPr>
              <a:t>ó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noma'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endParaRPr kumimoji="0" lang="es-E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FF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count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distinct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provincia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as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NProv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endParaRPr kumimoji="0" lang="es-E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FF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count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distinct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Municipio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as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NMuni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endParaRPr kumimoji="0" lang="es-E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FF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Max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padron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as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MasHabitantesEnMunicipio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endParaRPr kumimoji="0" lang="es-E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FF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Min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padron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as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MenosHabitantesEnMunicipio</a:t>
            </a:r>
            <a:endParaRPr kumimoji="0" lang="es-E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from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datoscompletostabla</a:t>
            </a:r>
            <a:endParaRPr kumimoji="0" lang="es-E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where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fecha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'01-01-2013'</a:t>
            </a:r>
            <a:endParaRPr kumimoji="0" lang="es-E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group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by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ca</a:t>
            </a:r>
            <a:endParaRPr kumimoji="0" lang="es-E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order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by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CA</a:t>
            </a:r>
            <a:endParaRPr kumimoji="0" lang="es-E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go</a:t>
            </a:r>
            <a:endParaRPr kumimoji="0" lang="es-E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1880" y="2761382"/>
            <a:ext cx="5261992" cy="3833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ChangeArrowheads="1"/>
          </p:cNvSpPr>
          <p:nvPr/>
        </p:nvSpPr>
        <p:spPr bwMode="auto">
          <a:xfrm>
            <a:off x="0" y="283343"/>
            <a:ext cx="914400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--n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alibri"/>
                <a:ea typeface="Calibri" pitchFamily="34" charset="0"/>
                <a:cs typeface="Courier New" pitchFamily="49" charset="0"/>
              </a:rPr>
              <a:t>º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de Municipios por provincia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set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dateformat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dmy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select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Provincia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FF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count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distinct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Municipio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as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NMuni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from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datoscompletostabla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where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fecha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'01-01-2013'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group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by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provincia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order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by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provincia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go</a:t>
            </a:r>
            <a:endParaRPr kumimoji="0" lang="es-E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6096" y="1988840"/>
            <a:ext cx="2664296" cy="3342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3 CuadroTexto"/>
          <p:cNvSpPr txBox="1"/>
          <p:nvPr/>
        </p:nvSpPr>
        <p:spPr>
          <a:xfrm>
            <a:off x="6156176" y="5805264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Y más…</a:t>
            </a:r>
            <a:endParaRPr lang="es-E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Group</a:t>
            </a:r>
            <a:r>
              <a:rPr lang="es-ES" dirty="0" smtClean="0"/>
              <a:t> </a:t>
            </a:r>
            <a:r>
              <a:rPr lang="es-ES" dirty="0" err="1" smtClean="0"/>
              <a:t>by</a:t>
            </a:r>
            <a:r>
              <a:rPr lang="es-ES" dirty="0" smtClean="0"/>
              <a:t> (agrupando registros)</a:t>
            </a:r>
            <a:endParaRPr lang="es-E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 noChangeArrowheads="1"/>
          </p:cNvSpPr>
          <p:nvPr/>
        </p:nvSpPr>
        <p:spPr bwMode="auto">
          <a:xfrm>
            <a:off x="0" y="908720"/>
            <a:ext cx="9144000" cy="4062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--probando con otra base de datos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--trabajaremos con la base de datos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audienciasbasicas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--contendr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alibri"/>
                <a:ea typeface="Calibri" pitchFamily="34" charset="0"/>
                <a:cs typeface="Courier New" pitchFamily="49" charset="0"/>
              </a:rPr>
              <a:t>á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datos de las audiencias de un conjunto de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2000" dirty="0" smtClean="0">
                <a:solidFill>
                  <a:srgbClr val="008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--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programas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use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audienciasbasicas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go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--Trabajamos con la tabla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datosprogramas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--contiene la audiencia en n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alibri"/>
                <a:ea typeface="Calibri" pitchFamily="34" charset="0"/>
                <a:cs typeface="Courier New" pitchFamily="49" charset="0"/>
              </a:rPr>
              <a:t>º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y en share(%)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--de los programas de m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alibri"/>
                <a:ea typeface="Calibri" pitchFamily="34" charset="0"/>
                <a:cs typeface="Courier New" pitchFamily="49" charset="0"/>
              </a:rPr>
              <a:t>á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 audiencia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--especificando la fecha/hora de la emisi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alibri"/>
                <a:ea typeface="Calibri" pitchFamily="34" charset="0"/>
                <a:cs typeface="Courier New" pitchFamily="49" charset="0"/>
              </a:rPr>
              <a:t>ó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SELECT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Id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Programa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Cadena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Espectadores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Share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FechaHora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FROM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Datosprogramas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GO</a:t>
            </a:r>
            <a:endParaRPr kumimoji="0" lang="es-E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683568" y="332656"/>
            <a:ext cx="67698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 smtClean="0"/>
              <a:t>Para trabajar los conceptos probamos con otra Base de Datos</a:t>
            </a:r>
            <a:endParaRPr lang="es-ES" sz="2000" b="1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4725144"/>
            <a:ext cx="6448425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ChangeArrowheads="1"/>
          </p:cNvSpPr>
          <p:nvPr/>
        </p:nvSpPr>
        <p:spPr bwMode="auto">
          <a:xfrm>
            <a:off x="0" y="740364"/>
            <a:ext cx="91440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--Mostrar las cadenas y el n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alibri"/>
                <a:ea typeface="Calibri" pitchFamily="34" charset="0"/>
                <a:cs typeface="Courier New" pitchFamily="49" charset="0"/>
              </a:rPr>
              <a:t>º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de elementos que </a:t>
            </a:r>
            <a:endParaRPr kumimoji="0" lang="es-E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--aparece de cada una</a:t>
            </a:r>
            <a:endParaRPr kumimoji="0" lang="es-E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select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cadena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FF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COUNT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(*)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as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NProgramas</a:t>
            </a:r>
            <a:endParaRPr kumimoji="0" lang="es-E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from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Datosprogramas</a:t>
            </a:r>
            <a:endParaRPr kumimoji="0" lang="es-E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group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by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cadena</a:t>
            </a:r>
            <a:endParaRPr kumimoji="0" lang="es-E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order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by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Nprogramas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desc</a:t>
            </a:r>
            <a:endParaRPr kumimoji="0" lang="es-E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1960" y="3356992"/>
            <a:ext cx="3385605" cy="2753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ChangeArrowheads="1"/>
          </p:cNvSpPr>
          <p:nvPr/>
        </p:nvSpPr>
        <p:spPr bwMode="auto">
          <a:xfrm>
            <a:off x="0" y="692696"/>
            <a:ext cx="9144000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--Media de audiencia por d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alibri"/>
                <a:ea typeface="Calibri" pitchFamily="34" charset="0"/>
                <a:cs typeface="Courier New" pitchFamily="49" charset="0"/>
              </a:rPr>
              <a:t>í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 de la semana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select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FF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datename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dw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fechahora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as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ds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FF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DATEPART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dw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fechahora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as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ND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FF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AVG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espectadores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as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media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from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Datosprogramas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group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by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FF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datename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dw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fechahora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),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FF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DATEPART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dw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fechahora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order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by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nd</a:t>
            </a:r>
            <a:endParaRPr kumimoji="0" lang="es-E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1960" y="3573016"/>
            <a:ext cx="3003797" cy="2330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ChangeArrowheads="1"/>
          </p:cNvSpPr>
          <p:nvPr/>
        </p:nvSpPr>
        <p:spPr bwMode="auto">
          <a:xfrm>
            <a:off x="0" y="348965"/>
            <a:ext cx="91440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--N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alibri"/>
                <a:ea typeface="Calibri" pitchFamily="34" charset="0"/>
                <a:cs typeface="Courier New" pitchFamily="49" charset="0"/>
              </a:rPr>
              <a:t>º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de veces de cada programa</a:t>
            </a:r>
            <a:endParaRPr kumimoji="0" lang="es-E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select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programa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FF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COUNT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(*)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as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NProgramas</a:t>
            </a:r>
            <a:endParaRPr kumimoji="0" lang="es-E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from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Datosprogramas</a:t>
            </a:r>
            <a:endParaRPr kumimoji="0" lang="es-E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group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by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programa</a:t>
            </a:r>
            <a:endParaRPr kumimoji="0" lang="es-E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order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by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Nprogramas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desc</a:t>
            </a:r>
            <a:endParaRPr kumimoji="0" lang="es-E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20072" y="2492895"/>
            <a:ext cx="2932931" cy="2783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3 CuadroTexto"/>
          <p:cNvSpPr txBox="1"/>
          <p:nvPr/>
        </p:nvSpPr>
        <p:spPr>
          <a:xfrm>
            <a:off x="6084168" y="5733256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Y más…</a:t>
            </a:r>
            <a:endParaRPr lang="es-E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ChangeArrowheads="1"/>
          </p:cNvSpPr>
          <p:nvPr/>
        </p:nvSpPr>
        <p:spPr bwMode="auto">
          <a:xfrm>
            <a:off x="0" y="692696"/>
            <a:ext cx="9144000" cy="1692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--Siete Programas con mayor Media de audiencia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select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top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7 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programa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FF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avg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espectadores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as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MProgramas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from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Datosprogramas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group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by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programa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order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by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Mprogramas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desc</a:t>
            </a:r>
            <a:endParaRPr kumimoji="0" lang="es-E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1840" y="2996952"/>
            <a:ext cx="4338605" cy="2531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115616" y="476672"/>
            <a:ext cx="1527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>
                <a:solidFill>
                  <a:srgbClr val="FF0000"/>
                </a:solidFill>
              </a:rPr>
              <a:t>Ejercicios:</a:t>
            </a:r>
            <a:endParaRPr lang="es-ES" sz="2400" b="1" dirty="0">
              <a:solidFill>
                <a:srgbClr val="FF0000"/>
              </a:solidFill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1403648" y="1268760"/>
            <a:ext cx="66967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Para la BD </a:t>
            </a:r>
            <a:r>
              <a:rPr lang="es-ES" dirty="0" err="1" smtClean="0"/>
              <a:t>parobasicas</a:t>
            </a:r>
            <a:r>
              <a:rPr lang="es-ES" dirty="0" smtClean="0"/>
              <a:t>:</a:t>
            </a:r>
          </a:p>
          <a:p>
            <a:pPr>
              <a:buFont typeface="Arial" pitchFamily="34" charset="0"/>
              <a:buChar char="•"/>
            </a:pPr>
            <a:r>
              <a:rPr lang="es-ES" dirty="0" smtClean="0"/>
              <a:t>Total de habitantes y parados por isla para datos del 1/3/2013.</a:t>
            </a:r>
          </a:p>
          <a:p>
            <a:pPr>
              <a:buFont typeface="Arial" pitchFamily="34" charset="0"/>
              <a:buChar char="•"/>
            </a:pPr>
            <a:r>
              <a:rPr lang="es-ES" dirty="0" smtClean="0"/>
              <a:t>Mostrar los 3 municipios de Canarias con mayor media de parados.</a:t>
            </a:r>
          </a:p>
          <a:p>
            <a:pPr>
              <a:buFont typeface="Arial" pitchFamily="34" charset="0"/>
              <a:buChar char="•"/>
            </a:pPr>
            <a:r>
              <a:rPr lang="es-ES" dirty="0" smtClean="0"/>
              <a:t>Cuántos municipios por provincia y CA tienen el paro por encima del 20% de la población para el dato de 1/1/2013.</a:t>
            </a:r>
          </a:p>
          <a:p>
            <a:endParaRPr lang="es-ES" dirty="0" smtClean="0"/>
          </a:p>
          <a:p>
            <a:r>
              <a:rPr lang="es-ES" dirty="0" smtClean="0"/>
              <a:t>Para la BD </a:t>
            </a:r>
            <a:r>
              <a:rPr lang="es-ES" dirty="0" err="1" smtClean="0"/>
              <a:t>audienciasbasicas</a:t>
            </a:r>
            <a:r>
              <a:rPr lang="es-ES" dirty="0" smtClean="0"/>
              <a:t>:</a:t>
            </a:r>
          </a:p>
          <a:p>
            <a:pPr>
              <a:buFont typeface="Arial" pitchFamily="34" charset="0"/>
              <a:buChar char="•"/>
            </a:pPr>
            <a:r>
              <a:rPr lang="es-ES" dirty="0" smtClean="0"/>
              <a:t>Cuántos programas </a:t>
            </a:r>
            <a:r>
              <a:rPr lang="es-ES" dirty="0" err="1" smtClean="0"/>
              <a:t>disferentes</a:t>
            </a:r>
            <a:r>
              <a:rPr lang="es-ES" dirty="0" smtClean="0"/>
              <a:t> tiene cada cadena con algún share &gt;20</a:t>
            </a:r>
          </a:p>
          <a:p>
            <a:pPr>
              <a:buFont typeface="Arial" pitchFamily="34" charset="0"/>
              <a:buChar char="•"/>
            </a:pPr>
            <a:r>
              <a:rPr lang="es-ES" dirty="0" smtClean="0"/>
              <a:t>Media de espectadores que han visto programas punteros en la sexta los lunes, por hora de comienzo.</a:t>
            </a:r>
          </a:p>
          <a:p>
            <a:endParaRPr lang="es-ES" dirty="0" smtClean="0"/>
          </a:p>
          <a:p>
            <a:r>
              <a:rPr lang="es-ES" dirty="0" smtClean="0"/>
              <a:t>Para la BD  </a:t>
            </a:r>
            <a:r>
              <a:rPr lang="es-ES" dirty="0" err="1" smtClean="0"/>
              <a:t>turismobasicas</a:t>
            </a:r>
            <a:r>
              <a:rPr lang="es-ES" dirty="0" smtClean="0"/>
              <a:t>:</a:t>
            </a:r>
          </a:p>
          <a:p>
            <a:pPr>
              <a:buFont typeface="Arial" pitchFamily="34" charset="0"/>
              <a:buChar char="•"/>
            </a:pPr>
            <a:r>
              <a:rPr lang="es-ES" dirty="0" smtClean="0"/>
              <a:t>Contar cuántos datos hay por grupo de edad.</a:t>
            </a:r>
          </a:p>
          <a:p>
            <a:pPr>
              <a:buFont typeface="Arial" pitchFamily="34" charset="0"/>
              <a:buChar char="•"/>
            </a:pPr>
            <a:r>
              <a:rPr lang="es-ES" dirty="0" smtClean="0"/>
              <a:t>Dar los 3 países con más turistas en el periodo de 2013.</a:t>
            </a:r>
            <a:endParaRPr lang="es-E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Filtrar grupos: </a:t>
            </a:r>
            <a:r>
              <a:rPr lang="es-ES" dirty="0" err="1" smtClean="0"/>
              <a:t>Having</a:t>
            </a:r>
            <a:endParaRPr lang="es-E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755576" y="332656"/>
            <a:ext cx="76328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/>
              <a:t>Relacionado con el </a:t>
            </a:r>
            <a:r>
              <a:rPr lang="es-ES" sz="2800" dirty="0" err="1" smtClean="0"/>
              <a:t>group</a:t>
            </a:r>
            <a:r>
              <a:rPr lang="es-ES" sz="2800" dirty="0" smtClean="0"/>
              <a:t> </a:t>
            </a:r>
            <a:r>
              <a:rPr lang="es-ES" sz="2800" dirty="0" err="1" smtClean="0"/>
              <a:t>by</a:t>
            </a:r>
            <a:r>
              <a:rPr lang="es-ES" sz="2800" dirty="0" smtClean="0"/>
              <a:t> tenemos la posibilidad de realizar filtros de grupos.</a:t>
            </a:r>
          </a:p>
          <a:p>
            <a:r>
              <a:rPr lang="es-ES" sz="2800" dirty="0" smtClean="0"/>
              <a:t>Es decir, decidir qué grupos salen en la consulta y cuáles no salen.</a:t>
            </a:r>
          </a:p>
          <a:p>
            <a:r>
              <a:rPr lang="es-ES" sz="2800" dirty="0" smtClean="0"/>
              <a:t>La sintaxis es como la del </a:t>
            </a:r>
            <a:r>
              <a:rPr lang="es-ES" sz="2800" dirty="0" err="1" smtClean="0"/>
              <a:t>where</a:t>
            </a:r>
            <a:r>
              <a:rPr lang="es-ES" sz="2800" dirty="0" smtClean="0"/>
              <a:t>, pero afectando a campos agrupadores o a funciones agrupadoras.</a:t>
            </a:r>
            <a:endParaRPr lang="es-ES" sz="2800" dirty="0"/>
          </a:p>
        </p:txBody>
      </p:sp>
      <p:sp>
        <p:nvSpPr>
          <p:cNvPr id="3" name="2 CuadroTexto"/>
          <p:cNvSpPr txBox="1"/>
          <p:nvPr/>
        </p:nvSpPr>
        <p:spPr>
          <a:xfrm>
            <a:off x="2987824" y="3068960"/>
            <a:ext cx="338437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/>
              <a:t>Es importante el orden de cada cláusula.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" sz="2800" dirty="0" err="1" smtClean="0"/>
              <a:t>select</a:t>
            </a:r>
            <a:endParaRPr lang="es-ES" sz="2800" dirty="0" smtClean="0"/>
          </a:p>
          <a:p>
            <a:pPr marL="971550" lvl="1" indent="-514350">
              <a:buFont typeface="+mj-lt"/>
              <a:buAutoNum type="arabicPeriod"/>
            </a:pPr>
            <a:r>
              <a:rPr lang="es-ES" sz="2800" dirty="0" err="1" smtClean="0"/>
              <a:t>from</a:t>
            </a:r>
            <a:endParaRPr lang="es-ES" sz="2800" dirty="0" smtClean="0"/>
          </a:p>
          <a:p>
            <a:pPr marL="971550" lvl="1" indent="-514350">
              <a:buFont typeface="+mj-lt"/>
              <a:buAutoNum type="arabicPeriod"/>
            </a:pPr>
            <a:r>
              <a:rPr lang="es-ES" sz="2800" dirty="0" err="1" smtClean="0"/>
              <a:t>where</a:t>
            </a:r>
            <a:endParaRPr lang="es-ES" sz="2800" dirty="0" smtClean="0"/>
          </a:p>
          <a:p>
            <a:pPr marL="971550" lvl="1" indent="-514350">
              <a:buFont typeface="+mj-lt"/>
              <a:buAutoNum type="arabicPeriod"/>
            </a:pPr>
            <a:r>
              <a:rPr lang="es-ES" sz="2800" dirty="0" err="1" smtClean="0"/>
              <a:t>group</a:t>
            </a:r>
            <a:r>
              <a:rPr lang="es-ES" sz="2800" dirty="0" smtClean="0"/>
              <a:t> </a:t>
            </a:r>
            <a:r>
              <a:rPr lang="es-ES" sz="2800" dirty="0" err="1" smtClean="0"/>
              <a:t>by</a:t>
            </a:r>
            <a:endParaRPr lang="es-ES" sz="2800" dirty="0" smtClean="0"/>
          </a:p>
          <a:p>
            <a:pPr marL="971550" lvl="1" indent="-514350">
              <a:buFont typeface="+mj-lt"/>
              <a:buAutoNum type="arabicPeriod"/>
            </a:pPr>
            <a:r>
              <a:rPr lang="es-ES" sz="2800" dirty="0" err="1" smtClean="0"/>
              <a:t>having</a:t>
            </a:r>
            <a:endParaRPr lang="es-ES" sz="2800" dirty="0" smtClean="0"/>
          </a:p>
          <a:p>
            <a:pPr marL="971550" lvl="1" indent="-514350">
              <a:buFont typeface="+mj-lt"/>
              <a:buAutoNum type="arabicPeriod"/>
            </a:pPr>
            <a:r>
              <a:rPr lang="es-ES" sz="2800" dirty="0" err="1" smtClean="0"/>
              <a:t>order</a:t>
            </a:r>
            <a:r>
              <a:rPr lang="es-ES" sz="2800" dirty="0" smtClean="0"/>
              <a:t> </a:t>
            </a:r>
            <a:r>
              <a:rPr lang="es-ES" sz="2800" dirty="0" err="1" smtClean="0"/>
              <a:t>by</a:t>
            </a:r>
            <a:endParaRPr lang="es-ES" sz="28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-61017"/>
            <a:ext cx="914400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--Mostrar las comunidades aut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alibri"/>
                <a:ea typeface="Calibri" pitchFamily="34" charset="0"/>
                <a:cs typeface="Courier New" pitchFamily="49" charset="0"/>
              </a:rPr>
              <a:t>ó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nomas que no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2400" dirty="0" smtClean="0">
                <a:solidFill>
                  <a:srgbClr val="008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--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contengan una e</a:t>
            </a:r>
            <a:endParaRPr kumimoji="0" lang="es-E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select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ca</a:t>
            </a:r>
            <a:endParaRPr kumimoji="0" lang="es-E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from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datoscompletostabla</a:t>
            </a:r>
            <a:endParaRPr kumimoji="0" lang="es-E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group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by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ca</a:t>
            </a:r>
            <a:endParaRPr kumimoji="0" lang="es-E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having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ca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not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like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'%e%'</a:t>
            </a:r>
            <a:endParaRPr kumimoji="0" lang="es-E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order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by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ca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s-E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go</a:t>
            </a:r>
            <a:endParaRPr kumimoji="0" lang="es-E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80112" y="1124744"/>
            <a:ext cx="2876525" cy="2965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323528" y="3933056"/>
            <a:ext cx="5508104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--funcionar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alibri"/>
                <a:ea typeface="Calibri" pitchFamily="34" charset="0"/>
                <a:cs typeface="Courier New" pitchFamily="49" charset="0"/>
              </a:rPr>
              <a:t>í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 igual con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where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select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ca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from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datoscompletostabla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where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ca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not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like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'%e%'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group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by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ca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order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by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ca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go</a:t>
            </a:r>
            <a:endParaRPr kumimoji="0" lang="es-E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>
            <a:spLocks noChangeArrowheads="1"/>
          </p:cNvSpPr>
          <p:nvPr/>
        </p:nvSpPr>
        <p:spPr bwMode="auto">
          <a:xfrm>
            <a:off x="0" y="258375"/>
            <a:ext cx="9144000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--Dar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alibri"/>
                <a:ea typeface="Calibri" pitchFamily="34" charset="0"/>
                <a:cs typeface="Courier New" pitchFamily="49" charset="0"/>
              </a:rPr>
              <a:t>í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 error filtrar algo en el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having</a:t>
            </a:r>
            <a:endParaRPr kumimoji="0" lang="es-E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--que no sea agrupador ni funci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alibri"/>
                <a:ea typeface="Calibri" pitchFamily="34" charset="0"/>
                <a:cs typeface="Courier New" pitchFamily="49" charset="0"/>
              </a:rPr>
              <a:t>ó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 agrupadora</a:t>
            </a:r>
            <a:endParaRPr kumimoji="0" lang="es-E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set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dateformat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dmy</a:t>
            </a:r>
            <a:endParaRPr kumimoji="0" lang="es-E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select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ca</a:t>
            </a:r>
            <a:endParaRPr kumimoji="0" lang="es-E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from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datoscompletostabla</a:t>
            </a:r>
            <a:endParaRPr kumimoji="0" lang="es-E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group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by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ca</a:t>
            </a:r>
            <a:endParaRPr kumimoji="0" lang="es-E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having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fecha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'01/01/2013'</a:t>
            </a:r>
            <a:endParaRPr kumimoji="0" lang="es-E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order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by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ca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s-E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go</a:t>
            </a:r>
            <a:endParaRPr kumimoji="0" lang="es-E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0" y="3717032"/>
            <a:ext cx="91440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Mens</a:t>
            </a: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 8121, Nivel 16, Estado 1, L</a:t>
            </a: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/>
                <a:ea typeface="Calibri" pitchFamily="34" charset="0"/>
                <a:cs typeface="Courier New" pitchFamily="49" charset="0"/>
              </a:rPr>
              <a:t>í</a:t>
            </a: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nea 5</a:t>
            </a:r>
            <a:endParaRPr kumimoji="0" lang="es-E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La columna '</a:t>
            </a:r>
            <a:r>
              <a:rPr kumimoji="0" lang="es-ES" sz="16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datoscompletostabla.Fecha</a:t>
            </a: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' de la cl</a:t>
            </a: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/>
                <a:ea typeface="Calibri" pitchFamily="34" charset="0"/>
                <a:cs typeface="Courier New" pitchFamily="49" charset="0"/>
              </a:rPr>
              <a:t>á</a:t>
            </a: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usula HAVING no es v</a:t>
            </a: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/>
                <a:ea typeface="Calibri" pitchFamily="34" charset="0"/>
                <a:cs typeface="Courier New" pitchFamily="49" charset="0"/>
              </a:rPr>
              <a:t>á</a:t>
            </a: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lida, porque no est</a:t>
            </a: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/>
                <a:ea typeface="Calibri" pitchFamily="34" charset="0"/>
                <a:cs typeface="Courier New" pitchFamily="49" charset="0"/>
              </a:rPr>
              <a:t>á</a:t>
            </a: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contenida en una funci</a:t>
            </a: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/>
                <a:ea typeface="Calibri" pitchFamily="34" charset="0"/>
                <a:cs typeface="Courier New" pitchFamily="49" charset="0"/>
              </a:rPr>
              <a:t>ó</a:t>
            </a: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 de agregado ni en la cl</a:t>
            </a: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/>
                <a:ea typeface="Calibri" pitchFamily="34" charset="0"/>
                <a:cs typeface="Courier New" pitchFamily="49" charset="0"/>
              </a:rPr>
              <a:t>á</a:t>
            </a: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usula GROUP BY.</a:t>
            </a:r>
            <a:endParaRPr kumimoji="0" lang="es-E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1547664" y="548680"/>
            <a:ext cx="576064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Podemos agrupar registros de nuestra tabla, de manera que obtengamos un único registro por cada grupo.</a:t>
            </a:r>
          </a:p>
          <a:p>
            <a:endParaRPr lang="es-ES" sz="2400" dirty="0" smtClean="0"/>
          </a:p>
          <a:p>
            <a:r>
              <a:rPr lang="es-ES" sz="2400" dirty="0" smtClean="0"/>
              <a:t>Para establecer los grupos lo haremos especificando los campos que lo generan.</a:t>
            </a:r>
          </a:p>
          <a:p>
            <a:endParaRPr lang="es-ES" sz="2400" dirty="0" smtClean="0"/>
          </a:p>
          <a:p>
            <a:r>
              <a:rPr lang="es-ES" sz="2400" dirty="0" smtClean="0"/>
              <a:t>Aparecerá un único resultado para cada valor diferente de los campos del grupo.</a:t>
            </a:r>
          </a:p>
          <a:p>
            <a:endParaRPr lang="es-ES" sz="2400" dirty="0" smtClean="0"/>
          </a:p>
          <a:p>
            <a:r>
              <a:rPr lang="es-ES" sz="2400" dirty="0" smtClean="0"/>
              <a:t>Formato:</a:t>
            </a:r>
          </a:p>
          <a:p>
            <a:r>
              <a:rPr lang="es-ES" sz="3200" b="1" dirty="0" err="1" smtClean="0"/>
              <a:t>select</a:t>
            </a:r>
            <a:r>
              <a:rPr lang="es-ES" sz="3200" b="1" dirty="0" smtClean="0"/>
              <a:t> ….</a:t>
            </a:r>
          </a:p>
          <a:p>
            <a:r>
              <a:rPr lang="es-ES" sz="3200" b="1" dirty="0" err="1" smtClean="0"/>
              <a:t>from</a:t>
            </a:r>
            <a:r>
              <a:rPr lang="es-ES" sz="3200" b="1" dirty="0" smtClean="0"/>
              <a:t> ….</a:t>
            </a:r>
          </a:p>
          <a:p>
            <a:r>
              <a:rPr lang="es-ES" sz="3200" b="1" dirty="0" err="1" smtClean="0"/>
              <a:t>group</a:t>
            </a:r>
            <a:r>
              <a:rPr lang="es-ES" sz="3200" b="1" dirty="0" smtClean="0"/>
              <a:t> </a:t>
            </a:r>
            <a:r>
              <a:rPr lang="es-ES" sz="3200" b="1" dirty="0" err="1" smtClean="0"/>
              <a:t>by</a:t>
            </a:r>
            <a:r>
              <a:rPr lang="es-ES" sz="3200" b="1" dirty="0" smtClean="0"/>
              <a:t> campo1, campo2,…</a:t>
            </a:r>
          </a:p>
          <a:p>
            <a:endParaRPr lang="es-ES" sz="24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 noChangeArrowheads="1"/>
          </p:cNvSpPr>
          <p:nvPr/>
        </p:nvSpPr>
        <p:spPr bwMode="auto">
          <a:xfrm>
            <a:off x="0" y="705518"/>
            <a:ext cx="914400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--Para filtrar de campos no agrupadores ni de 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--funciones agrupadoras tendr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alibri"/>
                <a:ea typeface="Calibri" pitchFamily="34" charset="0"/>
                <a:cs typeface="Courier New" pitchFamily="49" charset="0"/>
              </a:rPr>
              <a:t>í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 que hacerse 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--obligatoriamente en el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where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set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dateformat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dmy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select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ca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from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datoscompletostabla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where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fecha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'01/01/2013'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group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by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ca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order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by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ca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go</a:t>
            </a:r>
            <a:endParaRPr kumimoji="0" lang="es-E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80112" y="2564903"/>
            <a:ext cx="2448272" cy="28239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3 CuadroTexto"/>
          <p:cNvSpPr txBox="1"/>
          <p:nvPr/>
        </p:nvSpPr>
        <p:spPr>
          <a:xfrm>
            <a:off x="6084168" y="5661248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Y más…</a:t>
            </a:r>
            <a:endParaRPr lang="es-E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>
            <a:spLocks noChangeArrowheads="1"/>
          </p:cNvSpPr>
          <p:nvPr/>
        </p:nvSpPr>
        <p:spPr bwMode="auto">
          <a:xfrm>
            <a:off x="0" y="504882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--Mostrar los d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alibri"/>
                <a:ea typeface="Calibri" pitchFamily="34" charset="0"/>
                <a:cs typeface="Courier New" pitchFamily="49" charset="0"/>
              </a:rPr>
              <a:t>í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as de la semana y las cadenas que tienen</a:t>
            </a:r>
            <a:endParaRPr kumimoji="0" lang="es-E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--programas detallados ese d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alibri"/>
                <a:ea typeface="Calibri" pitchFamily="34" charset="0"/>
                <a:cs typeface="Courier New" pitchFamily="49" charset="0"/>
              </a:rPr>
              <a:t>í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a, indicando el n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alibri"/>
                <a:ea typeface="Calibri" pitchFamily="34" charset="0"/>
                <a:cs typeface="Courier New" pitchFamily="49" charset="0"/>
              </a:rPr>
              <a:t>º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de programas</a:t>
            </a:r>
            <a:endParaRPr kumimoji="0" lang="es-E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--</a:t>
            </a:r>
            <a:r>
              <a:rPr lang="es-ES" dirty="0" smtClean="0">
                <a:solidFill>
                  <a:srgbClr val="008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Sólo ANTENA 3,LA SEXTA y La2.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select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FF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datename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dw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fechahora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as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diasem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dirty="0" smtClean="0">
                <a:solidFill>
                  <a:srgbClr val="8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cadena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FF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COUNT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(*)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as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Nprogramas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endParaRPr kumimoji="0" lang="es-E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FF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DATEPART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dw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fechahora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as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ndia</a:t>
            </a:r>
            <a:endParaRPr kumimoji="0" lang="es-E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FROM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Datosprogramas</a:t>
            </a:r>
            <a:endParaRPr kumimoji="0" lang="es-E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group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by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FF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datename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dw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fechahora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),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cadena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FF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DATEPART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dw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fechahora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kumimoji="0" lang="es-E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having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cadena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'ANTENA 3'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'LA SEXTA'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'La2'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kumimoji="0" lang="es-E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order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by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ndia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cadena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s-E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GO</a:t>
            </a:r>
            <a:endParaRPr kumimoji="0" lang="es-E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55976" y="3139432"/>
            <a:ext cx="3456384" cy="2990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3 CuadroTexto"/>
          <p:cNvSpPr txBox="1"/>
          <p:nvPr/>
        </p:nvSpPr>
        <p:spPr>
          <a:xfrm>
            <a:off x="4860032" y="6237312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Y más…</a:t>
            </a:r>
            <a:endParaRPr lang="es-E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899593" y="260648"/>
            <a:ext cx="77048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El uso más importante del </a:t>
            </a:r>
            <a:r>
              <a:rPr lang="es-ES" sz="2400" dirty="0" err="1" smtClean="0"/>
              <a:t>having</a:t>
            </a:r>
            <a:r>
              <a:rPr lang="es-ES" sz="2400" dirty="0" smtClean="0"/>
              <a:t> es mediante las funciones agrupadoras.</a:t>
            </a:r>
          </a:p>
          <a:p>
            <a:r>
              <a:rPr lang="es-ES" sz="2400" dirty="0" smtClean="0"/>
              <a:t>Podremos excluir grupos basadas en los cálculos (cuenta, suma, media,…)</a:t>
            </a:r>
            <a:endParaRPr lang="es-ES" sz="2400" dirty="0"/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1858620"/>
            <a:ext cx="914400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--Mostar las CA y el n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alibri"/>
                <a:ea typeface="Calibri" pitchFamily="34" charset="0"/>
                <a:cs typeface="Courier New" pitchFamily="49" charset="0"/>
              </a:rPr>
              <a:t>ú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mero de provincias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--Para aquellas con n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alibri"/>
                <a:ea typeface="Calibri" pitchFamily="34" charset="0"/>
                <a:cs typeface="Courier New" pitchFamily="49" charset="0"/>
              </a:rPr>
              <a:t>º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de Municipios distintos sea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--menor que 70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select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ca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Provincia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FF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count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distinct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municipio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as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Nmunic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from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datoscompletostabla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group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by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ca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Provincia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having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FF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COUNT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distinct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municipio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)&lt;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70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order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by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ca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Provincia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go</a:t>
            </a:r>
            <a:endParaRPr kumimoji="0" lang="es-E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64088" y="4149080"/>
            <a:ext cx="3276600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ChangeArrowheads="1"/>
          </p:cNvSpPr>
          <p:nvPr/>
        </p:nvSpPr>
        <p:spPr bwMode="auto">
          <a:xfrm>
            <a:off x="0" y="980728"/>
            <a:ext cx="91440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--Mostrar las CA cuya media de habitantes sea m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alibri"/>
                <a:ea typeface="Calibri" pitchFamily="34" charset="0"/>
                <a:cs typeface="Courier New" pitchFamily="49" charset="0"/>
              </a:rPr>
              <a:t>á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--de 20000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select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ca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FF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avg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padron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as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MedPadron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from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datoscompletostabla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group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by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ca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having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FF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avg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padron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)&gt;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20000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order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by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ca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go</a:t>
            </a:r>
            <a:endParaRPr kumimoji="0" lang="es-E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1960" y="3356992"/>
            <a:ext cx="3828841" cy="225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1"/>
          <p:cNvSpPr>
            <a:spLocks noChangeArrowheads="1"/>
          </p:cNvSpPr>
          <p:nvPr/>
        </p:nvSpPr>
        <p:spPr bwMode="auto">
          <a:xfrm>
            <a:off x="0" y="332656"/>
            <a:ext cx="91440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--Mostrar CA con m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alibri"/>
                <a:ea typeface="Calibri" pitchFamily="34" charset="0"/>
                <a:cs typeface="Courier New" pitchFamily="49" charset="0"/>
              </a:rPr>
              <a:t>á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 de 200000 de habitantes</a:t>
            </a:r>
            <a:endParaRPr kumimoji="0" lang="es-E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--a fecha 1/2/2013</a:t>
            </a:r>
            <a:endParaRPr kumimoji="0" lang="es-E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set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dateformat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dmy</a:t>
            </a:r>
            <a:endParaRPr kumimoji="0" lang="es-E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select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ca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FF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sum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padron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as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Nhabit</a:t>
            </a:r>
            <a:endParaRPr kumimoji="0" lang="es-E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from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datoscompletostabla</a:t>
            </a:r>
            <a:endParaRPr kumimoji="0" lang="es-E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where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fecha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'01/02/2013'</a:t>
            </a:r>
            <a:endParaRPr kumimoji="0" lang="es-E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group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by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ca</a:t>
            </a:r>
            <a:endParaRPr kumimoji="0" lang="es-E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having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FF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sum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padron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)&gt;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2000000</a:t>
            </a:r>
            <a:endParaRPr kumimoji="0" lang="es-E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order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by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ca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s-E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go</a:t>
            </a:r>
            <a:endParaRPr kumimoji="0" lang="es-E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64088" y="2924944"/>
            <a:ext cx="3087216" cy="28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0" y="620688"/>
            <a:ext cx="914400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--D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alibri"/>
                <a:ea typeface="Calibri" pitchFamily="34" charset="0"/>
                <a:cs typeface="Courier New" pitchFamily="49" charset="0"/>
              </a:rPr>
              <a:t>í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 de la semana y cadena con m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alibri"/>
                <a:ea typeface="Calibri" pitchFamily="34" charset="0"/>
                <a:cs typeface="Courier New" pitchFamily="49" charset="0"/>
              </a:rPr>
              <a:t>á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 de 5 programas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--en la lista de los m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alibri"/>
                <a:ea typeface="Calibri" pitchFamily="34" charset="0"/>
                <a:cs typeface="Courier New" pitchFamily="49" charset="0"/>
              </a:rPr>
              <a:t>á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 vistos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select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FF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DATEname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dw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fechahora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),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cadena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FF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datepart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dw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fechahora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),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FF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count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id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as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nprog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FROM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Datosprogramas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group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by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FF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DATEPART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dw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fechahora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),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FF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datename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dw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fechahora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),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cadena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having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FF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COUNT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ID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)&gt;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5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GO</a:t>
            </a:r>
            <a:endParaRPr kumimoji="0" lang="es-E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1960" y="2996952"/>
            <a:ext cx="4095750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CuadroTexto"/>
          <p:cNvSpPr txBox="1"/>
          <p:nvPr/>
        </p:nvSpPr>
        <p:spPr>
          <a:xfrm>
            <a:off x="2555776" y="6021288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Y más…</a:t>
            </a:r>
            <a:endParaRPr lang="es-E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0" y="548680"/>
            <a:ext cx="914400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--Cadena con media de share en sus programas de los 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--lunes despu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alibri"/>
                <a:ea typeface="Calibri" pitchFamily="34" charset="0"/>
                <a:cs typeface="Courier New" pitchFamily="49" charset="0"/>
              </a:rPr>
              <a:t>é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 de las 20:00 horas sea superior a 12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select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cadena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FF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avg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share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as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medshare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from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Datosprogramas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where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FF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DATEPART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dw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fechahora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)=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1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)and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FF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DATEPART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hour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fechahora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)&gt;=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20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group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by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cadena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having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FF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avg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share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)&gt;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12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order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by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medshare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desc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go</a:t>
            </a:r>
            <a:endParaRPr kumimoji="0" lang="es-E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3789040"/>
            <a:ext cx="3736428" cy="1868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755576" y="692696"/>
            <a:ext cx="1527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>
                <a:solidFill>
                  <a:srgbClr val="FF0000"/>
                </a:solidFill>
              </a:rPr>
              <a:t>Ejercicios:</a:t>
            </a:r>
            <a:endParaRPr lang="es-ES" sz="2400" b="1" dirty="0">
              <a:solidFill>
                <a:srgbClr val="FF0000"/>
              </a:solidFill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2286000" y="1124745"/>
            <a:ext cx="631844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Para la BD </a:t>
            </a:r>
            <a:r>
              <a:rPr lang="es-ES" dirty="0" err="1" smtClean="0"/>
              <a:t>parobasicas</a:t>
            </a:r>
            <a:r>
              <a:rPr lang="es-ES" dirty="0" smtClean="0"/>
              <a:t>:</a:t>
            </a:r>
          </a:p>
          <a:p>
            <a:pPr lvl="1">
              <a:buFont typeface="Arial" pitchFamily="34" charset="0"/>
              <a:buChar char="•"/>
            </a:pPr>
            <a:r>
              <a:rPr lang="es-ES" dirty="0" smtClean="0"/>
              <a:t>Sumar </a:t>
            </a:r>
            <a:r>
              <a:rPr lang="es-ES" dirty="0" smtClean="0"/>
              <a:t>el </a:t>
            </a:r>
            <a:r>
              <a:rPr lang="es-ES" dirty="0" err="1" smtClean="0"/>
              <a:t>padron</a:t>
            </a:r>
            <a:r>
              <a:rPr lang="es-ES" dirty="0" smtClean="0"/>
              <a:t> de las </a:t>
            </a:r>
            <a:r>
              <a:rPr lang="es-ES" dirty="0" err="1" smtClean="0"/>
              <a:t>ca</a:t>
            </a:r>
            <a:r>
              <a:rPr lang="es-ES" dirty="0" smtClean="0"/>
              <a:t> con más de 5 </a:t>
            </a:r>
            <a:r>
              <a:rPr lang="es-ES" dirty="0" smtClean="0"/>
              <a:t>provincias para </a:t>
            </a:r>
            <a:r>
              <a:rPr lang="es-ES" dirty="0" smtClean="0"/>
              <a:t>datos del </a:t>
            </a:r>
            <a:r>
              <a:rPr lang="es-ES" dirty="0" smtClean="0"/>
              <a:t>1/3/2013</a:t>
            </a:r>
          </a:p>
          <a:p>
            <a:pPr lvl="1">
              <a:buFont typeface="Arial" pitchFamily="34" charset="0"/>
              <a:buChar char="•"/>
            </a:pPr>
            <a:r>
              <a:rPr lang="es-ES" dirty="0" smtClean="0"/>
              <a:t>Sumar </a:t>
            </a:r>
            <a:r>
              <a:rPr lang="es-ES" dirty="0" smtClean="0"/>
              <a:t>el paro de las provincias con 4 </a:t>
            </a:r>
            <a:r>
              <a:rPr lang="es-ES" dirty="0" smtClean="0"/>
              <a:t>islas (usando </a:t>
            </a:r>
            <a:r>
              <a:rPr lang="es-ES" dirty="0" err="1" smtClean="0"/>
              <a:t>having</a:t>
            </a:r>
            <a:r>
              <a:rPr lang="es-ES" dirty="0" smtClean="0"/>
              <a:t>) para </a:t>
            </a:r>
            <a:r>
              <a:rPr lang="es-ES" dirty="0" smtClean="0"/>
              <a:t>datos </a:t>
            </a:r>
            <a:r>
              <a:rPr lang="es-ES" dirty="0" smtClean="0"/>
              <a:t>1/1/2013.</a:t>
            </a:r>
            <a:endParaRPr lang="es-ES" dirty="0" smtClean="0"/>
          </a:p>
          <a:p>
            <a:r>
              <a:rPr lang="es-ES" dirty="0" smtClean="0"/>
              <a:t>Para la BD </a:t>
            </a:r>
            <a:r>
              <a:rPr lang="es-ES" dirty="0" err="1" smtClean="0"/>
              <a:t>audienciasbasicas</a:t>
            </a:r>
            <a:r>
              <a:rPr lang="es-ES" dirty="0" smtClean="0"/>
              <a:t>:</a:t>
            </a:r>
          </a:p>
          <a:p>
            <a:pPr lvl="1">
              <a:buFont typeface="Arial" pitchFamily="34" charset="0"/>
              <a:buChar char="•"/>
            </a:pPr>
            <a:r>
              <a:rPr lang="es-ES" dirty="0" smtClean="0"/>
              <a:t>Suma </a:t>
            </a:r>
            <a:r>
              <a:rPr lang="es-ES" dirty="0" smtClean="0"/>
              <a:t>de audiencia de programas para cada </a:t>
            </a:r>
            <a:r>
              <a:rPr lang="es-ES" dirty="0" smtClean="0"/>
              <a:t>cadena en </a:t>
            </a:r>
            <a:r>
              <a:rPr lang="es-ES" dirty="0" smtClean="0"/>
              <a:t>martes y para las cadenas con tres o menos programas.</a:t>
            </a:r>
          </a:p>
          <a:p>
            <a:pPr lvl="1">
              <a:buFont typeface="Arial" pitchFamily="34" charset="0"/>
              <a:buChar char="•"/>
            </a:pPr>
            <a:r>
              <a:rPr lang="es-ES" dirty="0" smtClean="0"/>
              <a:t>Mostrar </a:t>
            </a:r>
            <a:r>
              <a:rPr lang="es-ES" dirty="0" smtClean="0"/>
              <a:t>las cadenas con media de share mayor que </a:t>
            </a:r>
            <a:r>
              <a:rPr lang="es-ES" dirty="0" smtClean="0"/>
              <a:t>10 en </a:t>
            </a:r>
            <a:r>
              <a:rPr lang="es-ES" dirty="0" smtClean="0"/>
              <a:t>el horario de las 10, 11 y 12 de la mañana.</a:t>
            </a:r>
          </a:p>
          <a:p>
            <a:r>
              <a:rPr lang="es-ES" dirty="0" smtClean="0"/>
              <a:t>Para la BD  </a:t>
            </a:r>
            <a:r>
              <a:rPr lang="es-ES" dirty="0" err="1" smtClean="0"/>
              <a:t>turismobasicas</a:t>
            </a:r>
            <a:r>
              <a:rPr lang="es-ES" dirty="0" smtClean="0"/>
              <a:t>:</a:t>
            </a:r>
          </a:p>
          <a:p>
            <a:pPr lvl="1">
              <a:buFont typeface="Arial" pitchFamily="34" charset="0"/>
              <a:buChar char="•"/>
            </a:pPr>
            <a:r>
              <a:rPr lang="es-ES" dirty="0" smtClean="0"/>
              <a:t>Mostrar </a:t>
            </a:r>
            <a:r>
              <a:rPr lang="es-ES" dirty="0" smtClean="0"/>
              <a:t>la media de turistas por </a:t>
            </a:r>
            <a:r>
              <a:rPr lang="es-ES" dirty="0" err="1" smtClean="0"/>
              <a:t>pais</a:t>
            </a:r>
            <a:r>
              <a:rPr lang="es-ES" dirty="0" smtClean="0"/>
              <a:t> para </a:t>
            </a:r>
            <a:r>
              <a:rPr lang="es-ES" dirty="0" smtClean="0"/>
              <a:t>aquellos países con media mayor de </a:t>
            </a:r>
            <a:r>
              <a:rPr lang="es-ES" dirty="0" smtClean="0"/>
              <a:t>250000 en 2012</a:t>
            </a:r>
            <a:endParaRPr lang="es-ES" dirty="0" smtClean="0"/>
          </a:p>
          <a:p>
            <a:pPr lvl="1">
              <a:buFont typeface="Arial" pitchFamily="34" charset="0"/>
              <a:buChar char="•"/>
            </a:pPr>
            <a:r>
              <a:rPr lang="es-ES" dirty="0" smtClean="0"/>
              <a:t>Mostrar </a:t>
            </a:r>
            <a:r>
              <a:rPr lang="es-ES" dirty="0" smtClean="0"/>
              <a:t>los dos </a:t>
            </a:r>
            <a:r>
              <a:rPr lang="es-ES" dirty="0" err="1" smtClean="0"/>
              <a:t>paises</a:t>
            </a:r>
            <a:r>
              <a:rPr lang="es-ES" dirty="0" smtClean="0"/>
              <a:t> con mayor suma de </a:t>
            </a:r>
            <a:r>
              <a:rPr lang="es-ES" dirty="0" smtClean="0"/>
              <a:t>turistas en </a:t>
            </a:r>
            <a:r>
              <a:rPr lang="es-ES" dirty="0" smtClean="0"/>
              <a:t>2013, que tengan todos sus datos &gt;</a:t>
            </a:r>
            <a:r>
              <a:rPr lang="es-ES" dirty="0" smtClean="0"/>
              <a:t>23000.</a:t>
            </a:r>
            <a:endParaRPr lang="es-E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827584" y="4077072"/>
            <a:ext cx="7056784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--Mostrar las comunidades aut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alibri"/>
                <a:ea typeface="Calibri" pitchFamily="34" charset="0"/>
                <a:cs typeface="Courier New" pitchFamily="49" charset="0"/>
              </a:rPr>
              <a:t>ó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nomas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select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ca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from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datoscompletostabla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group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by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ca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go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844824"/>
            <a:ext cx="7486650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CuadroTexto"/>
          <p:cNvSpPr txBox="1"/>
          <p:nvPr/>
        </p:nvSpPr>
        <p:spPr>
          <a:xfrm>
            <a:off x="539552" y="332656"/>
            <a:ext cx="70567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Partimos de un conjunto de registros.  Para tres fechas, se contó el paro y la población de todas las comunidades autónomas, todas sus provincias y cada uno de sus municipios.  24351 filas.</a:t>
            </a:r>
            <a:endParaRPr lang="es-ES" sz="2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88224" y="2348880"/>
            <a:ext cx="1838325" cy="392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6 CuadroTexto"/>
          <p:cNvSpPr txBox="1"/>
          <p:nvPr/>
        </p:nvSpPr>
        <p:spPr>
          <a:xfrm>
            <a:off x="1331640" y="5733256"/>
            <a:ext cx="4836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/>
              <a:t>Al agrupar por CA saca sólo 19 resultados</a:t>
            </a:r>
            <a:endParaRPr lang="es-E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179512" y="692696"/>
            <a:ext cx="8388424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--podemos ordenarlas</a:t>
            </a:r>
            <a:endParaRPr kumimoji="0" lang="es-E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8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select</a:t>
            </a:r>
            <a: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8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ca</a:t>
            </a:r>
            <a:endParaRPr kumimoji="0" lang="es-E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8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from</a:t>
            </a:r>
            <a: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8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datoscompletostabla</a:t>
            </a:r>
            <a:endParaRPr kumimoji="0" lang="es-E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8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group</a:t>
            </a:r>
            <a: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8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by</a:t>
            </a:r>
            <a: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8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ca</a:t>
            </a:r>
            <a:endParaRPr kumimoji="0" lang="es-E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8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order</a:t>
            </a:r>
            <a: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8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by</a:t>
            </a:r>
            <a: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8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ca</a:t>
            </a:r>
            <a: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s-E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8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go</a:t>
            </a:r>
            <a:endParaRPr kumimoji="0" lang="es-E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8144" y="836712"/>
            <a:ext cx="2735188" cy="5470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251520" y="620688"/>
            <a:ext cx="8388424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--podemos filtrarlas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--s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alibri"/>
                <a:ea typeface="Calibri" pitchFamily="34" charset="0"/>
                <a:cs typeface="Courier New" pitchFamily="49" charset="0"/>
              </a:rPr>
              <a:t>ó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lo las que tengan alg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alibri"/>
                <a:ea typeface="Calibri" pitchFamily="34" charset="0"/>
                <a:cs typeface="Courier New" pitchFamily="49" charset="0"/>
              </a:rPr>
              <a:t>ú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 dato con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padron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&gt;300000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select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ca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from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datoscompletostabla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where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padron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&gt;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300000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group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by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ca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order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by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ca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go</a:t>
            </a:r>
            <a:endParaRPr kumimoji="0" lang="es-E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4788024" y="1844824"/>
            <a:ext cx="34563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Hace los grupos sobre los datos que quedan tras el filtro</a:t>
            </a:r>
            <a:endParaRPr lang="es-ES" sz="2400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3429000"/>
            <a:ext cx="2160240" cy="2944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5 CuadroTexto"/>
          <p:cNvSpPr txBox="1"/>
          <p:nvPr/>
        </p:nvSpPr>
        <p:spPr>
          <a:xfrm>
            <a:off x="4067944" y="4005064"/>
            <a:ext cx="38884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Sólo saca los datos de las CA que tienen algún municipio con más de 300000 habitantes en alguna de las tres fechas con datos.</a:t>
            </a:r>
            <a:endParaRPr lang="es-E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2411760" y="1556792"/>
            <a:ext cx="338437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/>
              <a:t>Es importante el orden de cada cláusula.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" sz="2800" dirty="0" err="1" smtClean="0"/>
              <a:t>select</a:t>
            </a:r>
            <a:endParaRPr lang="es-ES" sz="2800" dirty="0" smtClean="0"/>
          </a:p>
          <a:p>
            <a:pPr marL="971550" lvl="1" indent="-514350">
              <a:buFont typeface="+mj-lt"/>
              <a:buAutoNum type="arabicPeriod"/>
            </a:pPr>
            <a:r>
              <a:rPr lang="es-ES" sz="2800" dirty="0" err="1" smtClean="0"/>
              <a:t>from</a:t>
            </a:r>
            <a:endParaRPr lang="es-ES" sz="2800" dirty="0" smtClean="0"/>
          </a:p>
          <a:p>
            <a:pPr marL="971550" lvl="1" indent="-514350">
              <a:buFont typeface="+mj-lt"/>
              <a:buAutoNum type="arabicPeriod"/>
            </a:pPr>
            <a:r>
              <a:rPr lang="es-ES" sz="2800" dirty="0" err="1" smtClean="0"/>
              <a:t>where</a:t>
            </a:r>
            <a:endParaRPr lang="es-ES" sz="2800" dirty="0" smtClean="0"/>
          </a:p>
          <a:p>
            <a:pPr marL="971550" lvl="1" indent="-514350">
              <a:buFont typeface="+mj-lt"/>
              <a:buAutoNum type="arabicPeriod"/>
            </a:pPr>
            <a:r>
              <a:rPr lang="es-ES" sz="2800" dirty="0" err="1" smtClean="0"/>
              <a:t>group</a:t>
            </a:r>
            <a:r>
              <a:rPr lang="es-ES" sz="2800" dirty="0" smtClean="0"/>
              <a:t> </a:t>
            </a:r>
            <a:r>
              <a:rPr lang="es-ES" sz="2800" dirty="0" err="1" smtClean="0"/>
              <a:t>by</a:t>
            </a:r>
            <a:endParaRPr lang="es-ES" sz="2800" dirty="0" smtClean="0"/>
          </a:p>
          <a:p>
            <a:pPr marL="971550" lvl="1" indent="-514350">
              <a:buFont typeface="+mj-lt"/>
              <a:buAutoNum type="arabicPeriod"/>
            </a:pPr>
            <a:r>
              <a:rPr lang="es-ES" sz="2800" dirty="0" err="1" smtClean="0"/>
              <a:t>order</a:t>
            </a:r>
            <a:r>
              <a:rPr lang="es-ES" sz="2800" dirty="0" smtClean="0"/>
              <a:t> </a:t>
            </a:r>
            <a:r>
              <a:rPr lang="es-ES" sz="2800" dirty="0" err="1" smtClean="0"/>
              <a:t>by</a:t>
            </a:r>
            <a:endParaRPr lang="es-ES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ChangeArrowheads="1"/>
          </p:cNvSpPr>
          <p:nvPr/>
        </p:nvSpPr>
        <p:spPr bwMode="auto">
          <a:xfrm>
            <a:off x="467544" y="548680"/>
            <a:ext cx="8028384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--podemos agrupar sobre varios campos</a:t>
            </a:r>
            <a:endParaRPr kumimoji="0" lang="es-E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select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ca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provincia</a:t>
            </a:r>
            <a:endParaRPr kumimoji="0" lang="es-E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from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datoscompletostabla</a:t>
            </a:r>
            <a:endParaRPr kumimoji="0" lang="es-E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group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by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ca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provincia</a:t>
            </a:r>
            <a:endParaRPr kumimoji="0" lang="es-E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order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by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ca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provincia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s-E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go</a:t>
            </a:r>
            <a:endParaRPr kumimoji="0" lang="es-E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395537" y="2924944"/>
            <a:ext cx="4032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Nos dará la lista de todas las CA y sus provincias.</a:t>
            </a:r>
          </a:p>
          <a:p>
            <a:r>
              <a:rPr lang="es-ES" sz="2400" dirty="0" smtClean="0"/>
              <a:t>52 resultados.</a:t>
            </a:r>
            <a:endParaRPr lang="es-ES" sz="2400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6096" y="1702324"/>
            <a:ext cx="3002657" cy="4488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080" y="2420888"/>
            <a:ext cx="2838450" cy="343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323528" y="908720"/>
            <a:ext cx="7524328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--tambi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alibri"/>
                <a:ea typeface="Calibri" pitchFamily="34" charset="0"/>
                <a:cs typeface="Courier New" pitchFamily="49" charset="0"/>
              </a:rPr>
              <a:t>é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 filtrar los datos previamente</a:t>
            </a:r>
            <a:endParaRPr kumimoji="0" lang="es-E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select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ca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provincia</a:t>
            </a:r>
            <a:endParaRPr kumimoji="0" lang="es-E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from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datoscompletostabla</a:t>
            </a:r>
            <a:endParaRPr kumimoji="0" lang="es-E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where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ca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like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'%c[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alibri"/>
                <a:ea typeface="Calibri" pitchFamily="34" charset="0"/>
                <a:cs typeface="Courier New" pitchFamily="49" charset="0"/>
              </a:rPr>
              <a:t>í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]a%'</a:t>
            </a:r>
            <a:endParaRPr kumimoji="0" lang="es-E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group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by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ca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provincia</a:t>
            </a:r>
            <a:endParaRPr kumimoji="0" lang="es-E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order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by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ca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provincia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s-E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go</a:t>
            </a:r>
            <a:endParaRPr kumimoji="0" lang="es-E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467544" y="4365104"/>
            <a:ext cx="288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Nota: el </a:t>
            </a:r>
            <a:r>
              <a:rPr lang="es-ES" dirty="0" err="1" smtClean="0"/>
              <a:t>like</a:t>
            </a:r>
            <a:r>
              <a:rPr lang="es-ES" dirty="0" smtClean="0"/>
              <a:t> diferencia las letras acentuadas de las que no lo están</a:t>
            </a:r>
            <a:endParaRPr lang="es-E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dad">
  <a:themeElements>
    <a:clrScheme name="Orige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Equidad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dad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604</TotalTime>
  <Words>1653</Words>
  <Application>Microsoft Office PowerPoint</Application>
  <PresentationFormat>Presentación en pantalla (4:3)</PresentationFormat>
  <Paragraphs>314</Paragraphs>
  <Slides>37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37</vt:i4>
      </vt:variant>
    </vt:vector>
  </HeadingPairs>
  <TitlesOfParts>
    <vt:vector size="38" baseType="lpstr">
      <vt:lpstr>Equidad</vt:lpstr>
      <vt:lpstr>Elementos Fundamentales de SQL</vt:lpstr>
      <vt:lpstr>Group by (agrupando registros)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Funciones agrupadoras con el  Group by</vt:lpstr>
      <vt:lpstr>Diapositiva 14</vt:lpstr>
      <vt:lpstr>Diapositiva 15</vt:lpstr>
      <vt:lpstr>Diapositiva 16</vt:lpstr>
      <vt:lpstr>Diapositiva 17</vt:lpstr>
      <vt:lpstr>Diapositiva 18</vt:lpstr>
      <vt:lpstr>Diapositiva 19</vt:lpstr>
      <vt:lpstr>Diapositiva 20</vt:lpstr>
      <vt:lpstr>Diapositiva 21</vt:lpstr>
      <vt:lpstr>Diapositiva 22</vt:lpstr>
      <vt:lpstr>Diapositiva 23</vt:lpstr>
      <vt:lpstr>Diapositiva 24</vt:lpstr>
      <vt:lpstr>Diapositiva 25</vt:lpstr>
      <vt:lpstr>Filtrar grupos: Having</vt:lpstr>
      <vt:lpstr>Diapositiva 27</vt:lpstr>
      <vt:lpstr>Diapositiva 28</vt:lpstr>
      <vt:lpstr>Diapositiva 29</vt:lpstr>
      <vt:lpstr>Diapositiva 30</vt:lpstr>
      <vt:lpstr>Diapositiva 31</vt:lpstr>
      <vt:lpstr>Diapositiva 32</vt:lpstr>
      <vt:lpstr>Diapositiva 33</vt:lpstr>
      <vt:lpstr>Diapositiva 34</vt:lpstr>
      <vt:lpstr>Diapositiva 35</vt:lpstr>
      <vt:lpstr>Diapositiva 36</vt:lpstr>
      <vt:lpstr>Diapositiva 37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Elementos Fundamentales de SQL</dc:title>
  <dc:creator>arodpes</dc:creator>
  <cp:lastModifiedBy>arodpes</cp:lastModifiedBy>
  <cp:revision>67</cp:revision>
  <dcterms:created xsi:type="dcterms:W3CDTF">2013-11-04T17:27:44Z</dcterms:created>
  <dcterms:modified xsi:type="dcterms:W3CDTF">2013-11-10T20:18:21Z</dcterms:modified>
</cp:coreProperties>
</file>