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4"/>
  </p:notesMasterIdLst>
  <p:sldIdLst>
    <p:sldId id="345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90" r:id="rId15"/>
    <p:sldId id="279" r:id="rId16"/>
    <p:sldId id="298" r:id="rId17"/>
    <p:sldId id="269" r:id="rId18"/>
    <p:sldId id="270" r:id="rId19"/>
    <p:sldId id="278" r:id="rId20"/>
    <p:sldId id="287" r:id="rId21"/>
    <p:sldId id="271" r:id="rId22"/>
    <p:sldId id="309" r:id="rId23"/>
    <p:sldId id="311" r:id="rId24"/>
    <p:sldId id="291" r:id="rId25"/>
    <p:sldId id="308" r:id="rId26"/>
    <p:sldId id="299" r:id="rId27"/>
    <p:sldId id="300" r:id="rId28"/>
    <p:sldId id="310" r:id="rId29"/>
    <p:sldId id="312" r:id="rId30"/>
    <p:sldId id="272" r:id="rId31"/>
    <p:sldId id="313" r:id="rId32"/>
    <p:sldId id="314" r:id="rId33"/>
    <p:sldId id="292" r:id="rId34"/>
    <p:sldId id="315" r:id="rId35"/>
    <p:sldId id="301" r:id="rId36"/>
    <p:sldId id="302" r:id="rId37"/>
    <p:sldId id="318" r:id="rId38"/>
    <p:sldId id="316" r:id="rId39"/>
    <p:sldId id="317" r:id="rId40"/>
    <p:sldId id="273" r:id="rId41"/>
    <p:sldId id="293" r:id="rId42"/>
    <p:sldId id="305" r:id="rId43"/>
    <p:sldId id="319" r:id="rId44"/>
    <p:sldId id="303" r:id="rId45"/>
    <p:sldId id="274" r:id="rId46"/>
    <p:sldId id="306" r:id="rId47"/>
    <p:sldId id="307" r:id="rId48"/>
    <p:sldId id="320" r:id="rId49"/>
    <p:sldId id="321" r:id="rId50"/>
    <p:sldId id="322" r:id="rId51"/>
    <p:sldId id="323" r:id="rId52"/>
    <p:sldId id="324" r:id="rId53"/>
    <p:sldId id="325" r:id="rId54"/>
    <p:sldId id="275" r:id="rId55"/>
    <p:sldId id="296" r:id="rId56"/>
    <p:sldId id="277" r:id="rId57"/>
    <p:sldId id="335" r:id="rId58"/>
    <p:sldId id="336" r:id="rId59"/>
    <p:sldId id="338" r:id="rId60"/>
    <p:sldId id="339" r:id="rId61"/>
    <p:sldId id="340" r:id="rId62"/>
    <p:sldId id="276" r:id="rId63"/>
    <p:sldId id="295" r:id="rId64"/>
    <p:sldId id="326" r:id="rId65"/>
    <p:sldId id="334" r:id="rId66"/>
    <p:sldId id="337" r:id="rId67"/>
    <p:sldId id="280" r:id="rId68"/>
    <p:sldId id="342" r:id="rId69"/>
    <p:sldId id="327" r:id="rId70"/>
    <p:sldId id="341" r:id="rId71"/>
    <p:sldId id="343" r:id="rId72"/>
    <p:sldId id="344" r:id="rId73"/>
  </p:sldIdLst>
  <p:sldSz cx="9144000" cy="6858000" type="screen4x3"/>
  <p:notesSz cx="6800850" cy="9872663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-61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52863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80624E-6F6A-4A9C-8589-168DC143007F}" type="datetimeFigureOut">
              <a:rPr lang="es-ES" smtClean="0"/>
              <a:pPr/>
              <a:t>07/02/2014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79450" y="4689475"/>
            <a:ext cx="5441950" cy="44434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9377363"/>
            <a:ext cx="2946400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52863" y="9377363"/>
            <a:ext cx="2946400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BDE8F9-52BC-48E9-AF49-E2DF564CE820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CA941B15-8BF9-482E-88F8-1BA5BFDE0DB3}" type="datetime1">
              <a:rPr lang="es-ES" smtClean="0"/>
              <a:pPr/>
              <a:t>07/02/2014</a:t>
            </a:fld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s-E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1" name="20 Rectángulo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32 Rectángulo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21 Rectángulo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31 Rectángulo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49AF7-FD49-42B0-AE24-09909945AB8B}" type="datetime1">
              <a:rPr lang="es-ES" smtClean="0"/>
              <a:pPr/>
              <a:t>07/02/2014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E126C-A8DA-48EE-9414-9484932E5D4F}" type="datetime1">
              <a:rPr lang="es-ES" smtClean="0"/>
              <a:pPr/>
              <a:t>07/02/2014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7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DF53F-8912-4651-A96A-E6AF9AF7A3B4}" type="datetime1">
              <a:rPr lang="es-ES" smtClean="0"/>
              <a:pPr/>
              <a:t>07/02/2014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247B2804-11C8-4FCF-AB7A-79A40AD6B96A}" type="datetime1">
              <a:rPr lang="es-ES" smtClean="0"/>
              <a:pPr/>
              <a:t>07/02/2014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Rectángulo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02445-AB46-4E40-B15F-CE94764D128A}" type="datetime1">
              <a:rPr lang="es-ES" smtClean="0"/>
              <a:pPr/>
              <a:t>07/02/2014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2EFD3-F7C6-4F3C-8069-0321805640ED}" type="datetime1">
              <a:rPr lang="es-ES" smtClean="0"/>
              <a:pPr/>
              <a:t>07/02/2014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83035-4F32-4278-B0A1-34FDC4A523EE}" type="datetime1">
              <a:rPr lang="es-ES" smtClean="0"/>
              <a:pPr/>
              <a:t>07/02/2014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6" name="5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064DD-8B5D-4E81-810D-425A4BDCA1AD}" type="datetime1">
              <a:rPr lang="es-ES" smtClean="0"/>
              <a:pPr/>
              <a:t>07/02/2014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5" name="4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C2062-0523-40FD-B978-3F57D5A5B5E6}" type="datetime1">
              <a:rPr lang="es-ES" smtClean="0"/>
              <a:pPr/>
              <a:t>07/02/2014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8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Marcador de contenido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F859E-0996-4C5F-B859-EBC166260F23}" type="datetime1">
              <a:rPr lang="es-ES" smtClean="0"/>
              <a:pPr/>
              <a:t>07/02/2014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3AAF1BE-671F-4C63-A9C3-2F6B4A6CA7EB}" type="datetime1">
              <a:rPr lang="es-ES" smtClean="0"/>
              <a:pPr/>
              <a:t>07/02/2014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8" name="27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28 Conector recto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4.png"/><Relationship Id="rId4" Type="http://schemas.openxmlformats.org/officeDocument/2006/relationships/image" Target="../media/image17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0.png"/><Relationship Id="rId4" Type="http://schemas.openxmlformats.org/officeDocument/2006/relationships/image" Target="../media/image17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3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Consultas de múltiples tablas y uniones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Primera parte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</a:t>
            </a:fld>
            <a:endParaRPr lang="es-E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2276872"/>
            <a:ext cx="459105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2 CuadroTexto"/>
          <p:cNvSpPr txBox="1"/>
          <p:nvPr/>
        </p:nvSpPr>
        <p:spPr>
          <a:xfrm>
            <a:off x="971601" y="764704"/>
            <a:ext cx="65527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La primera solución disponible es filtrar ese producto cartesiano mediante un </a:t>
            </a:r>
            <a:r>
              <a:rPr lang="es-ES" dirty="0" err="1" smtClean="0"/>
              <a:t>where</a:t>
            </a:r>
            <a:r>
              <a:rPr lang="es-ES" dirty="0" smtClean="0"/>
              <a:t> a través del campo que identifica el país en la tabla City.</a:t>
            </a:r>
          </a:p>
          <a:p>
            <a:r>
              <a:rPr lang="es-ES" dirty="0" err="1" smtClean="0"/>
              <a:t>CountryCode</a:t>
            </a:r>
            <a:r>
              <a:rPr lang="es-ES" dirty="0" smtClean="0"/>
              <a:t> es el código del país  en la tabla City.</a:t>
            </a:r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5436096" y="4005064"/>
            <a:ext cx="303020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Es una solución factible aunque normalmente </a:t>
            </a:r>
            <a:r>
              <a:rPr lang="es-ES" sz="2800" b="1" dirty="0" smtClean="0"/>
              <a:t>poco eficiente</a:t>
            </a:r>
            <a:r>
              <a:rPr lang="es-ES" dirty="0" smtClean="0"/>
              <a:t>.</a:t>
            </a:r>
          </a:p>
          <a:p>
            <a:r>
              <a:rPr lang="es-ES" dirty="0" smtClean="0"/>
              <a:t>El SQL tiene cláusulas específicas para efectuar el cruce de tablas.</a:t>
            </a:r>
            <a:endParaRPr lang="es-E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3717032"/>
            <a:ext cx="2514600" cy="210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91880" y="4365104"/>
            <a:ext cx="1022598" cy="676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10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INNER JOIN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combinaciones internas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11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764704"/>
            <a:ext cx="4791075" cy="204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7664" y="3212976"/>
            <a:ext cx="2599534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60032" y="3573016"/>
            <a:ext cx="1607961" cy="112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CuadroTexto"/>
          <p:cNvSpPr txBox="1"/>
          <p:nvPr/>
        </p:nvSpPr>
        <p:spPr>
          <a:xfrm>
            <a:off x="1835696" y="5733256"/>
            <a:ext cx="5768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Muestra las ciudades de cada país, filtrados sólo para </a:t>
            </a:r>
            <a:r>
              <a:rPr lang="es-ES" dirty="0" err="1" smtClean="0"/>
              <a:t>Spain</a:t>
            </a: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12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323528" y="260648"/>
            <a:ext cx="50469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smtClean="0"/>
              <a:t>Formato de la sentencia INNER JOIN</a:t>
            </a:r>
            <a:endParaRPr lang="es-ES" sz="2400" b="1" dirty="0"/>
          </a:p>
        </p:txBody>
      </p:sp>
      <p:sp>
        <p:nvSpPr>
          <p:cNvPr id="3" name="2 Rectángulo"/>
          <p:cNvSpPr/>
          <p:nvPr/>
        </p:nvSpPr>
        <p:spPr>
          <a:xfrm>
            <a:off x="1187624" y="1556792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dirty="0" smtClean="0"/>
              <a:t>Especifica que se devuelvan todos los pares de filas coincidentes. Rechaza las filas no coincidentes de las dos tablas. </a:t>
            </a:r>
          </a:p>
          <a:p>
            <a:r>
              <a:rPr lang="es-ES" dirty="0" smtClean="0"/>
              <a:t>Se puede poner sólo JOIN.</a:t>
            </a:r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1691680" y="3068960"/>
            <a:ext cx="2828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Dentro de la cláusula FROM</a:t>
            </a:r>
            <a:endParaRPr lang="es-ES" dirty="0"/>
          </a:p>
        </p:txBody>
      </p:sp>
      <p:sp>
        <p:nvSpPr>
          <p:cNvPr id="5" name="4 CuadroTexto"/>
          <p:cNvSpPr txBox="1"/>
          <p:nvPr/>
        </p:nvSpPr>
        <p:spPr>
          <a:xfrm>
            <a:off x="2195736" y="3717032"/>
            <a:ext cx="51845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/>
              <a:t>Tabla1</a:t>
            </a:r>
          </a:p>
          <a:p>
            <a:r>
              <a:rPr lang="es-ES" sz="2400" dirty="0" smtClean="0"/>
              <a:t>INNER JOIN Tabla2</a:t>
            </a:r>
          </a:p>
          <a:p>
            <a:r>
              <a:rPr lang="es-ES" sz="2400" dirty="0" smtClean="0"/>
              <a:t>	</a:t>
            </a:r>
            <a:r>
              <a:rPr lang="es-ES" sz="2400" dirty="0" err="1" smtClean="0"/>
              <a:t>on</a:t>
            </a:r>
            <a:r>
              <a:rPr lang="es-ES" sz="2400" dirty="0" smtClean="0"/>
              <a:t> Campotabla1=Campotabla2</a:t>
            </a:r>
            <a:endParaRPr lang="es-ES" sz="2400" dirty="0"/>
          </a:p>
        </p:txBody>
      </p:sp>
      <p:sp>
        <p:nvSpPr>
          <p:cNvPr id="6" name="5 CuadroTexto"/>
          <p:cNvSpPr txBox="1"/>
          <p:nvPr/>
        </p:nvSpPr>
        <p:spPr>
          <a:xfrm>
            <a:off x="1331640" y="5373216"/>
            <a:ext cx="6552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Teniendo en cuenta que los campos de enlace son los que referencian la misma  información en ambas tablas.</a:t>
            </a:r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13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2" descr="http://www.pinaldave.com/bimg/March09UG/inner%20joi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1760" y="1124744"/>
            <a:ext cx="4038600" cy="4038601"/>
          </a:xfrm>
          <a:prstGeom prst="rect">
            <a:avLst/>
          </a:prstGeom>
          <a:noFill/>
        </p:spPr>
      </p:pic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14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467544" y="332656"/>
            <a:ext cx="37251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 smtClean="0"/>
              <a:t>Algoritmo INNER JOIN</a:t>
            </a:r>
            <a:endParaRPr lang="es-ES" sz="2800" b="1" dirty="0"/>
          </a:p>
        </p:txBody>
      </p:sp>
      <p:sp>
        <p:nvSpPr>
          <p:cNvPr id="3" name="2 CuadroTexto"/>
          <p:cNvSpPr txBox="1"/>
          <p:nvPr/>
        </p:nvSpPr>
        <p:spPr>
          <a:xfrm>
            <a:off x="1259632" y="2060848"/>
            <a:ext cx="6408712" cy="2031325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 smtClean="0"/>
              <a:t>Por cada </a:t>
            </a:r>
            <a:r>
              <a:rPr lang="es-ES" dirty="0" err="1" smtClean="0"/>
              <a:t>tupla</a:t>
            </a:r>
            <a:r>
              <a:rPr lang="es-ES" dirty="0" smtClean="0"/>
              <a:t> de la relación R :r</a:t>
            </a:r>
          </a:p>
          <a:p>
            <a:r>
              <a:rPr lang="es-ES" dirty="0" smtClean="0"/>
              <a:t>	Por cada </a:t>
            </a:r>
            <a:r>
              <a:rPr lang="es-ES" dirty="0" err="1" smtClean="0"/>
              <a:t>tupla</a:t>
            </a:r>
            <a:r>
              <a:rPr lang="es-ES" dirty="0" smtClean="0"/>
              <a:t> de la relación S :s</a:t>
            </a:r>
          </a:p>
          <a:p>
            <a:r>
              <a:rPr lang="es-ES" dirty="0" smtClean="0"/>
              <a:t>		Si para la </a:t>
            </a:r>
            <a:r>
              <a:rPr lang="es-ES" dirty="0" err="1" smtClean="0"/>
              <a:t>tupla</a:t>
            </a:r>
            <a:r>
              <a:rPr lang="es-ES" dirty="0" smtClean="0"/>
              <a:t> &lt;</a:t>
            </a:r>
            <a:r>
              <a:rPr lang="es-ES" dirty="0" err="1" smtClean="0"/>
              <a:t>r,s</a:t>
            </a:r>
            <a:r>
              <a:rPr lang="es-ES" dirty="0" smtClean="0"/>
              <a:t>&gt; </a:t>
            </a:r>
          </a:p>
          <a:p>
            <a:r>
              <a:rPr lang="es-ES" dirty="0" smtClean="0"/>
              <a:t>			coinciden los campos </a:t>
            </a:r>
          </a:p>
          <a:p>
            <a:r>
              <a:rPr lang="es-ES" dirty="0" smtClean="0"/>
              <a:t>			r.idc  =  s.idc</a:t>
            </a:r>
          </a:p>
          <a:p>
            <a:r>
              <a:rPr lang="es-ES" dirty="0" smtClean="0"/>
              <a:t>		entonces</a:t>
            </a:r>
          </a:p>
          <a:p>
            <a:r>
              <a:rPr lang="es-ES" dirty="0" smtClean="0"/>
              <a:t>			agregar &lt;</a:t>
            </a:r>
            <a:r>
              <a:rPr lang="es-ES" dirty="0" err="1" smtClean="0"/>
              <a:t>r,s</a:t>
            </a:r>
            <a:r>
              <a:rPr lang="es-ES" dirty="0" smtClean="0"/>
              <a:t>&gt; a la salida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15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539552" y="188640"/>
            <a:ext cx="10565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smtClean="0"/>
              <a:t>Tabla1</a:t>
            </a:r>
            <a:endParaRPr lang="es-ES" sz="2400" b="1" dirty="0"/>
          </a:p>
        </p:txBody>
      </p:sp>
      <p:sp>
        <p:nvSpPr>
          <p:cNvPr id="6" name="5 CuadroTexto"/>
          <p:cNvSpPr txBox="1"/>
          <p:nvPr/>
        </p:nvSpPr>
        <p:spPr>
          <a:xfrm>
            <a:off x="5580112" y="188640"/>
            <a:ext cx="10581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smtClean="0"/>
              <a:t>Tabla2</a:t>
            </a:r>
            <a:endParaRPr lang="es-ES" sz="2400" b="1" dirty="0"/>
          </a:p>
        </p:txBody>
      </p:sp>
      <p:pic>
        <p:nvPicPr>
          <p:cNvPr id="5325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764704"/>
            <a:ext cx="1737857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255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92080" y="620688"/>
            <a:ext cx="1800200" cy="2280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256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79712" y="3068960"/>
            <a:ext cx="4638675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257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843807" y="4581128"/>
            <a:ext cx="2904323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16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692696"/>
            <a:ext cx="696277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2276872"/>
            <a:ext cx="3975329" cy="3699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Arco"/>
          <p:cNvSpPr/>
          <p:nvPr/>
        </p:nvSpPr>
        <p:spPr>
          <a:xfrm rot="18173174">
            <a:off x="1288221" y="2380064"/>
            <a:ext cx="1959045" cy="1305784"/>
          </a:xfrm>
          <a:prstGeom prst="arc">
            <a:avLst>
              <a:gd name="adj1" fmla="val 15372537"/>
              <a:gd name="adj2" fmla="val 2471464"/>
            </a:avLst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5 Arco"/>
          <p:cNvSpPr/>
          <p:nvPr/>
        </p:nvSpPr>
        <p:spPr>
          <a:xfrm rot="18173174">
            <a:off x="1360229" y="2945053"/>
            <a:ext cx="1959045" cy="1305784"/>
          </a:xfrm>
          <a:prstGeom prst="arc">
            <a:avLst>
              <a:gd name="adj1" fmla="val 15372537"/>
              <a:gd name="adj2" fmla="val 2471464"/>
            </a:avLst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6 Arco"/>
          <p:cNvSpPr/>
          <p:nvPr/>
        </p:nvSpPr>
        <p:spPr>
          <a:xfrm rot="18173174">
            <a:off x="1432237" y="3593125"/>
            <a:ext cx="1959045" cy="1305784"/>
          </a:xfrm>
          <a:prstGeom prst="arc">
            <a:avLst>
              <a:gd name="adj1" fmla="val 15372537"/>
              <a:gd name="adj2" fmla="val 2471464"/>
            </a:avLst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7 Arco"/>
          <p:cNvSpPr/>
          <p:nvPr/>
        </p:nvSpPr>
        <p:spPr>
          <a:xfrm rot="18173174">
            <a:off x="1432239" y="4097180"/>
            <a:ext cx="1959045" cy="1305784"/>
          </a:xfrm>
          <a:prstGeom prst="arc">
            <a:avLst>
              <a:gd name="adj1" fmla="val 15372537"/>
              <a:gd name="adj2" fmla="val 2471464"/>
            </a:avLst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48064" y="2924944"/>
            <a:ext cx="3600450" cy="148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17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196752"/>
            <a:ext cx="4333875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2 CuadroTexto"/>
          <p:cNvSpPr txBox="1"/>
          <p:nvPr/>
        </p:nvSpPr>
        <p:spPr>
          <a:xfrm>
            <a:off x="467544" y="332656"/>
            <a:ext cx="3786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Mostrar  título de disco y su intérprete</a:t>
            </a:r>
            <a:endParaRPr lang="es-ES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3789040"/>
            <a:ext cx="4519709" cy="23157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72200" y="2060848"/>
            <a:ext cx="2097140" cy="2865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18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natural </a:t>
            </a:r>
            <a:r>
              <a:rPr lang="es-ES" dirty="0" err="1" smtClean="0"/>
              <a:t>join</a:t>
            </a:r>
            <a:endParaRPr lang="es-ES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19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Trabajar con varias tablas</a:t>
            </a:r>
            <a:endParaRPr lang="es-ES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2</a:t>
            </a:fld>
            <a:endParaRPr lang="es-E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187624" y="404664"/>
            <a:ext cx="64807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Funciona como el INNER JOIN, lo único que no se expresa la relación de campos iguales, ya que supone que son los que se llaman igual en las dos tablas.</a:t>
            </a:r>
          </a:p>
          <a:p>
            <a:endParaRPr lang="es-ES" dirty="0" smtClean="0"/>
          </a:p>
          <a:p>
            <a:r>
              <a:rPr lang="es-ES" dirty="0" smtClean="0"/>
              <a:t>NO está admitido en SQL Server, pero funciona en </a:t>
            </a:r>
            <a:r>
              <a:rPr lang="es-ES" dirty="0" err="1" smtClean="0"/>
              <a:t>MySql</a:t>
            </a:r>
            <a:r>
              <a:rPr lang="es-ES" dirty="0" smtClean="0"/>
              <a:t>.</a:t>
            </a:r>
            <a:endParaRPr lang="es-ES" dirty="0"/>
          </a:p>
        </p:txBody>
      </p:sp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9992" y="2276872"/>
            <a:ext cx="3985453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4008" y="4149080"/>
            <a:ext cx="2376264" cy="1514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1560" y="2564904"/>
            <a:ext cx="1080120" cy="2058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979712" y="2564904"/>
            <a:ext cx="1131997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6 Arco"/>
          <p:cNvSpPr/>
          <p:nvPr/>
        </p:nvSpPr>
        <p:spPr>
          <a:xfrm>
            <a:off x="683568" y="2060848"/>
            <a:ext cx="1440160" cy="1296144"/>
          </a:xfrm>
          <a:prstGeom prst="arc">
            <a:avLst>
              <a:gd name="adj1" fmla="val 11540126"/>
              <a:gd name="adj2" fmla="val 20775071"/>
            </a:avLst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7 CuadroTexto"/>
          <p:cNvSpPr txBox="1"/>
          <p:nvPr/>
        </p:nvSpPr>
        <p:spPr>
          <a:xfrm>
            <a:off x="683568" y="4797152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tabla1</a:t>
            </a:r>
            <a:endParaRPr lang="es-ES" b="1" dirty="0"/>
          </a:p>
        </p:txBody>
      </p:sp>
      <p:sp>
        <p:nvSpPr>
          <p:cNvPr id="9" name="8 CuadroTexto"/>
          <p:cNvSpPr txBox="1"/>
          <p:nvPr/>
        </p:nvSpPr>
        <p:spPr>
          <a:xfrm>
            <a:off x="2123728" y="5157192"/>
            <a:ext cx="81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tabla2</a:t>
            </a:r>
            <a:endParaRPr lang="es-ES" b="1" dirty="0"/>
          </a:p>
        </p:txBody>
      </p:sp>
      <p:sp>
        <p:nvSpPr>
          <p:cNvPr id="10" name="9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20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left</a:t>
            </a:r>
            <a:r>
              <a:rPr lang="es-ES" dirty="0" smtClean="0"/>
              <a:t> </a:t>
            </a:r>
            <a:r>
              <a:rPr lang="es-ES" dirty="0" err="1" smtClean="0"/>
              <a:t>outer</a:t>
            </a:r>
            <a:r>
              <a:rPr lang="es-ES" dirty="0" smtClean="0"/>
              <a:t> </a:t>
            </a:r>
            <a:r>
              <a:rPr lang="es-ES" dirty="0" err="1" smtClean="0"/>
              <a:t>join</a:t>
            </a:r>
            <a:endParaRPr lang="es-ES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21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476672"/>
            <a:ext cx="7547105" cy="1312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63688" y="2433638"/>
            <a:ext cx="4599012" cy="25563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3 CuadroTexto"/>
          <p:cNvSpPr txBox="1"/>
          <p:nvPr/>
        </p:nvSpPr>
        <p:spPr>
          <a:xfrm>
            <a:off x="6444208" y="5301208"/>
            <a:ext cx="5004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 smtClean="0"/>
              <a:t>…</a:t>
            </a:r>
            <a:endParaRPr lang="es-ES" sz="2800" b="1" dirty="0"/>
          </a:p>
        </p:txBody>
      </p:sp>
      <p:sp>
        <p:nvSpPr>
          <p:cNvPr id="5" name="4 Cerrar llave"/>
          <p:cNvSpPr/>
          <p:nvPr/>
        </p:nvSpPr>
        <p:spPr>
          <a:xfrm>
            <a:off x="5796136" y="3573016"/>
            <a:ext cx="576064" cy="648072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5 CuadroTexto"/>
          <p:cNvSpPr txBox="1"/>
          <p:nvPr/>
        </p:nvSpPr>
        <p:spPr>
          <a:xfrm>
            <a:off x="6660232" y="3140968"/>
            <a:ext cx="24837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incluye registros de la primera tabla que no tienen coincidencia en la segunda, poniendo NULL en los campos de la segunda tabla</a:t>
            </a:r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22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323528" y="260648"/>
            <a:ext cx="58588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smtClean="0"/>
              <a:t>Formato de la sentencia LEFT OUTER JOIN</a:t>
            </a:r>
            <a:endParaRPr lang="es-ES" sz="2400" b="1" dirty="0"/>
          </a:p>
        </p:txBody>
      </p:sp>
      <p:sp>
        <p:nvSpPr>
          <p:cNvPr id="3" name="2 Rectángulo"/>
          <p:cNvSpPr/>
          <p:nvPr/>
        </p:nvSpPr>
        <p:spPr>
          <a:xfrm>
            <a:off x="1187624" y="1052736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dirty="0" smtClean="0"/>
              <a:t>Especifica que se devuelvan todos los pares de filas coincidentes. Incluye las filas no coincidentes de la primera tabla, rellenando a </a:t>
            </a:r>
            <a:r>
              <a:rPr lang="es-ES" dirty="0" err="1" smtClean="0"/>
              <a:t>null</a:t>
            </a:r>
            <a:r>
              <a:rPr lang="es-ES" dirty="0" smtClean="0"/>
              <a:t> los atributos correspondientes a la otra tabla. </a:t>
            </a:r>
          </a:p>
          <a:p>
            <a:r>
              <a:rPr lang="es-ES" dirty="0" smtClean="0"/>
              <a:t>Se puede poner sólo LEFT JOIN.</a:t>
            </a:r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1691680" y="3068960"/>
            <a:ext cx="2828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Dentro de la cláusula FROM</a:t>
            </a:r>
            <a:endParaRPr lang="es-ES" dirty="0"/>
          </a:p>
        </p:txBody>
      </p:sp>
      <p:sp>
        <p:nvSpPr>
          <p:cNvPr id="5" name="4 CuadroTexto"/>
          <p:cNvSpPr txBox="1"/>
          <p:nvPr/>
        </p:nvSpPr>
        <p:spPr>
          <a:xfrm>
            <a:off x="2195736" y="3717032"/>
            <a:ext cx="51845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/>
              <a:t>Tabla1</a:t>
            </a:r>
          </a:p>
          <a:p>
            <a:r>
              <a:rPr lang="es-ES" sz="2400" dirty="0" smtClean="0"/>
              <a:t>LEFT OUTER JOIN Tabla2</a:t>
            </a:r>
          </a:p>
          <a:p>
            <a:r>
              <a:rPr lang="es-ES" sz="2400" dirty="0" smtClean="0"/>
              <a:t>	</a:t>
            </a:r>
            <a:r>
              <a:rPr lang="es-ES" sz="2400" dirty="0" err="1" smtClean="0"/>
              <a:t>on</a:t>
            </a:r>
            <a:r>
              <a:rPr lang="es-ES" sz="2400" dirty="0" smtClean="0"/>
              <a:t> Campotabla1=Campotabla2</a:t>
            </a:r>
            <a:endParaRPr lang="es-ES" sz="2400" dirty="0"/>
          </a:p>
        </p:txBody>
      </p:sp>
      <p:sp>
        <p:nvSpPr>
          <p:cNvPr id="6" name="5 CuadroTexto"/>
          <p:cNvSpPr txBox="1"/>
          <p:nvPr/>
        </p:nvSpPr>
        <p:spPr>
          <a:xfrm>
            <a:off x="1331640" y="5373216"/>
            <a:ext cx="6552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Teniendo en cuenta que los campos de enlace son los que referencian la misma  información en ambas tablas.</a:t>
            </a:r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23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2" descr="http://www.pinaldave.com/bimg/March09UG/left%20joi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1760" y="1124744"/>
            <a:ext cx="4038600" cy="4038601"/>
          </a:xfrm>
          <a:prstGeom prst="rect">
            <a:avLst/>
          </a:prstGeom>
          <a:noFill/>
        </p:spPr>
      </p:pic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24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467544" y="332656"/>
            <a:ext cx="46728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 smtClean="0"/>
              <a:t>Algoritmo LEFT OUTER JOIN</a:t>
            </a:r>
            <a:endParaRPr lang="es-ES" sz="2800" b="1" dirty="0"/>
          </a:p>
        </p:txBody>
      </p:sp>
      <p:sp>
        <p:nvSpPr>
          <p:cNvPr id="3" name="2 CuadroTexto"/>
          <p:cNvSpPr txBox="1"/>
          <p:nvPr/>
        </p:nvSpPr>
        <p:spPr>
          <a:xfrm>
            <a:off x="1259632" y="2060848"/>
            <a:ext cx="6408712" cy="2862322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 smtClean="0"/>
              <a:t>Por cada </a:t>
            </a:r>
            <a:r>
              <a:rPr lang="es-ES" dirty="0" err="1" smtClean="0"/>
              <a:t>tupla</a:t>
            </a:r>
            <a:r>
              <a:rPr lang="es-ES" dirty="0" smtClean="0"/>
              <a:t> de la relación R :r</a:t>
            </a:r>
          </a:p>
          <a:p>
            <a:r>
              <a:rPr lang="es-ES" dirty="0" smtClean="0"/>
              <a:t>	Por cada </a:t>
            </a:r>
            <a:r>
              <a:rPr lang="es-ES" dirty="0" err="1" smtClean="0"/>
              <a:t>tupla</a:t>
            </a:r>
            <a:r>
              <a:rPr lang="es-ES" dirty="0" smtClean="0"/>
              <a:t> de la relación S :s</a:t>
            </a:r>
          </a:p>
          <a:p>
            <a:r>
              <a:rPr lang="es-ES" dirty="0" smtClean="0"/>
              <a:t>		Si para la </a:t>
            </a:r>
            <a:r>
              <a:rPr lang="es-ES" dirty="0" err="1" smtClean="0"/>
              <a:t>tupla</a:t>
            </a:r>
            <a:r>
              <a:rPr lang="es-ES" dirty="0" smtClean="0"/>
              <a:t> &lt;</a:t>
            </a:r>
            <a:r>
              <a:rPr lang="es-ES" dirty="0" err="1" smtClean="0"/>
              <a:t>r,s</a:t>
            </a:r>
            <a:r>
              <a:rPr lang="es-ES" dirty="0" smtClean="0"/>
              <a:t>&gt; </a:t>
            </a:r>
          </a:p>
          <a:p>
            <a:r>
              <a:rPr lang="es-ES" dirty="0" smtClean="0"/>
              <a:t>			coinciden los campos </a:t>
            </a:r>
          </a:p>
          <a:p>
            <a:r>
              <a:rPr lang="es-ES" dirty="0" smtClean="0"/>
              <a:t>			r.idc  =  s.idc</a:t>
            </a:r>
          </a:p>
          <a:p>
            <a:r>
              <a:rPr lang="es-ES" dirty="0" smtClean="0"/>
              <a:t>		entonces</a:t>
            </a:r>
          </a:p>
          <a:p>
            <a:r>
              <a:rPr lang="es-ES" dirty="0" smtClean="0"/>
              <a:t>			agregar &lt;</a:t>
            </a:r>
            <a:r>
              <a:rPr lang="es-ES" dirty="0" err="1" smtClean="0"/>
              <a:t>r,s</a:t>
            </a:r>
            <a:r>
              <a:rPr lang="es-ES" dirty="0" smtClean="0"/>
              <a:t>&gt; a la salida</a:t>
            </a:r>
            <a:br>
              <a:rPr lang="es-ES" dirty="0" smtClean="0"/>
            </a:br>
            <a:r>
              <a:rPr lang="es-ES" dirty="0" smtClean="0"/>
              <a:t>	Si no hay </a:t>
            </a:r>
            <a:r>
              <a:rPr lang="es-ES" dirty="0" err="1" smtClean="0"/>
              <a:t>tuplas</a:t>
            </a:r>
            <a:r>
              <a:rPr lang="es-ES" dirty="0" smtClean="0"/>
              <a:t> insertadas para r</a:t>
            </a:r>
          </a:p>
          <a:p>
            <a:r>
              <a:rPr lang="es-ES" dirty="0" smtClean="0"/>
              <a:t>	entonces</a:t>
            </a:r>
          </a:p>
          <a:p>
            <a:r>
              <a:rPr lang="es-ES" dirty="0" smtClean="0"/>
              <a:t>		agregar &lt;r, </a:t>
            </a:r>
            <a:r>
              <a:rPr lang="es-ES" dirty="0" err="1" smtClean="0"/>
              <a:t>null</a:t>
            </a:r>
            <a:r>
              <a:rPr lang="es-ES" dirty="0" smtClean="0"/>
              <a:t>&gt; a la salida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25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23928" y="836712"/>
            <a:ext cx="3971925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42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3848" y="2636912"/>
            <a:ext cx="3149534" cy="1923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3 CuadroTexto"/>
          <p:cNvSpPr txBox="1"/>
          <p:nvPr/>
        </p:nvSpPr>
        <p:spPr>
          <a:xfrm>
            <a:off x="539552" y="188640"/>
            <a:ext cx="10565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smtClean="0"/>
              <a:t>Tabla1</a:t>
            </a:r>
            <a:endParaRPr lang="es-ES" sz="2400" b="1" dirty="0"/>
          </a:p>
        </p:txBody>
      </p:sp>
      <p:sp>
        <p:nvSpPr>
          <p:cNvPr id="5" name="4 CuadroTexto"/>
          <p:cNvSpPr txBox="1"/>
          <p:nvPr/>
        </p:nvSpPr>
        <p:spPr>
          <a:xfrm>
            <a:off x="611560" y="3140968"/>
            <a:ext cx="10581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smtClean="0"/>
              <a:t>Tabla2</a:t>
            </a:r>
            <a:endParaRPr lang="es-ES" sz="2400" b="1" dirty="0"/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7584" y="764704"/>
            <a:ext cx="1737857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27584" y="3717032"/>
            <a:ext cx="1800200" cy="2280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7 Cerrar llave"/>
          <p:cNvSpPr/>
          <p:nvPr/>
        </p:nvSpPr>
        <p:spPr>
          <a:xfrm>
            <a:off x="6228184" y="3212976"/>
            <a:ext cx="288032" cy="648072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8 CuadroTexto"/>
          <p:cNvSpPr txBox="1"/>
          <p:nvPr/>
        </p:nvSpPr>
        <p:spPr>
          <a:xfrm>
            <a:off x="6588224" y="3140968"/>
            <a:ext cx="1547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Los coincidentes</a:t>
            </a:r>
            <a:endParaRPr lang="es-ES" dirty="0"/>
          </a:p>
        </p:txBody>
      </p:sp>
      <p:sp>
        <p:nvSpPr>
          <p:cNvPr id="10" name="9 Cerrar llave"/>
          <p:cNvSpPr/>
          <p:nvPr/>
        </p:nvSpPr>
        <p:spPr>
          <a:xfrm>
            <a:off x="6012160" y="4005064"/>
            <a:ext cx="288032" cy="648072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10 CuadroTexto"/>
          <p:cNvSpPr txBox="1"/>
          <p:nvPr/>
        </p:nvSpPr>
        <p:spPr>
          <a:xfrm>
            <a:off x="6516217" y="4077072"/>
            <a:ext cx="2627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Los no coincidentes de la tabla de la izquierda</a:t>
            </a:r>
            <a:endParaRPr lang="es-ES" dirty="0"/>
          </a:p>
        </p:txBody>
      </p:sp>
      <p:sp>
        <p:nvSpPr>
          <p:cNvPr id="12" name="11 CuadroTexto"/>
          <p:cNvSpPr txBox="1"/>
          <p:nvPr/>
        </p:nvSpPr>
        <p:spPr>
          <a:xfrm>
            <a:off x="3029826" y="5805264"/>
            <a:ext cx="6114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Para las no coincidentes con </a:t>
            </a:r>
            <a:r>
              <a:rPr lang="es-ES" dirty="0" err="1" smtClean="0"/>
              <a:t>null</a:t>
            </a:r>
            <a:r>
              <a:rPr lang="es-ES" dirty="0" smtClean="0"/>
              <a:t> en los campos de la otra tabla</a:t>
            </a:r>
            <a:endParaRPr lang="es-ES" dirty="0"/>
          </a:p>
        </p:txBody>
      </p:sp>
      <p:sp>
        <p:nvSpPr>
          <p:cNvPr id="13" name="1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26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2204864"/>
            <a:ext cx="3962400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2 CuadroTexto"/>
          <p:cNvSpPr txBox="1"/>
          <p:nvPr/>
        </p:nvSpPr>
        <p:spPr>
          <a:xfrm>
            <a:off x="2267744" y="836712"/>
            <a:ext cx="29040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También vale con </a:t>
            </a:r>
            <a:r>
              <a:rPr lang="es-ES" sz="2400" b="1" dirty="0" err="1" smtClean="0"/>
              <a:t>left</a:t>
            </a:r>
            <a:r>
              <a:rPr lang="es-ES" sz="2400" b="1" dirty="0" smtClean="0"/>
              <a:t> </a:t>
            </a:r>
            <a:r>
              <a:rPr lang="es-ES" sz="2400" b="1" dirty="0" err="1" smtClean="0"/>
              <a:t>join</a:t>
            </a:r>
            <a:endParaRPr lang="es-ES" b="1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27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764704"/>
            <a:ext cx="8141890" cy="1628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6" y="2852936"/>
            <a:ext cx="5165215" cy="2813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6 Cerrar llave"/>
          <p:cNvSpPr/>
          <p:nvPr/>
        </p:nvSpPr>
        <p:spPr>
          <a:xfrm>
            <a:off x="5580112" y="3789040"/>
            <a:ext cx="288032" cy="504056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7 Cerrar llave"/>
          <p:cNvSpPr/>
          <p:nvPr/>
        </p:nvSpPr>
        <p:spPr>
          <a:xfrm>
            <a:off x="5580112" y="4509120"/>
            <a:ext cx="432048" cy="792088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28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827584" y="764704"/>
            <a:ext cx="3298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Ver sólo los artículos sin ventas…</a:t>
            </a:r>
            <a:endParaRPr lang="es-E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268760"/>
            <a:ext cx="7486140" cy="1867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3212976"/>
            <a:ext cx="5907579" cy="2524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CuadroTexto"/>
          <p:cNvSpPr txBox="1"/>
          <p:nvPr/>
        </p:nvSpPr>
        <p:spPr>
          <a:xfrm>
            <a:off x="7308304" y="5589240"/>
            <a:ext cx="5004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 smtClean="0"/>
              <a:t>…</a:t>
            </a:r>
            <a:endParaRPr lang="es-ES" sz="2800" b="1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29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331640" y="1988840"/>
            <a:ext cx="65527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Generalmente se trabaja con varias tablas.</a:t>
            </a:r>
          </a:p>
          <a:p>
            <a:r>
              <a:rPr lang="es-ES" dirty="0" smtClean="0"/>
              <a:t>Se estructura la información de manera que evitemos la repetición de información almacenada y teniendo en cuenta que un campo no puede contener múltiples informaciones para un único registro.</a:t>
            </a:r>
          </a:p>
          <a:p>
            <a:endParaRPr lang="es-ES" dirty="0" smtClean="0"/>
          </a:p>
          <a:p>
            <a:r>
              <a:rPr lang="es-ES" dirty="0" smtClean="0"/>
              <a:t>Realmente se trata de definir  la estructura de la Base de Datos basada en la Normalización.</a:t>
            </a:r>
          </a:p>
          <a:p>
            <a:endParaRPr lang="es-ES" dirty="0" smtClean="0"/>
          </a:p>
          <a:p>
            <a:r>
              <a:rPr lang="es-ES" dirty="0" smtClean="0"/>
              <a:t>Teniendo en cuenta esto, tendremos que aprender a reconstruir la información a partir de ese conjunto de tablas.</a:t>
            </a:r>
            <a:endParaRPr lang="es-ES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3</a:t>
            </a:fld>
            <a:endParaRPr lang="es-E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right</a:t>
            </a:r>
            <a:r>
              <a:rPr lang="es-ES" dirty="0" smtClean="0"/>
              <a:t> </a:t>
            </a:r>
            <a:r>
              <a:rPr lang="es-ES" dirty="0" err="1" smtClean="0"/>
              <a:t>outer</a:t>
            </a:r>
            <a:r>
              <a:rPr lang="es-ES" dirty="0" smtClean="0"/>
              <a:t> </a:t>
            </a:r>
            <a:r>
              <a:rPr lang="es-ES" dirty="0" err="1" smtClean="0"/>
              <a:t>join</a:t>
            </a:r>
            <a:endParaRPr lang="es-ES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30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752" y="2780928"/>
            <a:ext cx="2951602" cy="3096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3 CuadroTexto"/>
          <p:cNvSpPr txBox="1"/>
          <p:nvPr/>
        </p:nvSpPr>
        <p:spPr>
          <a:xfrm>
            <a:off x="6444208" y="5301208"/>
            <a:ext cx="5004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 smtClean="0"/>
              <a:t>…</a:t>
            </a:r>
            <a:endParaRPr lang="es-ES" sz="2800" b="1" dirty="0"/>
          </a:p>
        </p:txBody>
      </p:sp>
      <p:sp>
        <p:nvSpPr>
          <p:cNvPr id="5" name="4 Cerrar llave"/>
          <p:cNvSpPr/>
          <p:nvPr/>
        </p:nvSpPr>
        <p:spPr>
          <a:xfrm>
            <a:off x="4716016" y="5373216"/>
            <a:ext cx="576064" cy="504056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5 CuadroTexto"/>
          <p:cNvSpPr txBox="1"/>
          <p:nvPr/>
        </p:nvSpPr>
        <p:spPr>
          <a:xfrm>
            <a:off x="5580112" y="3356992"/>
            <a:ext cx="24837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incluye registros de la segunda tabla que no tienen coincidencia en la primera, poniendo NULL en los campos de la primera tabla</a:t>
            </a:r>
            <a:endParaRPr lang="es-E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624" y="260648"/>
            <a:ext cx="6192688" cy="185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8 Cerrar llave"/>
          <p:cNvSpPr/>
          <p:nvPr/>
        </p:nvSpPr>
        <p:spPr>
          <a:xfrm>
            <a:off x="4572000" y="3501008"/>
            <a:ext cx="576064" cy="288032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31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323528" y="260648"/>
            <a:ext cx="60592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smtClean="0"/>
              <a:t>Formato de la sentencia RIGHT OUTER JOIN</a:t>
            </a:r>
            <a:endParaRPr lang="es-ES" sz="2400" b="1" dirty="0"/>
          </a:p>
        </p:txBody>
      </p:sp>
      <p:sp>
        <p:nvSpPr>
          <p:cNvPr id="3" name="2 Rectángulo"/>
          <p:cNvSpPr/>
          <p:nvPr/>
        </p:nvSpPr>
        <p:spPr>
          <a:xfrm>
            <a:off x="1187624" y="1052736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dirty="0" smtClean="0"/>
              <a:t>Especifica que se devuelvan todos los pares de filas coincidentes. Incluye las filas no coincidentes de la </a:t>
            </a:r>
            <a:r>
              <a:rPr lang="es-ES" dirty="0" err="1" smtClean="0"/>
              <a:t>segundatabla</a:t>
            </a:r>
            <a:r>
              <a:rPr lang="es-ES" dirty="0" smtClean="0"/>
              <a:t>, rellenando a </a:t>
            </a:r>
            <a:r>
              <a:rPr lang="es-ES" dirty="0" err="1" smtClean="0"/>
              <a:t>null</a:t>
            </a:r>
            <a:r>
              <a:rPr lang="es-ES" dirty="0" smtClean="0"/>
              <a:t> los atributos correspondientes a la otra tabla. </a:t>
            </a:r>
          </a:p>
          <a:p>
            <a:r>
              <a:rPr lang="es-ES" dirty="0" smtClean="0"/>
              <a:t>Se puede poner sólo RIGHT JOIN.</a:t>
            </a:r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1691680" y="3068960"/>
            <a:ext cx="2828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Dentro de la cláusula FROM</a:t>
            </a:r>
            <a:endParaRPr lang="es-ES" dirty="0"/>
          </a:p>
        </p:txBody>
      </p:sp>
      <p:sp>
        <p:nvSpPr>
          <p:cNvPr id="5" name="4 CuadroTexto"/>
          <p:cNvSpPr txBox="1"/>
          <p:nvPr/>
        </p:nvSpPr>
        <p:spPr>
          <a:xfrm>
            <a:off x="2195736" y="3717032"/>
            <a:ext cx="51845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/>
              <a:t>Tabla1</a:t>
            </a:r>
          </a:p>
          <a:p>
            <a:r>
              <a:rPr lang="es-ES" sz="2400" dirty="0" smtClean="0"/>
              <a:t>RIGHT OUTER JOIN Tabla2</a:t>
            </a:r>
          </a:p>
          <a:p>
            <a:r>
              <a:rPr lang="es-ES" sz="2400" dirty="0" smtClean="0"/>
              <a:t>	</a:t>
            </a:r>
            <a:r>
              <a:rPr lang="es-ES" sz="2400" dirty="0" err="1" smtClean="0"/>
              <a:t>on</a:t>
            </a:r>
            <a:r>
              <a:rPr lang="es-ES" sz="2400" dirty="0" smtClean="0"/>
              <a:t> Campotabla1=Campotabla2</a:t>
            </a:r>
            <a:endParaRPr lang="es-ES" sz="2400" dirty="0"/>
          </a:p>
        </p:txBody>
      </p:sp>
      <p:sp>
        <p:nvSpPr>
          <p:cNvPr id="6" name="5 CuadroTexto"/>
          <p:cNvSpPr txBox="1"/>
          <p:nvPr/>
        </p:nvSpPr>
        <p:spPr>
          <a:xfrm>
            <a:off x="1331640" y="5373216"/>
            <a:ext cx="6552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Teniendo en cuenta que los campos de enlace son los que referencian la misma  información en ambas tablas.</a:t>
            </a:r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32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2" descr="http://www.pinaldave.com/bimg/March09UG/right%20joi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752" y="1052736"/>
            <a:ext cx="4038600" cy="4038601"/>
          </a:xfrm>
          <a:prstGeom prst="rect">
            <a:avLst/>
          </a:prstGeom>
          <a:noFill/>
        </p:spPr>
      </p:pic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33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467544" y="332656"/>
            <a:ext cx="49069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 smtClean="0"/>
              <a:t>Algoritmo RIGHT OUTER JOIN</a:t>
            </a:r>
            <a:endParaRPr lang="es-ES" sz="2800" b="1" dirty="0"/>
          </a:p>
        </p:txBody>
      </p:sp>
      <p:sp>
        <p:nvSpPr>
          <p:cNvPr id="3" name="2 CuadroTexto"/>
          <p:cNvSpPr txBox="1"/>
          <p:nvPr/>
        </p:nvSpPr>
        <p:spPr>
          <a:xfrm>
            <a:off x="1259632" y="2060848"/>
            <a:ext cx="6408712" cy="313932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 smtClean="0"/>
              <a:t>Por cada </a:t>
            </a:r>
            <a:r>
              <a:rPr lang="es-ES" dirty="0" err="1" smtClean="0"/>
              <a:t>tupla</a:t>
            </a:r>
            <a:r>
              <a:rPr lang="es-ES" dirty="0" smtClean="0"/>
              <a:t> de la relación R :r</a:t>
            </a:r>
          </a:p>
          <a:p>
            <a:r>
              <a:rPr lang="es-ES" dirty="0" smtClean="0"/>
              <a:t>	Por cada </a:t>
            </a:r>
            <a:r>
              <a:rPr lang="es-ES" dirty="0" err="1" smtClean="0"/>
              <a:t>tupla</a:t>
            </a:r>
            <a:r>
              <a:rPr lang="es-ES" dirty="0" smtClean="0"/>
              <a:t> de la relación S :s</a:t>
            </a:r>
          </a:p>
          <a:p>
            <a:r>
              <a:rPr lang="es-ES" dirty="0" smtClean="0"/>
              <a:t>		Si para la </a:t>
            </a:r>
            <a:r>
              <a:rPr lang="es-ES" dirty="0" err="1" smtClean="0"/>
              <a:t>tupla</a:t>
            </a:r>
            <a:r>
              <a:rPr lang="es-ES" dirty="0" smtClean="0"/>
              <a:t> &lt;</a:t>
            </a:r>
            <a:r>
              <a:rPr lang="es-ES" dirty="0" err="1" smtClean="0"/>
              <a:t>r,s</a:t>
            </a:r>
            <a:r>
              <a:rPr lang="es-ES" dirty="0" smtClean="0"/>
              <a:t>&gt; </a:t>
            </a:r>
          </a:p>
          <a:p>
            <a:r>
              <a:rPr lang="es-ES" dirty="0" smtClean="0"/>
              <a:t>			coinciden los campos </a:t>
            </a:r>
          </a:p>
          <a:p>
            <a:r>
              <a:rPr lang="es-ES" dirty="0" smtClean="0"/>
              <a:t>			r.idc  =  s.idc</a:t>
            </a:r>
          </a:p>
          <a:p>
            <a:r>
              <a:rPr lang="es-ES" dirty="0" smtClean="0"/>
              <a:t>		entonces</a:t>
            </a:r>
          </a:p>
          <a:p>
            <a:r>
              <a:rPr lang="es-ES" dirty="0" smtClean="0"/>
              <a:t>			agregar &lt;</a:t>
            </a:r>
            <a:r>
              <a:rPr lang="es-ES" dirty="0" err="1" smtClean="0"/>
              <a:t>r,s</a:t>
            </a:r>
            <a:r>
              <a:rPr lang="es-ES" dirty="0" smtClean="0"/>
              <a:t>&gt; a la salida</a:t>
            </a:r>
          </a:p>
          <a:p>
            <a:r>
              <a:rPr lang="es-ES" dirty="0" smtClean="0"/>
              <a:t>Por cada </a:t>
            </a:r>
            <a:r>
              <a:rPr lang="es-ES" dirty="0" err="1" smtClean="0"/>
              <a:t>tupla</a:t>
            </a:r>
            <a:r>
              <a:rPr lang="es-ES" dirty="0" smtClean="0"/>
              <a:t> de la relación S:s</a:t>
            </a:r>
          </a:p>
          <a:p>
            <a:r>
              <a:rPr lang="es-ES" dirty="0" smtClean="0"/>
              <a:t>	Si no hay </a:t>
            </a:r>
            <a:r>
              <a:rPr lang="es-ES" dirty="0" err="1" smtClean="0"/>
              <a:t>tuplas</a:t>
            </a:r>
            <a:r>
              <a:rPr lang="es-ES" dirty="0" smtClean="0"/>
              <a:t> insertadas para s</a:t>
            </a:r>
          </a:p>
          <a:p>
            <a:r>
              <a:rPr lang="es-ES" dirty="0" smtClean="0"/>
              <a:t>	entonces</a:t>
            </a:r>
          </a:p>
          <a:p>
            <a:r>
              <a:rPr lang="es-ES" dirty="0" smtClean="0"/>
              <a:t>		agregar &lt;</a:t>
            </a:r>
            <a:r>
              <a:rPr lang="es-ES" dirty="0" err="1" smtClean="0"/>
              <a:t>null</a:t>
            </a:r>
            <a:r>
              <a:rPr lang="es-ES" dirty="0" smtClean="0"/>
              <a:t>, s&gt; a la salida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34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91880" y="2651447"/>
            <a:ext cx="2664296" cy="19838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3 CuadroTexto"/>
          <p:cNvSpPr txBox="1"/>
          <p:nvPr/>
        </p:nvSpPr>
        <p:spPr>
          <a:xfrm>
            <a:off x="539552" y="188640"/>
            <a:ext cx="10565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smtClean="0"/>
              <a:t>Tabla1</a:t>
            </a:r>
            <a:endParaRPr lang="es-ES" sz="2400" b="1" dirty="0"/>
          </a:p>
        </p:txBody>
      </p:sp>
      <p:sp>
        <p:nvSpPr>
          <p:cNvPr id="5" name="4 CuadroTexto"/>
          <p:cNvSpPr txBox="1"/>
          <p:nvPr/>
        </p:nvSpPr>
        <p:spPr>
          <a:xfrm>
            <a:off x="611560" y="3140968"/>
            <a:ext cx="10581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smtClean="0"/>
              <a:t>Tabla2</a:t>
            </a:r>
            <a:endParaRPr lang="es-ES" sz="2400" b="1" dirty="0"/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764704"/>
            <a:ext cx="1737857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7584" y="3717032"/>
            <a:ext cx="1800200" cy="2280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7 Cerrar llave"/>
          <p:cNvSpPr/>
          <p:nvPr/>
        </p:nvSpPr>
        <p:spPr>
          <a:xfrm>
            <a:off x="6156176" y="3140968"/>
            <a:ext cx="288032" cy="648072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8 CuadroTexto"/>
          <p:cNvSpPr txBox="1"/>
          <p:nvPr/>
        </p:nvSpPr>
        <p:spPr>
          <a:xfrm>
            <a:off x="6588224" y="3140968"/>
            <a:ext cx="1547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Los coincidentes</a:t>
            </a:r>
            <a:endParaRPr lang="es-ES" dirty="0"/>
          </a:p>
        </p:txBody>
      </p:sp>
      <p:sp>
        <p:nvSpPr>
          <p:cNvPr id="10" name="9 Cerrar llave"/>
          <p:cNvSpPr/>
          <p:nvPr/>
        </p:nvSpPr>
        <p:spPr>
          <a:xfrm>
            <a:off x="5868144" y="3861048"/>
            <a:ext cx="288032" cy="648072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10 CuadroTexto"/>
          <p:cNvSpPr txBox="1"/>
          <p:nvPr/>
        </p:nvSpPr>
        <p:spPr>
          <a:xfrm>
            <a:off x="6228184" y="3933056"/>
            <a:ext cx="2627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Los no coincidentes de la tabla de la derecha</a:t>
            </a:r>
            <a:endParaRPr lang="es-ES" dirty="0"/>
          </a:p>
        </p:txBody>
      </p:sp>
      <p:pic>
        <p:nvPicPr>
          <p:cNvPr id="56323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635896" y="548680"/>
            <a:ext cx="4536504" cy="1657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13 CuadroTexto"/>
          <p:cNvSpPr txBox="1"/>
          <p:nvPr/>
        </p:nvSpPr>
        <p:spPr>
          <a:xfrm>
            <a:off x="3029826" y="5805264"/>
            <a:ext cx="6114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Para las no coincidentes con </a:t>
            </a:r>
            <a:r>
              <a:rPr lang="es-ES" dirty="0" err="1" smtClean="0"/>
              <a:t>null</a:t>
            </a:r>
            <a:r>
              <a:rPr lang="es-ES" dirty="0" smtClean="0"/>
              <a:t> en los campos de la otra tabla</a:t>
            </a:r>
            <a:endParaRPr lang="es-ES" dirty="0"/>
          </a:p>
        </p:txBody>
      </p:sp>
      <p:sp>
        <p:nvSpPr>
          <p:cNvPr id="13" name="1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35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2276872"/>
            <a:ext cx="5132493" cy="1559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2 CuadroTexto"/>
          <p:cNvSpPr txBox="1"/>
          <p:nvPr/>
        </p:nvSpPr>
        <p:spPr>
          <a:xfrm>
            <a:off x="2267744" y="836712"/>
            <a:ext cx="30948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También vale con </a:t>
            </a:r>
            <a:r>
              <a:rPr lang="es-ES" sz="2400" b="1" dirty="0" err="1" smtClean="0"/>
              <a:t>right</a:t>
            </a:r>
            <a:r>
              <a:rPr lang="es-ES" sz="2400" b="1" dirty="0" smtClean="0"/>
              <a:t> </a:t>
            </a:r>
            <a:r>
              <a:rPr lang="es-ES" sz="2400" b="1" dirty="0" err="1" smtClean="0"/>
              <a:t>join</a:t>
            </a:r>
            <a:endParaRPr lang="es-ES" b="1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36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2051720" y="2276872"/>
            <a:ext cx="48245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Para el caso de dos tablas podremos sustituir fácilmente el </a:t>
            </a:r>
            <a:r>
              <a:rPr lang="es-ES" dirty="0" err="1" smtClean="0"/>
              <a:t>right</a:t>
            </a:r>
            <a:r>
              <a:rPr lang="es-ES" dirty="0" smtClean="0"/>
              <a:t> </a:t>
            </a:r>
            <a:r>
              <a:rPr lang="es-ES" dirty="0" err="1" smtClean="0"/>
              <a:t>join</a:t>
            </a:r>
            <a:r>
              <a:rPr lang="es-ES" dirty="0" smtClean="0"/>
              <a:t> por el </a:t>
            </a:r>
            <a:r>
              <a:rPr lang="es-ES" dirty="0" err="1" smtClean="0"/>
              <a:t>left</a:t>
            </a:r>
            <a:r>
              <a:rPr lang="es-ES" dirty="0" smtClean="0"/>
              <a:t> </a:t>
            </a:r>
            <a:r>
              <a:rPr lang="es-ES" dirty="0" err="1" smtClean="0"/>
              <a:t>join</a:t>
            </a:r>
            <a:r>
              <a:rPr lang="es-ES" dirty="0" smtClean="0"/>
              <a:t> con sólo intercambiar el orden de las tablas en la cláusula </a:t>
            </a:r>
            <a:r>
              <a:rPr lang="es-ES" dirty="0" err="1" smtClean="0"/>
              <a:t>from</a:t>
            </a:r>
            <a:r>
              <a:rPr lang="es-ES" dirty="0" smtClean="0"/>
              <a:t>.</a:t>
            </a:r>
            <a:endParaRPr lang="es-ES" dirty="0"/>
          </a:p>
        </p:txBody>
      </p:sp>
      <p:sp>
        <p:nvSpPr>
          <p:cNvPr id="3" name="2 CuadroTexto"/>
          <p:cNvSpPr txBox="1"/>
          <p:nvPr/>
        </p:nvSpPr>
        <p:spPr>
          <a:xfrm>
            <a:off x="1259632" y="548680"/>
            <a:ext cx="60184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 smtClean="0"/>
              <a:t>Equivalencia LEFT JOIN – RIGHT JOIN</a:t>
            </a:r>
            <a:endParaRPr lang="es-ES" sz="2800" b="1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37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2852936"/>
            <a:ext cx="5165215" cy="2813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6 Cerrar llave"/>
          <p:cNvSpPr/>
          <p:nvPr/>
        </p:nvSpPr>
        <p:spPr>
          <a:xfrm>
            <a:off x="5580112" y="3789040"/>
            <a:ext cx="288032" cy="504056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7 Cerrar llave"/>
          <p:cNvSpPr/>
          <p:nvPr/>
        </p:nvSpPr>
        <p:spPr>
          <a:xfrm>
            <a:off x="5580112" y="4509120"/>
            <a:ext cx="432048" cy="792088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640" y="548680"/>
            <a:ext cx="5832648" cy="1821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38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827584" y="764704"/>
            <a:ext cx="3298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Ver sólo los artículos sin ventas…</a:t>
            </a:r>
            <a:endParaRPr lang="es-E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3212976"/>
            <a:ext cx="5907579" cy="2524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CuadroTexto"/>
          <p:cNvSpPr txBox="1"/>
          <p:nvPr/>
        </p:nvSpPr>
        <p:spPr>
          <a:xfrm>
            <a:off x="7308304" y="5589240"/>
            <a:ext cx="5004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 smtClean="0"/>
              <a:t>…</a:t>
            </a:r>
            <a:endParaRPr lang="es-ES" sz="2800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1268760"/>
            <a:ext cx="5544616" cy="190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39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980728"/>
            <a:ext cx="5867783" cy="4883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2 CuadroTexto"/>
          <p:cNvSpPr txBox="1"/>
          <p:nvPr/>
        </p:nvSpPr>
        <p:spPr>
          <a:xfrm>
            <a:off x="323528" y="188640"/>
            <a:ext cx="14334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 smtClean="0"/>
              <a:t>Mundo</a:t>
            </a:r>
            <a:endParaRPr lang="es-ES" sz="3200" b="1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4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full </a:t>
            </a:r>
            <a:r>
              <a:rPr lang="es-ES" dirty="0" err="1" smtClean="0"/>
              <a:t>outer</a:t>
            </a:r>
            <a:r>
              <a:rPr lang="es-ES" dirty="0" smtClean="0"/>
              <a:t> </a:t>
            </a:r>
            <a:r>
              <a:rPr lang="es-ES" dirty="0" err="1" smtClean="0"/>
              <a:t>join</a:t>
            </a:r>
            <a:endParaRPr lang="es-ES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40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Picture 2" descr="http://www.pinaldave.com/bimg/March09UG/outer%20joi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3768" y="908720"/>
            <a:ext cx="4038600" cy="4038601"/>
          </a:xfrm>
          <a:prstGeom prst="rect">
            <a:avLst/>
          </a:prstGeom>
          <a:noFill/>
        </p:spPr>
      </p:pic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41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59832" y="2636912"/>
            <a:ext cx="3583624" cy="2723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3 CuadroTexto"/>
          <p:cNvSpPr txBox="1"/>
          <p:nvPr/>
        </p:nvSpPr>
        <p:spPr>
          <a:xfrm>
            <a:off x="539552" y="188640"/>
            <a:ext cx="10565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smtClean="0"/>
              <a:t>Tabla1</a:t>
            </a:r>
            <a:endParaRPr lang="es-ES" sz="2400" b="1" dirty="0"/>
          </a:p>
        </p:txBody>
      </p:sp>
      <p:sp>
        <p:nvSpPr>
          <p:cNvPr id="5" name="4 CuadroTexto"/>
          <p:cNvSpPr txBox="1"/>
          <p:nvPr/>
        </p:nvSpPr>
        <p:spPr>
          <a:xfrm>
            <a:off x="611560" y="3140968"/>
            <a:ext cx="10581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smtClean="0"/>
              <a:t>Tabla2</a:t>
            </a:r>
            <a:endParaRPr lang="es-ES" sz="2400" b="1" dirty="0"/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764704"/>
            <a:ext cx="1737857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7584" y="3717032"/>
            <a:ext cx="1800200" cy="2280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7 Cerrar llave"/>
          <p:cNvSpPr/>
          <p:nvPr/>
        </p:nvSpPr>
        <p:spPr>
          <a:xfrm>
            <a:off x="6300192" y="3212976"/>
            <a:ext cx="288032" cy="648072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8 CuadroTexto"/>
          <p:cNvSpPr txBox="1"/>
          <p:nvPr/>
        </p:nvSpPr>
        <p:spPr>
          <a:xfrm>
            <a:off x="6732240" y="3212976"/>
            <a:ext cx="1547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Los coincidentes</a:t>
            </a:r>
            <a:endParaRPr lang="es-ES" dirty="0"/>
          </a:p>
        </p:txBody>
      </p:sp>
      <p:sp>
        <p:nvSpPr>
          <p:cNvPr id="10" name="9 Cerrar llave"/>
          <p:cNvSpPr/>
          <p:nvPr/>
        </p:nvSpPr>
        <p:spPr>
          <a:xfrm>
            <a:off x="6228184" y="3933056"/>
            <a:ext cx="216024" cy="504056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10 CuadroTexto"/>
          <p:cNvSpPr txBox="1"/>
          <p:nvPr/>
        </p:nvSpPr>
        <p:spPr>
          <a:xfrm>
            <a:off x="6516216" y="4653136"/>
            <a:ext cx="2627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Los no coincidentes de la tabla de la derecha</a:t>
            </a:r>
            <a:endParaRPr lang="es-ES" dirty="0"/>
          </a:p>
        </p:txBody>
      </p:sp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347864" y="764704"/>
            <a:ext cx="3905250" cy="150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13 CuadroTexto"/>
          <p:cNvSpPr txBox="1"/>
          <p:nvPr/>
        </p:nvSpPr>
        <p:spPr>
          <a:xfrm>
            <a:off x="6516216" y="3933056"/>
            <a:ext cx="2627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Los no coincidentes de la tabla de la izquierda</a:t>
            </a:r>
            <a:endParaRPr lang="es-ES" dirty="0"/>
          </a:p>
        </p:txBody>
      </p:sp>
      <p:sp>
        <p:nvSpPr>
          <p:cNvPr id="15" name="14 Cerrar llave"/>
          <p:cNvSpPr/>
          <p:nvPr/>
        </p:nvSpPr>
        <p:spPr>
          <a:xfrm>
            <a:off x="6156176" y="4509120"/>
            <a:ext cx="288032" cy="648072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15 CuadroTexto"/>
          <p:cNvSpPr txBox="1"/>
          <p:nvPr/>
        </p:nvSpPr>
        <p:spPr>
          <a:xfrm>
            <a:off x="3029826" y="5805264"/>
            <a:ext cx="6114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Para las no coincidentes con </a:t>
            </a:r>
            <a:r>
              <a:rPr lang="es-ES" dirty="0" err="1" smtClean="0"/>
              <a:t>null</a:t>
            </a:r>
            <a:r>
              <a:rPr lang="es-ES" dirty="0" smtClean="0"/>
              <a:t> en los campos de la otra tabla</a:t>
            </a:r>
            <a:endParaRPr lang="es-ES" dirty="0"/>
          </a:p>
        </p:txBody>
      </p:sp>
      <p:sp>
        <p:nvSpPr>
          <p:cNvPr id="17" name="1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42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467544" y="332656"/>
            <a:ext cx="3497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 smtClean="0"/>
              <a:t>Algoritmo FULL JOIN</a:t>
            </a:r>
            <a:endParaRPr lang="es-ES" sz="2800" b="1" dirty="0"/>
          </a:p>
        </p:txBody>
      </p:sp>
      <p:sp>
        <p:nvSpPr>
          <p:cNvPr id="3" name="2 CuadroTexto"/>
          <p:cNvSpPr txBox="1"/>
          <p:nvPr/>
        </p:nvSpPr>
        <p:spPr>
          <a:xfrm>
            <a:off x="1259632" y="1556792"/>
            <a:ext cx="6408712" cy="424731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 smtClean="0"/>
              <a:t>Por cada </a:t>
            </a:r>
            <a:r>
              <a:rPr lang="es-ES" dirty="0" err="1" smtClean="0"/>
              <a:t>tupla</a:t>
            </a:r>
            <a:r>
              <a:rPr lang="es-ES" dirty="0" smtClean="0"/>
              <a:t> de la relación R :r</a:t>
            </a:r>
          </a:p>
          <a:p>
            <a:r>
              <a:rPr lang="es-ES" dirty="0" smtClean="0"/>
              <a:t>	Por cada </a:t>
            </a:r>
            <a:r>
              <a:rPr lang="es-ES" dirty="0" err="1" smtClean="0"/>
              <a:t>tupla</a:t>
            </a:r>
            <a:r>
              <a:rPr lang="es-ES" dirty="0" smtClean="0"/>
              <a:t> de la relación S :s</a:t>
            </a:r>
          </a:p>
          <a:p>
            <a:r>
              <a:rPr lang="es-ES" dirty="0" smtClean="0"/>
              <a:t>		Si para la </a:t>
            </a:r>
            <a:r>
              <a:rPr lang="es-ES" dirty="0" err="1" smtClean="0"/>
              <a:t>tupla</a:t>
            </a:r>
            <a:r>
              <a:rPr lang="es-ES" dirty="0" smtClean="0"/>
              <a:t> &lt;</a:t>
            </a:r>
            <a:r>
              <a:rPr lang="es-ES" dirty="0" err="1" smtClean="0"/>
              <a:t>r,s</a:t>
            </a:r>
            <a:r>
              <a:rPr lang="es-ES" dirty="0" smtClean="0"/>
              <a:t>&gt; </a:t>
            </a:r>
          </a:p>
          <a:p>
            <a:r>
              <a:rPr lang="es-ES" dirty="0" smtClean="0"/>
              <a:t>			coinciden los campos </a:t>
            </a:r>
          </a:p>
          <a:p>
            <a:r>
              <a:rPr lang="es-ES" dirty="0" smtClean="0"/>
              <a:t>			r.idc  =  s.idc</a:t>
            </a:r>
          </a:p>
          <a:p>
            <a:r>
              <a:rPr lang="es-ES" dirty="0" smtClean="0"/>
              <a:t>		entonces</a:t>
            </a:r>
          </a:p>
          <a:p>
            <a:r>
              <a:rPr lang="es-ES" dirty="0" smtClean="0"/>
              <a:t>			agregar &lt;</a:t>
            </a:r>
            <a:r>
              <a:rPr lang="es-ES" dirty="0" err="1" smtClean="0"/>
              <a:t>r,s</a:t>
            </a:r>
            <a:r>
              <a:rPr lang="es-ES" dirty="0" smtClean="0"/>
              <a:t>&gt; a la salida</a:t>
            </a:r>
          </a:p>
          <a:p>
            <a:r>
              <a:rPr lang="es-ES" dirty="0" smtClean="0"/>
              <a:t>Por cada </a:t>
            </a:r>
            <a:r>
              <a:rPr lang="es-ES" dirty="0" err="1" smtClean="0"/>
              <a:t>tupla</a:t>
            </a:r>
            <a:r>
              <a:rPr lang="es-ES" dirty="0" smtClean="0"/>
              <a:t> de la relación S:s</a:t>
            </a:r>
          </a:p>
          <a:p>
            <a:r>
              <a:rPr lang="es-ES" dirty="0" smtClean="0"/>
              <a:t>	Si no hay </a:t>
            </a:r>
            <a:r>
              <a:rPr lang="es-ES" dirty="0" err="1" smtClean="0"/>
              <a:t>tuplas</a:t>
            </a:r>
            <a:r>
              <a:rPr lang="es-ES" dirty="0" smtClean="0"/>
              <a:t> insertadas para s</a:t>
            </a:r>
          </a:p>
          <a:p>
            <a:r>
              <a:rPr lang="es-ES" dirty="0" smtClean="0"/>
              <a:t>	entonces</a:t>
            </a:r>
          </a:p>
          <a:p>
            <a:r>
              <a:rPr lang="es-ES" dirty="0" smtClean="0"/>
              <a:t>		agregar &lt;</a:t>
            </a:r>
            <a:r>
              <a:rPr lang="es-ES" dirty="0" err="1" smtClean="0"/>
              <a:t>null,s</a:t>
            </a:r>
            <a:r>
              <a:rPr lang="es-ES" dirty="0" smtClean="0"/>
              <a:t>&gt; a la salida</a:t>
            </a:r>
            <a:endParaRPr lang="es-ES" dirty="0"/>
          </a:p>
          <a:p>
            <a:r>
              <a:rPr lang="es-ES" dirty="0" smtClean="0"/>
              <a:t>Por cada </a:t>
            </a:r>
            <a:r>
              <a:rPr lang="es-ES" dirty="0" err="1" smtClean="0"/>
              <a:t>tupla</a:t>
            </a:r>
            <a:r>
              <a:rPr lang="es-ES" dirty="0" smtClean="0"/>
              <a:t> de la relación R:r</a:t>
            </a:r>
          </a:p>
          <a:p>
            <a:r>
              <a:rPr lang="es-ES" dirty="0" smtClean="0"/>
              <a:t>	Si no hay </a:t>
            </a:r>
            <a:r>
              <a:rPr lang="es-ES" dirty="0" err="1" smtClean="0"/>
              <a:t>tuplas</a:t>
            </a:r>
            <a:r>
              <a:rPr lang="es-ES" dirty="0" smtClean="0"/>
              <a:t> insertadas para r</a:t>
            </a:r>
          </a:p>
          <a:p>
            <a:r>
              <a:rPr lang="es-ES" dirty="0" smtClean="0"/>
              <a:t>	entonces</a:t>
            </a:r>
          </a:p>
          <a:p>
            <a:r>
              <a:rPr lang="es-ES" dirty="0" smtClean="0"/>
              <a:t>		agregar &lt;</a:t>
            </a:r>
            <a:r>
              <a:rPr lang="es-ES" dirty="0" err="1" smtClean="0"/>
              <a:t>r,null</a:t>
            </a:r>
            <a:r>
              <a:rPr lang="es-ES" dirty="0" smtClean="0"/>
              <a:t>&gt; a la salida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43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764704"/>
            <a:ext cx="439102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7664" y="2132856"/>
            <a:ext cx="4784179" cy="2102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95735" y="4653136"/>
            <a:ext cx="4395619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5 Abrir llave"/>
          <p:cNvSpPr/>
          <p:nvPr/>
        </p:nvSpPr>
        <p:spPr>
          <a:xfrm>
            <a:off x="1187624" y="2636912"/>
            <a:ext cx="792088" cy="648072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6 Cerrar llave"/>
          <p:cNvSpPr/>
          <p:nvPr/>
        </p:nvSpPr>
        <p:spPr>
          <a:xfrm>
            <a:off x="5652120" y="5301208"/>
            <a:ext cx="720080" cy="648072"/>
          </a:xfrm>
          <a:prstGeom prst="rightBrace">
            <a:avLst>
              <a:gd name="adj1" fmla="val 8333"/>
              <a:gd name="adj2" fmla="val 51924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44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cross</a:t>
            </a:r>
            <a:r>
              <a:rPr lang="es-ES" dirty="0" smtClean="0"/>
              <a:t> </a:t>
            </a:r>
            <a:r>
              <a:rPr lang="es-ES" dirty="0" err="1" smtClean="0"/>
              <a:t>join</a:t>
            </a:r>
            <a:r>
              <a:rPr lang="es-ES" dirty="0" smtClean="0"/>
              <a:t> explícito e implícito</a:t>
            </a:r>
            <a:endParaRPr lang="es-ES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45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412776"/>
            <a:ext cx="2337118" cy="280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20071" y="1268760"/>
            <a:ext cx="2420959" cy="3066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4 Conector recto"/>
          <p:cNvCxnSpPr/>
          <p:nvPr/>
        </p:nvCxnSpPr>
        <p:spPr>
          <a:xfrm>
            <a:off x="2843808" y="2420888"/>
            <a:ext cx="2592288" cy="158417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"/>
          <p:cNvCxnSpPr/>
          <p:nvPr/>
        </p:nvCxnSpPr>
        <p:spPr>
          <a:xfrm flipV="1">
            <a:off x="2843808" y="2276872"/>
            <a:ext cx="2664296" cy="14401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"/>
          <p:cNvCxnSpPr/>
          <p:nvPr/>
        </p:nvCxnSpPr>
        <p:spPr>
          <a:xfrm>
            <a:off x="2843808" y="2420888"/>
            <a:ext cx="2664296" cy="21602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"/>
          <p:cNvCxnSpPr/>
          <p:nvPr/>
        </p:nvCxnSpPr>
        <p:spPr>
          <a:xfrm>
            <a:off x="2843808" y="2420888"/>
            <a:ext cx="2664296" cy="57606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8 Conector recto"/>
          <p:cNvCxnSpPr/>
          <p:nvPr/>
        </p:nvCxnSpPr>
        <p:spPr>
          <a:xfrm>
            <a:off x="2843808" y="2420888"/>
            <a:ext cx="2592288" cy="86409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recto"/>
          <p:cNvCxnSpPr/>
          <p:nvPr/>
        </p:nvCxnSpPr>
        <p:spPr>
          <a:xfrm>
            <a:off x="2843808" y="2420888"/>
            <a:ext cx="2592288" cy="122413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22 Conector recto"/>
          <p:cNvCxnSpPr/>
          <p:nvPr/>
        </p:nvCxnSpPr>
        <p:spPr>
          <a:xfrm flipV="1">
            <a:off x="2915816" y="2276872"/>
            <a:ext cx="2592288" cy="504056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26 Conector recto"/>
          <p:cNvCxnSpPr/>
          <p:nvPr/>
        </p:nvCxnSpPr>
        <p:spPr>
          <a:xfrm flipV="1">
            <a:off x="2915816" y="2636912"/>
            <a:ext cx="2592288" cy="144016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30 Conector recto"/>
          <p:cNvCxnSpPr/>
          <p:nvPr/>
        </p:nvCxnSpPr>
        <p:spPr>
          <a:xfrm>
            <a:off x="2915816" y="2780928"/>
            <a:ext cx="2592288" cy="216024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32 Conector recto"/>
          <p:cNvCxnSpPr/>
          <p:nvPr/>
        </p:nvCxnSpPr>
        <p:spPr>
          <a:xfrm>
            <a:off x="2915816" y="2780928"/>
            <a:ext cx="2520280" cy="504056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34 Conector recto"/>
          <p:cNvCxnSpPr/>
          <p:nvPr/>
        </p:nvCxnSpPr>
        <p:spPr>
          <a:xfrm>
            <a:off x="2915816" y="2780928"/>
            <a:ext cx="2520280" cy="864096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36 Conector recto"/>
          <p:cNvCxnSpPr/>
          <p:nvPr/>
        </p:nvCxnSpPr>
        <p:spPr>
          <a:xfrm>
            <a:off x="2915816" y="2780928"/>
            <a:ext cx="2520280" cy="1224136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38 Conector recto"/>
          <p:cNvCxnSpPr/>
          <p:nvPr/>
        </p:nvCxnSpPr>
        <p:spPr>
          <a:xfrm flipV="1">
            <a:off x="2915816" y="2276872"/>
            <a:ext cx="2592288" cy="864096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42 Conector recto"/>
          <p:cNvCxnSpPr/>
          <p:nvPr/>
        </p:nvCxnSpPr>
        <p:spPr>
          <a:xfrm flipV="1">
            <a:off x="2915816" y="2636912"/>
            <a:ext cx="2592288" cy="504056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46 Conector recto"/>
          <p:cNvCxnSpPr/>
          <p:nvPr/>
        </p:nvCxnSpPr>
        <p:spPr>
          <a:xfrm flipV="1">
            <a:off x="2915816" y="2996952"/>
            <a:ext cx="2592288" cy="144016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48 Conector recto"/>
          <p:cNvCxnSpPr/>
          <p:nvPr/>
        </p:nvCxnSpPr>
        <p:spPr>
          <a:xfrm>
            <a:off x="2915816" y="3140968"/>
            <a:ext cx="2520280" cy="144016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50 Conector recto"/>
          <p:cNvCxnSpPr/>
          <p:nvPr/>
        </p:nvCxnSpPr>
        <p:spPr>
          <a:xfrm>
            <a:off x="2915816" y="3140968"/>
            <a:ext cx="2520280" cy="504056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52 Conector recto"/>
          <p:cNvCxnSpPr/>
          <p:nvPr/>
        </p:nvCxnSpPr>
        <p:spPr>
          <a:xfrm>
            <a:off x="2915816" y="3140968"/>
            <a:ext cx="2520280" cy="864096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54 Conector recto"/>
          <p:cNvCxnSpPr/>
          <p:nvPr/>
        </p:nvCxnSpPr>
        <p:spPr>
          <a:xfrm flipV="1">
            <a:off x="2915816" y="2276872"/>
            <a:ext cx="2592288" cy="1224136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58 Conector recto"/>
          <p:cNvCxnSpPr/>
          <p:nvPr/>
        </p:nvCxnSpPr>
        <p:spPr>
          <a:xfrm flipV="1">
            <a:off x="2915816" y="2636912"/>
            <a:ext cx="2592288" cy="864096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60 Conector recto"/>
          <p:cNvCxnSpPr/>
          <p:nvPr/>
        </p:nvCxnSpPr>
        <p:spPr>
          <a:xfrm flipV="1">
            <a:off x="2915816" y="2996952"/>
            <a:ext cx="2592288" cy="504056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62 Conector recto"/>
          <p:cNvCxnSpPr/>
          <p:nvPr/>
        </p:nvCxnSpPr>
        <p:spPr>
          <a:xfrm flipV="1">
            <a:off x="2915816" y="3284984"/>
            <a:ext cx="2520280" cy="216024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66 Conector recto"/>
          <p:cNvCxnSpPr/>
          <p:nvPr/>
        </p:nvCxnSpPr>
        <p:spPr>
          <a:xfrm>
            <a:off x="2915816" y="3501008"/>
            <a:ext cx="2520280" cy="144016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68 Conector recto"/>
          <p:cNvCxnSpPr/>
          <p:nvPr/>
        </p:nvCxnSpPr>
        <p:spPr>
          <a:xfrm>
            <a:off x="2915816" y="3501008"/>
            <a:ext cx="2520280" cy="504056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70 Conector recto"/>
          <p:cNvCxnSpPr/>
          <p:nvPr/>
        </p:nvCxnSpPr>
        <p:spPr>
          <a:xfrm flipV="1">
            <a:off x="2915816" y="2276872"/>
            <a:ext cx="2592288" cy="1656184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78 Conector recto"/>
          <p:cNvCxnSpPr/>
          <p:nvPr/>
        </p:nvCxnSpPr>
        <p:spPr>
          <a:xfrm flipV="1">
            <a:off x="2915816" y="2636912"/>
            <a:ext cx="2592288" cy="1296144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80 Conector recto"/>
          <p:cNvCxnSpPr/>
          <p:nvPr/>
        </p:nvCxnSpPr>
        <p:spPr>
          <a:xfrm flipV="1">
            <a:off x="2915816" y="2996952"/>
            <a:ext cx="2592288" cy="936104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82 Conector recto"/>
          <p:cNvCxnSpPr/>
          <p:nvPr/>
        </p:nvCxnSpPr>
        <p:spPr>
          <a:xfrm flipV="1">
            <a:off x="2915816" y="3284984"/>
            <a:ext cx="2520280" cy="648072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84 Conector recto"/>
          <p:cNvCxnSpPr/>
          <p:nvPr/>
        </p:nvCxnSpPr>
        <p:spPr>
          <a:xfrm flipV="1">
            <a:off x="2915816" y="3645024"/>
            <a:ext cx="2520280" cy="288032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90 Conector recto"/>
          <p:cNvCxnSpPr/>
          <p:nvPr/>
        </p:nvCxnSpPr>
        <p:spPr>
          <a:xfrm>
            <a:off x="2915816" y="3933056"/>
            <a:ext cx="2520280" cy="72008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3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46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4048" y="476672"/>
            <a:ext cx="2991396" cy="530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2 CuadroTexto"/>
          <p:cNvSpPr txBox="1"/>
          <p:nvPr/>
        </p:nvSpPr>
        <p:spPr>
          <a:xfrm>
            <a:off x="8172400" y="5517232"/>
            <a:ext cx="432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 smtClean="0"/>
              <a:t>…</a:t>
            </a:r>
            <a:endParaRPr lang="es-ES" sz="2800" b="1" dirty="0"/>
          </a:p>
        </p:txBody>
      </p:sp>
      <p:pic>
        <p:nvPicPr>
          <p:cNvPr id="593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1268760"/>
            <a:ext cx="4786096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47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467544" y="332656"/>
            <a:ext cx="37735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 smtClean="0"/>
              <a:t>Algoritmo CROSS JOIN</a:t>
            </a:r>
            <a:endParaRPr lang="es-ES" sz="2800" b="1" dirty="0"/>
          </a:p>
        </p:txBody>
      </p:sp>
      <p:sp>
        <p:nvSpPr>
          <p:cNvPr id="3" name="2 CuadroTexto"/>
          <p:cNvSpPr txBox="1"/>
          <p:nvPr/>
        </p:nvSpPr>
        <p:spPr>
          <a:xfrm>
            <a:off x="1331640" y="2420888"/>
            <a:ext cx="6408712" cy="92333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 smtClean="0"/>
              <a:t>Por cada </a:t>
            </a:r>
            <a:r>
              <a:rPr lang="es-ES" dirty="0" err="1" smtClean="0"/>
              <a:t>tupla</a:t>
            </a:r>
            <a:r>
              <a:rPr lang="es-ES" dirty="0" smtClean="0"/>
              <a:t> de la relación R :r</a:t>
            </a:r>
          </a:p>
          <a:p>
            <a:r>
              <a:rPr lang="es-ES" dirty="0" smtClean="0"/>
              <a:t>	Por cada </a:t>
            </a:r>
            <a:r>
              <a:rPr lang="es-ES" dirty="0" err="1" smtClean="0"/>
              <a:t>tupla</a:t>
            </a:r>
            <a:r>
              <a:rPr lang="es-ES" dirty="0" smtClean="0"/>
              <a:t> de la relación S :s</a:t>
            </a:r>
          </a:p>
          <a:p>
            <a:r>
              <a:rPr lang="es-ES" dirty="0" smtClean="0"/>
              <a:t>		Agregar &lt;</a:t>
            </a:r>
            <a:r>
              <a:rPr lang="es-ES" dirty="0" err="1" smtClean="0"/>
              <a:t>r,s</a:t>
            </a:r>
            <a:r>
              <a:rPr lang="es-ES" dirty="0" smtClean="0"/>
              <a:t>&gt; a la salida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48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331640" y="764704"/>
            <a:ext cx="5688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Pares tienda/</a:t>
            </a:r>
            <a:r>
              <a:rPr lang="es-ES" dirty="0" err="1" smtClean="0"/>
              <a:t>tipocomponente</a:t>
            </a:r>
            <a:r>
              <a:rPr lang="es-ES" dirty="0" smtClean="0"/>
              <a:t> posibles, para componentes que comiencen por </a:t>
            </a:r>
            <a:r>
              <a:rPr lang="es-ES" dirty="0" err="1" smtClean="0"/>
              <a:t>brother</a:t>
            </a:r>
            <a:r>
              <a:rPr lang="es-ES" dirty="0" smtClean="0"/>
              <a:t>…</a:t>
            </a:r>
            <a:endParaRPr lang="es-E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628800"/>
            <a:ext cx="5018651" cy="1747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1720" y="3573016"/>
            <a:ext cx="3933825" cy="262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CuadroTexto"/>
          <p:cNvSpPr txBox="1"/>
          <p:nvPr/>
        </p:nvSpPr>
        <p:spPr>
          <a:xfrm>
            <a:off x="6372200" y="5805264"/>
            <a:ext cx="5004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 smtClean="0"/>
              <a:t>…</a:t>
            </a:r>
            <a:endParaRPr lang="es-ES" sz="2800" b="1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49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2450" y="800100"/>
            <a:ext cx="80391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2 CuadroTexto"/>
          <p:cNvSpPr txBox="1"/>
          <p:nvPr/>
        </p:nvSpPr>
        <p:spPr>
          <a:xfrm>
            <a:off x="251520" y="260648"/>
            <a:ext cx="21098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 smtClean="0"/>
              <a:t>Videojuegos</a:t>
            </a:r>
            <a:endParaRPr lang="es-ES" sz="2800" b="1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5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827584" y="548680"/>
            <a:ext cx="694132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Igual funciona con el </a:t>
            </a:r>
            <a:r>
              <a:rPr lang="es-ES" sz="2400" b="1" dirty="0" smtClean="0"/>
              <a:t>CROSS JOIN Implícito</a:t>
            </a:r>
            <a:r>
              <a:rPr lang="es-ES" dirty="0" smtClean="0"/>
              <a:t>.</a:t>
            </a:r>
          </a:p>
          <a:p>
            <a:r>
              <a:rPr lang="es-ES" dirty="0" smtClean="0"/>
              <a:t>Sólo hace falta separar la lista de tablas con comas en la cláusula FROM</a:t>
            </a:r>
            <a:endParaRPr lang="es-E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2132856"/>
            <a:ext cx="5616624" cy="1688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50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Otros JOIN con condiciones diferentes a =</a:t>
            </a:r>
            <a:endParaRPr lang="es-ES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51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331640" y="1052736"/>
            <a:ext cx="65527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En los JOIN podemos cambiar la condición definida por el ON.</a:t>
            </a:r>
          </a:p>
          <a:p>
            <a:r>
              <a:rPr lang="es-ES" dirty="0" smtClean="0"/>
              <a:t>Podemos enlazar con AND varios pares de campos, por ejemplo si las claves son  de más de un campo.</a:t>
            </a:r>
          </a:p>
          <a:p>
            <a:r>
              <a:rPr lang="es-ES" dirty="0" smtClean="0"/>
              <a:t>Pero también puede ocurrir que coloquemos una condición diferente.</a:t>
            </a:r>
          </a:p>
          <a:p>
            <a:r>
              <a:rPr lang="es-ES" dirty="0" smtClean="0"/>
              <a:t>El sistema nos hará caso y evaluará para cada par de </a:t>
            </a:r>
            <a:r>
              <a:rPr lang="es-ES" dirty="0" err="1" smtClean="0"/>
              <a:t>tuplas</a:t>
            </a:r>
            <a:r>
              <a:rPr lang="es-ES" dirty="0" smtClean="0"/>
              <a:t> la condición.</a:t>
            </a:r>
          </a:p>
          <a:p>
            <a:r>
              <a:rPr lang="es-ES" dirty="0" smtClean="0"/>
              <a:t>Colocará la </a:t>
            </a:r>
            <a:r>
              <a:rPr lang="es-ES" dirty="0" err="1" smtClean="0"/>
              <a:t>tupla</a:t>
            </a:r>
            <a:r>
              <a:rPr lang="es-ES" dirty="0" smtClean="0"/>
              <a:t> en el resultado si cumple la condición.</a:t>
            </a:r>
            <a:endParaRPr lang="es-ES" dirty="0"/>
          </a:p>
        </p:txBody>
      </p:sp>
      <p:sp>
        <p:nvSpPr>
          <p:cNvPr id="3" name="2 CuadroTexto"/>
          <p:cNvSpPr txBox="1"/>
          <p:nvPr/>
        </p:nvSpPr>
        <p:spPr>
          <a:xfrm>
            <a:off x="2267744" y="4005064"/>
            <a:ext cx="65527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Debe usarse con precaución y sabiendo lo que queremos hacer.</a:t>
            </a:r>
          </a:p>
          <a:p>
            <a:r>
              <a:rPr lang="es-ES" dirty="0" smtClean="0"/>
              <a:t>La recomendación es ceñirnos al uso visto y para otras condiciones usar el </a:t>
            </a:r>
            <a:r>
              <a:rPr lang="es-ES" dirty="0" err="1" smtClean="0"/>
              <a:t>where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52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971600" y="548680"/>
            <a:ext cx="777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Cruzar los datos de las tablas disco e intérprete, mostrando los que intérprete sea mayor alfanuméricamente que titulo…</a:t>
            </a:r>
            <a:endParaRPr lang="es-ES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1700808"/>
            <a:ext cx="5707113" cy="19348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3789040"/>
            <a:ext cx="3895725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5 CuadroTexto"/>
          <p:cNvSpPr txBox="1"/>
          <p:nvPr/>
        </p:nvSpPr>
        <p:spPr>
          <a:xfrm>
            <a:off x="5220072" y="5733256"/>
            <a:ext cx="5004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 smtClean="0"/>
              <a:t>…</a:t>
            </a:r>
            <a:endParaRPr lang="es-ES" sz="2800" b="1" dirty="0"/>
          </a:p>
        </p:txBody>
      </p:sp>
      <p:sp>
        <p:nvSpPr>
          <p:cNvPr id="7" name="6 CuadroTexto"/>
          <p:cNvSpPr txBox="1"/>
          <p:nvPr/>
        </p:nvSpPr>
        <p:spPr>
          <a:xfrm>
            <a:off x="5292080" y="4149080"/>
            <a:ext cx="30963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La Base de datos, obedientemente nos responde…</a:t>
            </a:r>
          </a:p>
          <a:p>
            <a:r>
              <a:rPr lang="es-ES" dirty="0" smtClean="0"/>
              <a:t>Aunque la pregunta sea rara.</a:t>
            </a:r>
            <a:endParaRPr lang="es-ES" dirty="0"/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53</a:t>
            </a:fld>
            <a:endParaRPr lang="es-E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autocombinación</a:t>
            </a:r>
            <a:endParaRPr lang="es-ES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54</a:t>
            </a:fld>
            <a:endParaRPr lang="es-E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1187624" y="188640"/>
            <a:ext cx="45496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Es posible combinar una tabla consigo misma.</a:t>
            </a:r>
            <a:endParaRPr lang="es-ES" dirty="0"/>
          </a:p>
        </p:txBody>
      </p:sp>
      <p:sp>
        <p:nvSpPr>
          <p:cNvPr id="3" name="2 CuadroTexto"/>
          <p:cNvSpPr txBox="1"/>
          <p:nvPr/>
        </p:nvSpPr>
        <p:spPr>
          <a:xfrm>
            <a:off x="395536" y="620688"/>
            <a:ext cx="817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En el ejemplo del Mundo vamos a obtener pares de países posibles y sin repeticiones.</a:t>
            </a:r>
            <a:endParaRPr lang="es-E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196752"/>
            <a:ext cx="6059663" cy="1937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36607" y="3253160"/>
            <a:ext cx="4063785" cy="2984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55</a:t>
            </a:fld>
            <a:endParaRPr lang="es-E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combinaciones con más de dos tablas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56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899592" y="1124744"/>
            <a:ext cx="748883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Podemos enlazar con </a:t>
            </a:r>
            <a:r>
              <a:rPr lang="es-ES" dirty="0" err="1" smtClean="0"/>
              <a:t>join</a:t>
            </a:r>
            <a:r>
              <a:rPr lang="es-ES" dirty="0" smtClean="0"/>
              <a:t> (en cualquiera de sus tipos) de más de dos tablas,  para conseguir llegar a la información que necesitemos presentar o calcular.</a:t>
            </a:r>
          </a:p>
          <a:p>
            <a:r>
              <a:rPr lang="es-ES" dirty="0" smtClean="0"/>
              <a:t>El funcionamiento es consecutivo, como con las operaciones matemáticas.</a:t>
            </a:r>
          </a:p>
          <a:p>
            <a:r>
              <a:rPr lang="es-ES" dirty="0" smtClean="0"/>
              <a:t>Primero calcula la tabla resultante del primer </a:t>
            </a:r>
            <a:r>
              <a:rPr lang="es-ES" dirty="0" err="1" smtClean="0"/>
              <a:t>join</a:t>
            </a:r>
            <a:r>
              <a:rPr lang="es-ES" dirty="0" smtClean="0"/>
              <a:t>.</a:t>
            </a:r>
          </a:p>
          <a:p>
            <a:r>
              <a:rPr lang="es-ES" dirty="0" smtClean="0"/>
              <a:t>Después hace el </a:t>
            </a:r>
            <a:r>
              <a:rPr lang="es-ES" dirty="0" err="1" smtClean="0"/>
              <a:t>join</a:t>
            </a:r>
            <a:r>
              <a:rPr lang="es-ES" dirty="0" smtClean="0"/>
              <a:t> entre esa tabla resultante y la siguiente.</a:t>
            </a:r>
          </a:p>
          <a:p>
            <a:r>
              <a:rPr lang="es-ES" dirty="0" smtClean="0"/>
              <a:t>Y así sucesivamente.</a:t>
            </a:r>
          </a:p>
          <a:p>
            <a:r>
              <a:rPr lang="es-ES" dirty="0" smtClean="0"/>
              <a:t>De izquierda a derecha y de arriba a abajo.</a:t>
            </a:r>
          </a:p>
          <a:p>
            <a:endParaRPr lang="es-ES" dirty="0" smtClean="0"/>
          </a:p>
          <a:p>
            <a:r>
              <a:rPr lang="es-ES" dirty="0" smtClean="0"/>
              <a:t>Podremos cambiar la secuencia en que se realiza poniendo paréntesis antes de la operación </a:t>
            </a:r>
            <a:r>
              <a:rPr lang="es-ES" dirty="0" err="1" smtClean="0"/>
              <a:t>join</a:t>
            </a:r>
            <a:r>
              <a:rPr lang="es-ES" dirty="0" smtClean="0"/>
              <a:t> que corresponda.</a:t>
            </a:r>
          </a:p>
          <a:p>
            <a:endParaRPr lang="es-ES" dirty="0" smtClean="0"/>
          </a:p>
          <a:p>
            <a:r>
              <a:rPr lang="es-ES" dirty="0" smtClean="0"/>
              <a:t>Hay que cuidar las condiciones </a:t>
            </a:r>
            <a:r>
              <a:rPr lang="es-ES" dirty="0" err="1" smtClean="0"/>
              <a:t>where</a:t>
            </a:r>
            <a:r>
              <a:rPr lang="es-ES" dirty="0" smtClean="0"/>
              <a:t>, que si afectan a campos que pueden ser </a:t>
            </a:r>
            <a:r>
              <a:rPr lang="es-ES" dirty="0" err="1" smtClean="0"/>
              <a:t>null</a:t>
            </a:r>
            <a:r>
              <a:rPr lang="es-ES" dirty="0" smtClean="0"/>
              <a:t> harán que desaparezcan esos registros salvo que lo controlemos adecuadamente.</a:t>
            </a:r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57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196752"/>
            <a:ext cx="5842555" cy="24926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2 CuadroTexto"/>
          <p:cNvSpPr txBox="1"/>
          <p:nvPr/>
        </p:nvSpPr>
        <p:spPr>
          <a:xfrm>
            <a:off x="1331640" y="476672"/>
            <a:ext cx="5452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Mostrar el título, intérprete y tipos de todos los discos…</a:t>
            </a:r>
            <a:endParaRPr lang="es-E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19872" y="3717032"/>
            <a:ext cx="4724400" cy="252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58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124744"/>
            <a:ext cx="5465865" cy="2373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2 CuadroTexto"/>
          <p:cNvSpPr txBox="1"/>
          <p:nvPr/>
        </p:nvSpPr>
        <p:spPr>
          <a:xfrm>
            <a:off x="755576" y="332656"/>
            <a:ext cx="7272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Partimos de los tipos, de los que sacaremos todos, aunque no tengan discos asignados.</a:t>
            </a:r>
            <a:endParaRPr lang="es-E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5856" y="3284984"/>
            <a:ext cx="4333875" cy="263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CuadroTexto"/>
          <p:cNvSpPr txBox="1"/>
          <p:nvPr/>
        </p:nvSpPr>
        <p:spPr>
          <a:xfrm>
            <a:off x="251521" y="3933056"/>
            <a:ext cx="25922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Si pusiéramos </a:t>
            </a:r>
            <a:r>
              <a:rPr lang="es-ES" dirty="0" err="1" smtClean="0"/>
              <a:t>inner</a:t>
            </a:r>
            <a:r>
              <a:rPr lang="es-ES" dirty="0" smtClean="0"/>
              <a:t> </a:t>
            </a:r>
            <a:r>
              <a:rPr lang="es-ES" dirty="0" err="1" smtClean="0"/>
              <a:t>join</a:t>
            </a:r>
            <a:r>
              <a:rPr lang="es-ES" dirty="0" smtClean="0"/>
              <a:t> en alguno veríamos que ese enlace se hace obligatorio, por lo que se perderían es este caso los valores </a:t>
            </a:r>
            <a:r>
              <a:rPr lang="es-ES" dirty="0" err="1" smtClean="0"/>
              <a:t>null</a:t>
            </a:r>
            <a:r>
              <a:rPr lang="es-ES" dirty="0" smtClean="0"/>
              <a:t>.</a:t>
            </a: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59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1975" y="928688"/>
            <a:ext cx="8020050" cy="500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2 CuadroTexto"/>
          <p:cNvSpPr txBox="1"/>
          <p:nvPr/>
        </p:nvSpPr>
        <p:spPr>
          <a:xfrm>
            <a:off x="251520" y="260648"/>
            <a:ext cx="37064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 smtClean="0"/>
              <a:t>Empresas informáticas</a:t>
            </a:r>
            <a:endParaRPr lang="es-ES" sz="2800" b="1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6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908720"/>
            <a:ext cx="6977464" cy="2019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2 CuadroTexto"/>
          <p:cNvSpPr txBox="1"/>
          <p:nvPr/>
        </p:nvSpPr>
        <p:spPr>
          <a:xfrm>
            <a:off x="683568" y="332656"/>
            <a:ext cx="7596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Mostrar todas las ciudades y los Idiomas del país al que pertenece una ciudad.</a:t>
            </a:r>
            <a:endParaRPr lang="es-E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55976" y="2852936"/>
            <a:ext cx="3191716" cy="3301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60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196752"/>
            <a:ext cx="5714075" cy="2517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2 CuadroTexto"/>
          <p:cNvSpPr txBox="1"/>
          <p:nvPr/>
        </p:nvSpPr>
        <p:spPr>
          <a:xfrm flipH="1">
            <a:off x="1043608" y="332656"/>
            <a:ext cx="5570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Sacamos todos los tipos e intérpretes aunque no tengan datos.</a:t>
            </a:r>
            <a:endParaRPr lang="es-E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4221088"/>
            <a:ext cx="4267200" cy="169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CuadroTexto"/>
          <p:cNvSpPr txBox="1"/>
          <p:nvPr/>
        </p:nvSpPr>
        <p:spPr>
          <a:xfrm>
            <a:off x="5076056" y="4149080"/>
            <a:ext cx="38884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El paréntesis contiene una cláusula </a:t>
            </a:r>
            <a:r>
              <a:rPr lang="es-ES" dirty="0" err="1" smtClean="0"/>
              <a:t>from</a:t>
            </a:r>
            <a:r>
              <a:rPr lang="es-ES" dirty="0" smtClean="0"/>
              <a:t> válida. El SQL la calcula y después la enlaza como corresponda.</a:t>
            </a: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61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combinaciones, </a:t>
            </a:r>
            <a:r>
              <a:rPr lang="es-ES" dirty="0" err="1" smtClean="0"/>
              <a:t>group</a:t>
            </a:r>
            <a:r>
              <a:rPr lang="es-ES" dirty="0" smtClean="0"/>
              <a:t> </a:t>
            </a:r>
            <a:r>
              <a:rPr lang="es-ES" dirty="0" err="1" smtClean="0"/>
              <a:t>by</a:t>
            </a:r>
            <a:r>
              <a:rPr lang="es-ES" dirty="0" smtClean="0"/>
              <a:t> y funciones agrupadoras</a:t>
            </a:r>
            <a:endParaRPr lang="es-ES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62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 flipH="1">
            <a:off x="1475656" y="1628800"/>
            <a:ext cx="590465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El uso de múltiples tablas no interfiere con lo ya visto.</a:t>
            </a:r>
          </a:p>
          <a:p>
            <a:r>
              <a:rPr lang="es-ES" dirty="0" smtClean="0"/>
              <a:t>Podremos filtrar datos mediante </a:t>
            </a:r>
            <a:r>
              <a:rPr lang="es-ES" dirty="0" err="1" smtClean="0"/>
              <a:t>where</a:t>
            </a:r>
            <a:r>
              <a:rPr lang="es-ES" dirty="0" smtClean="0"/>
              <a:t>. Teniendo cuidado de referenciar el campo o campos con el prefijo que indica la tabla a la que pertenece en el caso de que existan varios campos con el mismo nombre.</a:t>
            </a:r>
          </a:p>
          <a:p>
            <a:endParaRPr lang="es-ES" dirty="0" smtClean="0"/>
          </a:p>
          <a:p>
            <a:r>
              <a:rPr lang="es-ES" dirty="0" smtClean="0"/>
              <a:t>También podremos agrupar y filtrar la tabla resultante del </a:t>
            </a:r>
            <a:r>
              <a:rPr lang="es-ES" dirty="0" err="1" smtClean="0"/>
              <a:t>select</a:t>
            </a:r>
            <a:r>
              <a:rPr lang="es-ES" dirty="0" smtClean="0"/>
              <a:t> mediante el </a:t>
            </a:r>
            <a:r>
              <a:rPr lang="es-ES" dirty="0" err="1" smtClean="0"/>
              <a:t>group</a:t>
            </a:r>
            <a:r>
              <a:rPr lang="es-ES" dirty="0" smtClean="0"/>
              <a:t> </a:t>
            </a:r>
            <a:r>
              <a:rPr lang="es-ES" dirty="0" err="1" smtClean="0"/>
              <a:t>by</a:t>
            </a:r>
            <a:r>
              <a:rPr lang="es-ES" dirty="0" smtClean="0"/>
              <a:t> y el </a:t>
            </a:r>
            <a:r>
              <a:rPr lang="es-ES" dirty="0" err="1" smtClean="0"/>
              <a:t>having</a:t>
            </a:r>
            <a:r>
              <a:rPr lang="es-ES" dirty="0" smtClean="0"/>
              <a:t>.</a:t>
            </a:r>
          </a:p>
          <a:p>
            <a:endParaRPr lang="es-ES" dirty="0" smtClean="0"/>
          </a:p>
          <a:p>
            <a:r>
              <a:rPr lang="es-ES" dirty="0" smtClean="0"/>
              <a:t>Ordenar  los datos obtenidos será tan inmediato como antes, mediante el </a:t>
            </a:r>
            <a:r>
              <a:rPr lang="es-ES" dirty="0" err="1" smtClean="0"/>
              <a:t>order</a:t>
            </a:r>
            <a:r>
              <a:rPr lang="es-ES" dirty="0" smtClean="0"/>
              <a:t> </a:t>
            </a:r>
            <a:r>
              <a:rPr lang="es-ES" dirty="0" err="1" smtClean="0"/>
              <a:t>by</a:t>
            </a:r>
            <a:r>
              <a:rPr lang="es-ES" dirty="0" smtClean="0"/>
              <a:t>.</a:t>
            </a:r>
            <a:endParaRPr lang="es-ES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63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971600" y="404664"/>
            <a:ext cx="4680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Número de idiomas por cada país especificado en la BD mundo.</a:t>
            </a:r>
            <a:endParaRPr lang="es-E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340768"/>
            <a:ext cx="6971802" cy="21492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85774" y="3068960"/>
            <a:ext cx="2801138" cy="3024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64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611560" y="476672"/>
            <a:ext cx="3728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Sumar las puntuaciones de los juegos</a:t>
            </a:r>
            <a:endParaRPr lang="es-E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052736"/>
            <a:ext cx="6146809" cy="2226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01828" y="2780928"/>
            <a:ext cx="3922203" cy="338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65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611560" y="404664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Total de ventas en cada tienda informática</a:t>
            </a:r>
            <a:endParaRPr lang="es-E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764704"/>
            <a:ext cx="7837700" cy="1835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95736" y="2815205"/>
            <a:ext cx="4248472" cy="2665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66</a:t>
            </a:fld>
            <a:endParaRPr lang="es-ES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combinaciones con </a:t>
            </a:r>
            <a:r>
              <a:rPr lang="es-ES" dirty="0" err="1" smtClean="0"/>
              <a:t>update</a:t>
            </a:r>
            <a:r>
              <a:rPr lang="es-ES" dirty="0" smtClean="0"/>
              <a:t> y </a:t>
            </a:r>
            <a:r>
              <a:rPr lang="es-ES" dirty="0" err="1" smtClean="0"/>
              <a:t>delete</a:t>
            </a:r>
            <a:endParaRPr lang="es-ES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67</a:t>
            </a:fld>
            <a:endParaRPr lang="es-ES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979712" y="1052736"/>
            <a:ext cx="489654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Formato del </a:t>
            </a:r>
            <a:r>
              <a:rPr lang="es-ES" dirty="0" err="1" smtClean="0"/>
              <a:t>update</a:t>
            </a:r>
            <a:r>
              <a:rPr lang="es-ES" dirty="0" smtClean="0"/>
              <a:t>:</a:t>
            </a:r>
          </a:p>
          <a:p>
            <a:endParaRPr lang="es-ES" dirty="0" smtClean="0"/>
          </a:p>
          <a:p>
            <a:r>
              <a:rPr lang="es-ES" dirty="0" smtClean="0"/>
              <a:t>UPDATE Tabla</a:t>
            </a:r>
          </a:p>
          <a:p>
            <a:r>
              <a:rPr lang="es-ES" dirty="0" smtClean="0"/>
              <a:t>	set campo=valor,…</a:t>
            </a:r>
          </a:p>
          <a:p>
            <a:r>
              <a:rPr lang="es-ES" dirty="0" smtClean="0"/>
              <a:t>FROM</a:t>
            </a:r>
          </a:p>
          <a:p>
            <a:r>
              <a:rPr lang="es-ES" dirty="0" smtClean="0"/>
              <a:t>	…</a:t>
            </a:r>
          </a:p>
          <a:p>
            <a:r>
              <a:rPr lang="es-ES" dirty="0" smtClean="0"/>
              <a:t>WHERE</a:t>
            </a:r>
          </a:p>
          <a:p>
            <a:r>
              <a:rPr lang="es-ES" dirty="0" smtClean="0"/>
              <a:t>	…</a:t>
            </a:r>
          </a:p>
          <a:p>
            <a:endParaRPr lang="es-ES" dirty="0" smtClean="0"/>
          </a:p>
          <a:p>
            <a:r>
              <a:rPr lang="es-ES" dirty="0" smtClean="0"/>
              <a:t>Pudiendo contener la cláusula </a:t>
            </a:r>
            <a:r>
              <a:rPr lang="es-ES" dirty="0" err="1" smtClean="0"/>
              <a:t>from</a:t>
            </a:r>
            <a:r>
              <a:rPr lang="es-ES" dirty="0" smtClean="0"/>
              <a:t> elementos  </a:t>
            </a:r>
            <a:r>
              <a:rPr lang="es-ES" dirty="0" err="1" smtClean="0"/>
              <a:t>join</a:t>
            </a:r>
            <a:r>
              <a:rPr lang="es-ES" dirty="0" smtClean="0"/>
              <a:t> de las tablas.</a:t>
            </a:r>
          </a:p>
          <a:p>
            <a:endParaRPr lang="es-ES" dirty="0" smtClean="0"/>
          </a:p>
          <a:p>
            <a:r>
              <a:rPr lang="es-ES" dirty="0" smtClean="0"/>
              <a:t>Así podremos colocar en el </a:t>
            </a:r>
            <a:r>
              <a:rPr lang="es-ES" dirty="0" err="1" smtClean="0"/>
              <a:t>where</a:t>
            </a:r>
            <a:r>
              <a:rPr lang="es-ES" dirty="0" smtClean="0"/>
              <a:t> las descripciones y no sólo las claves. </a:t>
            </a:r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68</a:t>
            </a:fld>
            <a:endParaRPr lang="es-ES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539552" y="404664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dirty="0" smtClean="0"/>
              <a:t>Podemos emplear "</a:t>
            </a:r>
            <a:r>
              <a:rPr lang="es-ES" dirty="0" err="1" smtClean="0"/>
              <a:t>update</a:t>
            </a:r>
            <a:r>
              <a:rPr lang="es-ES" dirty="0" smtClean="0"/>
              <a:t>" o "</a:t>
            </a:r>
            <a:r>
              <a:rPr lang="es-ES" dirty="0" err="1" smtClean="0"/>
              <a:t>delete</a:t>
            </a:r>
            <a:r>
              <a:rPr lang="es-ES" dirty="0" smtClean="0"/>
              <a:t>" con "</a:t>
            </a:r>
            <a:r>
              <a:rPr lang="es-ES" dirty="0" err="1" smtClean="0"/>
              <a:t>join</a:t>
            </a:r>
            <a:r>
              <a:rPr lang="es-ES" dirty="0" smtClean="0"/>
              <a:t>" para actualizar o eliminar registros de una tabla consultando otras tablas.</a:t>
            </a:r>
            <a:endParaRPr lang="es-E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2420888"/>
            <a:ext cx="4928818" cy="2846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3 CuadroTexto"/>
          <p:cNvSpPr txBox="1"/>
          <p:nvPr/>
        </p:nvSpPr>
        <p:spPr>
          <a:xfrm>
            <a:off x="971600" y="1700808"/>
            <a:ext cx="5160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Miramos los discos de un intérprete por su nombre…</a:t>
            </a:r>
            <a:endParaRPr lang="es-ES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6056" y="4869160"/>
            <a:ext cx="3236050" cy="121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69</a:t>
            </a:fld>
            <a:endParaRPr lang="es-E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124744"/>
            <a:ext cx="7943850" cy="481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2 CuadroTexto"/>
          <p:cNvSpPr txBox="1"/>
          <p:nvPr/>
        </p:nvSpPr>
        <p:spPr>
          <a:xfrm>
            <a:off x="467544" y="404664"/>
            <a:ext cx="13276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 smtClean="0"/>
              <a:t>Discos</a:t>
            </a:r>
            <a:endParaRPr lang="es-ES" sz="3200" b="1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7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971600" y="692696"/>
            <a:ext cx="6265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Ahora vamos a modificar la puntuación del registro de tipo Pop…</a:t>
            </a:r>
            <a:endParaRPr lang="es-E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196752"/>
            <a:ext cx="5634540" cy="3061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4725144"/>
            <a:ext cx="3349625" cy="1198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CuadroTexto"/>
          <p:cNvSpPr txBox="1"/>
          <p:nvPr/>
        </p:nvSpPr>
        <p:spPr>
          <a:xfrm>
            <a:off x="611561" y="4869160"/>
            <a:ext cx="2736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Al hacer de nuevo el </a:t>
            </a:r>
            <a:r>
              <a:rPr lang="es-ES" dirty="0" err="1" smtClean="0"/>
              <a:t>select</a:t>
            </a:r>
            <a:r>
              <a:rPr lang="es-ES" dirty="0" smtClean="0"/>
              <a:t> veremos que se actualizó el valor.</a:t>
            </a: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70</a:t>
            </a:fld>
            <a:endParaRPr lang="es-ES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043608" y="1700808"/>
            <a:ext cx="68407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Igualmente sería con el </a:t>
            </a:r>
            <a:r>
              <a:rPr lang="es-ES" dirty="0" err="1" smtClean="0"/>
              <a:t>delete</a:t>
            </a:r>
            <a:r>
              <a:rPr lang="es-ES" dirty="0" smtClean="0"/>
              <a:t>.</a:t>
            </a:r>
          </a:p>
          <a:p>
            <a:endParaRPr lang="es-ES" dirty="0" smtClean="0"/>
          </a:p>
          <a:p>
            <a:r>
              <a:rPr lang="es-ES" dirty="0" smtClean="0"/>
              <a:t>DELETE Tabla</a:t>
            </a:r>
          </a:p>
          <a:p>
            <a:r>
              <a:rPr lang="es-ES" dirty="0" smtClean="0"/>
              <a:t>FROM</a:t>
            </a:r>
          </a:p>
          <a:p>
            <a:r>
              <a:rPr lang="es-ES" dirty="0" smtClean="0"/>
              <a:t>	…</a:t>
            </a:r>
          </a:p>
          <a:p>
            <a:r>
              <a:rPr lang="es-ES" dirty="0" smtClean="0"/>
              <a:t>WHERE</a:t>
            </a:r>
          </a:p>
          <a:p>
            <a:r>
              <a:rPr lang="es-ES" dirty="0" smtClean="0"/>
              <a:t>	…</a:t>
            </a:r>
          </a:p>
          <a:p>
            <a:endParaRPr lang="es-ES" dirty="0" smtClean="0"/>
          </a:p>
          <a:p>
            <a:r>
              <a:rPr lang="es-ES" dirty="0" smtClean="0"/>
              <a:t>Vamos a borrar el elemento al que le cambiamos la puntuación y después veremos el resultado.</a:t>
            </a:r>
            <a:endParaRPr lang="es-ES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71</a:t>
            </a:fld>
            <a:endParaRPr lang="es-ES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764704"/>
            <a:ext cx="6773444" cy="35508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35896" y="4509120"/>
            <a:ext cx="4824536" cy="1390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3 CuadroTexto"/>
          <p:cNvSpPr txBox="1"/>
          <p:nvPr/>
        </p:nvSpPr>
        <p:spPr>
          <a:xfrm>
            <a:off x="539552" y="5157192"/>
            <a:ext cx="2674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El otro registro se eliminó.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72</a:t>
            </a:fld>
            <a:endParaRPr lang="es-E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331640" y="1268760"/>
            <a:ext cx="44205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Intentaremos ver las ciudades del país </a:t>
            </a:r>
            <a:r>
              <a:rPr lang="es-ES" dirty="0" err="1" smtClean="0"/>
              <a:t>Spain</a:t>
            </a:r>
            <a:r>
              <a:rPr lang="es-ES" dirty="0" smtClean="0"/>
              <a:t>.</a:t>
            </a:r>
          </a:p>
          <a:p>
            <a:r>
              <a:rPr lang="es-ES" dirty="0" smtClean="0"/>
              <a:t>Probaremos con…</a:t>
            </a:r>
            <a:endParaRPr lang="es-E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2204864"/>
            <a:ext cx="4695825" cy="124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3791296"/>
            <a:ext cx="2304256" cy="2390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51920" y="4149080"/>
            <a:ext cx="2745895" cy="818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5 CuadroTexto"/>
          <p:cNvSpPr txBox="1"/>
          <p:nvPr/>
        </p:nvSpPr>
        <p:spPr>
          <a:xfrm>
            <a:off x="5004048" y="5517232"/>
            <a:ext cx="27959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smtClean="0">
                <a:solidFill>
                  <a:srgbClr val="FF0000"/>
                </a:solidFill>
              </a:rPr>
              <a:t>No es lo esperado…</a:t>
            </a:r>
            <a:endParaRPr lang="es-ES" sz="2400" b="1" dirty="0">
              <a:solidFill>
                <a:srgbClr val="FF0000"/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8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259632" y="2420888"/>
            <a:ext cx="66247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Si colocamos los nombres de tablas separados con comas lo que tendremos es un producto cartesiano de las tablas.</a:t>
            </a:r>
          </a:p>
          <a:p>
            <a:r>
              <a:rPr lang="es-ES" dirty="0" smtClean="0"/>
              <a:t>Es decir, por cada registro de la primera tabla tantos registros como tiene la segunda tabla.</a:t>
            </a:r>
          </a:p>
          <a:p>
            <a:endParaRPr lang="es-ES" dirty="0" smtClean="0"/>
          </a:p>
          <a:p>
            <a:r>
              <a:rPr lang="es-ES" dirty="0" smtClean="0"/>
              <a:t>En el caso del ejemplo cada país con todas las ciudades. </a:t>
            </a:r>
            <a:endParaRPr lang="es-ES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9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en">
  <a:themeElements>
    <a:clrScheme name="Escala de grises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Brío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>
    <a:spDef>
      <a:spPr>
        <a:ln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>
          <a:solidFill>
            <a:srgbClr val="7030A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933</TotalTime>
  <Words>1465</Words>
  <Application>Microsoft Office PowerPoint</Application>
  <PresentationFormat>Presentación en pantalla (4:3)</PresentationFormat>
  <Paragraphs>288</Paragraphs>
  <Slides>72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72</vt:i4>
      </vt:variant>
    </vt:vector>
  </HeadingPairs>
  <TitlesOfParts>
    <vt:vector size="73" baseType="lpstr">
      <vt:lpstr>Origen</vt:lpstr>
      <vt:lpstr>Consultas de múltiples tablas y uniones</vt:lpstr>
      <vt:lpstr>Trabajar con varias tablas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INNER JOIN</vt:lpstr>
      <vt:lpstr>Diapositiva 12</vt:lpstr>
      <vt:lpstr>Diapositiva 13</vt:lpstr>
      <vt:lpstr>Diapositiva 14</vt:lpstr>
      <vt:lpstr>Diapositiva 15</vt:lpstr>
      <vt:lpstr>Diapositiva 16</vt:lpstr>
      <vt:lpstr>Diapositiva 17</vt:lpstr>
      <vt:lpstr>Diapositiva 18</vt:lpstr>
      <vt:lpstr>natural join</vt:lpstr>
      <vt:lpstr>Diapositiva 20</vt:lpstr>
      <vt:lpstr>left outer join</vt:lpstr>
      <vt:lpstr>Diapositiva 22</vt:lpstr>
      <vt:lpstr>Diapositiva 23</vt:lpstr>
      <vt:lpstr>Diapositiva 24</vt:lpstr>
      <vt:lpstr>Diapositiva 25</vt:lpstr>
      <vt:lpstr>Diapositiva 26</vt:lpstr>
      <vt:lpstr>Diapositiva 27</vt:lpstr>
      <vt:lpstr>Diapositiva 28</vt:lpstr>
      <vt:lpstr>Diapositiva 29</vt:lpstr>
      <vt:lpstr>right outer join</vt:lpstr>
      <vt:lpstr>Diapositiva 31</vt:lpstr>
      <vt:lpstr>Diapositiva 32</vt:lpstr>
      <vt:lpstr>Diapositiva 33</vt:lpstr>
      <vt:lpstr>Diapositiva 34</vt:lpstr>
      <vt:lpstr>Diapositiva 35</vt:lpstr>
      <vt:lpstr>Diapositiva 36</vt:lpstr>
      <vt:lpstr>Diapositiva 37</vt:lpstr>
      <vt:lpstr>Diapositiva 38</vt:lpstr>
      <vt:lpstr>Diapositiva 39</vt:lpstr>
      <vt:lpstr>full outer join</vt:lpstr>
      <vt:lpstr>Diapositiva 41</vt:lpstr>
      <vt:lpstr>Diapositiva 42</vt:lpstr>
      <vt:lpstr>Diapositiva 43</vt:lpstr>
      <vt:lpstr>Diapositiva 44</vt:lpstr>
      <vt:lpstr>cross join explícito e implícito</vt:lpstr>
      <vt:lpstr>Diapositiva 46</vt:lpstr>
      <vt:lpstr>Diapositiva 47</vt:lpstr>
      <vt:lpstr>Diapositiva 48</vt:lpstr>
      <vt:lpstr>Diapositiva 49</vt:lpstr>
      <vt:lpstr>Diapositiva 50</vt:lpstr>
      <vt:lpstr>Otros JOIN con condiciones diferentes a =</vt:lpstr>
      <vt:lpstr>Diapositiva 52</vt:lpstr>
      <vt:lpstr>Diapositiva 53</vt:lpstr>
      <vt:lpstr>autocombinación</vt:lpstr>
      <vt:lpstr>Diapositiva 55</vt:lpstr>
      <vt:lpstr>combinaciones con más de dos tablas</vt:lpstr>
      <vt:lpstr>Diapositiva 57</vt:lpstr>
      <vt:lpstr>Diapositiva 58</vt:lpstr>
      <vt:lpstr>Diapositiva 59</vt:lpstr>
      <vt:lpstr>Diapositiva 60</vt:lpstr>
      <vt:lpstr>Diapositiva 61</vt:lpstr>
      <vt:lpstr>combinaciones, group by y funciones agrupadoras</vt:lpstr>
      <vt:lpstr>Diapositiva 63</vt:lpstr>
      <vt:lpstr>Diapositiva 64</vt:lpstr>
      <vt:lpstr>Diapositiva 65</vt:lpstr>
      <vt:lpstr>Diapositiva 66</vt:lpstr>
      <vt:lpstr>combinaciones con update y delete</vt:lpstr>
      <vt:lpstr>Diapositiva 68</vt:lpstr>
      <vt:lpstr>Diapositiva 69</vt:lpstr>
      <vt:lpstr>Diapositiva 70</vt:lpstr>
      <vt:lpstr>Diapositiva 71</vt:lpstr>
      <vt:lpstr>Diapositiva 72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Consultas de múltiples tablas y uniones</dc:title>
  <dc:creator>arodpes</dc:creator>
  <cp:lastModifiedBy>arodpes</cp:lastModifiedBy>
  <cp:revision>146</cp:revision>
  <dcterms:created xsi:type="dcterms:W3CDTF">2014-01-09T17:12:26Z</dcterms:created>
  <dcterms:modified xsi:type="dcterms:W3CDTF">2014-02-07T09:52:17Z</dcterms:modified>
</cp:coreProperties>
</file>