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70" r:id="rId2"/>
    <p:sldId id="257" r:id="rId3"/>
    <p:sldId id="258" r:id="rId4"/>
    <p:sldId id="271" r:id="rId5"/>
    <p:sldId id="272" r:id="rId6"/>
    <p:sldId id="273" r:id="rId7"/>
    <p:sldId id="274" r:id="rId8"/>
    <p:sldId id="275" r:id="rId9"/>
    <p:sldId id="276" r:id="rId10"/>
    <p:sldId id="277" r:id="rId11"/>
    <p:sldId id="278" r:id="rId12"/>
    <p:sldId id="281" r:id="rId13"/>
    <p:sldId id="282" r:id="rId14"/>
    <p:sldId id="279" r:id="rId15"/>
    <p:sldId id="280" r:id="rId16"/>
    <p:sldId id="284" r:id="rId17"/>
    <p:sldId id="283" r:id="rId18"/>
    <p:sldId id="285" r:id="rId19"/>
    <p:sldId id="287" r:id="rId20"/>
    <p:sldId id="286" r:id="rId21"/>
    <p:sldId id="259" r:id="rId22"/>
    <p:sldId id="260" r:id="rId23"/>
    <p:sldId id="288" r:id="rId24"/>
    <p:sldId id="263" r:id="rId25"/>
    <p:sldId id="264" r:id="rId26"/>
    <p:sldId id="290" r:id="rId27"/>
    <p:sldId id="291" r:id="rId28"/>
    <p:sldId id="292" r:id="rId29"/>
    <p:sldId id="293" r:id="rId30"/>
    <p:sldId id="294" r:id="rId31"/>
    <p:sldId id="295" r:id="rId32"/>
    <p:sldId id="296" r:id="rId33"/>
    <p:sldId id="299" r:id="rId34"/>
    <p:sldId id="261" r:id="rId35"/>
    <p:sldId id="262" r:id="rId36"/>
    <p:sldId id="289" r:id="rId37"/>
    <p:sldId id="300" r:id="rId38"/>
    <p:sldId id="301" r:id="rId39"/>
    <p:sldId id="302" r:id="rId40"/>
    <p:sldId id="297" r:id="rId41"/>
    <p:sldId id="298" r:id="rId42"/>
    <p:sldId id="266" r:id="rId43"/>
    <p:sldId id="267" r:id="rId44"/>
    <p:sldId id="268" r:id="rId45"/>
    <p:sldId id="303" r:id="rId46"/>
    <p:sldId id="304" r:id="rId47"/>
    <p:sldId id="306" r:id="rId48"/>
    <p:sldId id="305" r:id="rId49"/>
    <p:sldId id="307" r:id="rId5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60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0D99D2-0CDA-4BDC-A4F0-BF86081A4D30}" type="datetimeFigureOut">
              <a:rPr lang="es-ES" smtClean="0"/>
              <a:t>11/02/2014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E9C4FE-5B2D-4209-BF72-6B67425E8B6B}" type="slidenum">
              <a:rPr lang="es-ES" smtClean="0"/>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s-ES" smtClean="0"/>
              <a:t>Haga clic para modificar el estilo de título del patrón</a:t>
            </a:r>
            <a:endParaRPr kumimoji="0" lang="en-US"/>
          </a:p>
        </p:txBody>
      </p:sp>
      <p:sp>
        <p:nvSpPr>
          <p:cNvPr id="20" name="19 Subtítulo"/>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9" name="18 Marcador de fecha"/>
          <p:cNvSpPr>
            <a:spLocks noGrp="1"/>
          </p:cNvSpPr>
          <p:nvPr>
            <p:ph type="dt" sz="half" idx="10"/>
          </p:nvPr>
        </p:nvSpPr>
        <p:spPr/>
        <p:txBody>
          <a:bodyPr/>
          <a:lstStyle>
            <a:extLst/>
          </a:lstStyle>
          <a:p>
            <a:fld id="{86F33B66-F834-41B1-96DA-04AA3F1DB778}" type="datetime1">
              <a:rPr lang="es-ES" smtClean="0"/>
              <a:t>11/02/2014</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11" name="10 Marcador de número de diapositiva"/>
          <p:cNvSpPr>
            <a:spLocks noGrp="1"/>
          </p:cNvSpPr>
          <p:nvPr>
            <p:ph type="sldNum" sz="quarter" idx="12"/>
          </p:nvPr>
        </p:nvSpPr>
        <p:spPr/>
        <p:txBody>
          <a:bodyPr/>
          <a:lstStyle>
            <a:extLst/>
          </a:lstStyle>
          <a:p>
            <a:fld id="{82DFB83E-6FB0-4BFB-B0CA-9FF604785BE3}"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02920" y="530352"/>
            <a:ext cx="8183880" cy="4187952"/>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AF9D253F-A57A-45AC-9E41-CD273266D454}" type="datetime1">
              <a:rPr lang="es-ES" smtClean="0"/>
              <a:t>11/02/2014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82DFB83E-6FB0-4BFB-B0CA-9FF604785BE3}"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33400" y="533402"/>
            <a:ext cx="5943600" cy="525780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E068FC5-0535-4D21-955D-73155A83741B}" type="datetime1">
              <a:rPr lang="es-ES" smtClean="0"/>
              <a:t>11/02/2014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82DFB83E-6FB0-4BFB-B0CA-9FF604785BE3}"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502920" y="530352"/>
            <a:ext cx="8183880" cy="4187952"/>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B7F59C0E-2DD3-42A6-A49E-4AC420F7258E}" type="datetime1">
              <a:rPr lang="es-ES" smtClean="0"/>
              <a:t>11/02/2014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82DFB83E-6FB0-4BFB-B0CA-9FF604785BE3}"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13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B81CE29F-32E9-4652-9EA8-CCB35F136518}" type="datetime1">
              <a:rPr lang="es-ES" smtClean="0"/>
              <a:t>11/02/2014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82DFB83E-6FB0-4BFB-B0CA-9FF604785BE3}"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1A248E11-42DE-418E-9EB1-02F96A66A4EB}" type="datetime1">
              <a:rPr lang="es-ES" smtClean="0"/>
              <a:t>11/02/2014</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82DFB83E-6FB0-4BFB-B0CA-9FF604785BE3}"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nchor="b"/>
          <a:lstStyle>
            <a:lvl1pPr>
              <a:defRPr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6BA95AD8-F5F6-439E-88B9-E445E12AB3CE}" type="datetime1">
              <a:rPr lang="es-ES" smtClean="0"/>
              <a:t>11/02/2014</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82DFB83E-6FB0-4BFB-B0CA-9FF604785BE3}"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458ECF99-F1B4-4C54-A526-7CB3C988C9F9}" type="datetime1">
              <a:rPr lang="es-ES" smtClean="0"/>
              <a:t>11/02/2014</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82DFB83E-6FB0-4BFB-B0CA-9FF604785BE3}"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42CC6AE1-4577-49B0-AAC8-EBC5D114BE28}" type="datetime1">
              <a:rPr lang="es-ES" smtClean="0"/>
              <a:t>11/02/2014</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82DFB83E-6FB0-4BFB-B0CA-9FF604785BE3}"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4AFE3D8E-9277-4E15-94A8-39A459538FEC}" type="datetime1">
              <a:rPr lang="es-ES" smtClean="0"/>
              <a:t>11/02/2014</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82DFB83E-6FB0-4BFB-B0CA-9FF604785BE3}"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dondear rectángulo de esquina sencilla"/>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F45DF69F-EF21-4AFB-86C3-5A71253B1029}" type="datetime1">
              <a:rPr lang="es-ES" smtClean="0"/>
              <a:t>11/02/2014</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82DFB83E-6FB0-4BFB-B0CA-9FF604785BE3}" type="slidenum">
              <a:rPr lang="es-ES" smtClean="0"/>
              <a:pPr/>
              <a:t>‹Nº›</a:t>
            </a:fld>
            <a:endParaRPr lang="es-ES"/>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s-ES" smtClean="0"/>
              <a:t>Haga clic en el icono para agregar una imagen</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12 Marcador de título"/>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s-ES" smtClean="0"/>
              <a:t>Haga clic para modificar el estilo de título del patrón</a:t>
            </a:r>
            <a:endParaRPr kumimoji="0" lang="en-US"/>
          </a:p>
        </p:txBody>
      </p:sp>
      <p:sp>
        <p:nvSpPr>
          <p:cNvPr id="4" name="3 Marcador de texto"/>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5" name="24 Marcador de fecha"/>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16CDEA4-1E1B-4142-B115-0D33366F3EE6}" type="datetime1">
              <a:rPr lang="es-ES" smtClean="0"/>
              <a:t>11/02/2014</a:t>
            </a:fld>
            <a:endParaRPr lang="es-ES"/>
          </a:p>
        </p:txBody>
      </p:sp>
      <p:sp>
        <p:nvSpPr>
          <p:cNvPr id="18" name="17 Marcador de pie de página"/>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s-ES"/>
          </a:p>
        </p:txBody>
      </p:sp>
      <p:sp>
        <p:nvSpPr>
          <p:cNvPr id="5" name="4 Marcador de número de diapositiva"/>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2DFB83E-6FB0-4BFB-B0CA-9FF604785BE3}"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Consultas de múltiples tablas y uniones</a:t>
            </a:r>
            <a:endParaRPr lang="es-ES" dirty="0"/>
          </a:p>
        </p:txBody>
      </p:sp>
      <p:sp>
        <p:nvSpPr>
          <p:cNvPr id="3" name="2 Subtítulo"/>
          <p:cNvSpPr>
            <a:spLocks noGrp="1"/>
          </p:cNvSpPr>
          <p:nvPr>
            <p:ph type="subTitle" idx="1"/>
          </p:nvPr>
        </p:nvSpPr>
        <p:spPr/>
        <p:txBody>
          <a:bodyPr/>
          <a:lstStyle/>
          <a:p>
            <a:r>
              <a:rPr lang="es-ES" dirty="0" smtClean="0"/>
              <a:t>Segunda parte</a:t>
            </a:r>
            <a:endParaRPr lang="es-ES" dirty="0"/>
          </a:p>
        </p:txBody>
      </p:sp>
      <p:sp>
        <p:nvSpPr>
          <p:cNvPr id="4" name="3 Marcador de número de diapositiva"/>
          <p:cNvSpPr>
            <a:spLocks noGrp="1"/>
          </p:cNvSpPr>
          <p:nvPr>
            <p:ph type="sldNum" sz="quarter" idx="12"/>
          </p:nvPr>
        </p:nvSpPr>
        <p:spPr/>
        <p:txBody>
          <a:bodyPr/>
          <a:lstStyle/>
          <a:p>
            <a:fld id="{82DFB83E-6FB0-4BFB-B0CA-9FF604785BE3}" type="slidenum">
              <a:rPr lang="es-ES" smtClean="0"/>
              <a:pPr/>
              <a:t>1</a:t>
            </a:fld>
            <a:endParaRPr lang="es-E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611560" y="1340768"/>
            <a:ext cx="4276725" cy="2562225"/>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283968" y="3429000"/>
            <a:ext cx="4562475" cy="2647950"/>
          </a:xfrm>
          <a:prstGeom prst="rect">
            <a:avLst/>
          </a:prstGeom>
          <a:noFill/>
          <a:ln w="9525">
            <a:noFill/>
            <a:miter lim="800000"/>
            <a:headEnd/>
            <a:tailEnd/>
          </a:ln>
        </p:spPr>
      </p:pic>
      <p:sp>
        <p:nvSpPr>
          <p:cNvPr id="5" name="4 CuadroTexto"/>
          <p:cNvSpPr txBox="1"/>
          <p:nvPr/>
        </p:nvSpPr>
        <p:spPr>
          <a:xfrm>
            <a:off x="971600" y="692696"/>
            <a:ext cx="5509842" cy="369332"/>
          </a:xfrm>
          <a:prstGeom prst="rect">
            <a:avLst/>
          </a:prstGeom>
          <a:noFill/>
        </p:spPr>
        <p:txBody>
          <a:bodyPr wrap="none" rtlCol="0">
            <a:spAutoFit/>
          </a:bodyPr>
          <a:lstStyle/>
          <a:p>
            <a:r>
              <a:rPr lang="es-ES" dirty="0" smtClean="0"/>
              <a:t>En la Base de Datos </a:t>
            </a:r>
            <a:r>
              <a:rPr lang="es-ES" dirty="0" err="1" smtClean="0"/>
              <a:t>EmpresasInformaticas</a:t>
            </a:r>
            <a:r>
              <a:rPr lang="es-ES" dirty="0" smtClean="0"/>
              <a:t>…</a:t>
            </a:r>
            <a:endParaRPr lang="es-ES" dirty="0"/>
          </a:p>
        </p:txBody>
      </p:sp>
      <p:sp>
        <p:nvSpPr>
          <p:cNvPr id="6" name="5 Marcador de número de diapositiva"/>
          <p:cNvSpPr>
            <a:spLocks noGrp="1"/>
          </p:cNvSpPr>
          <p:nvPr>
            <p:ph type="sldNum" sz="quarter" idx="12"/>
          </p:nvPr>
        </p:nvSpPr>
        <p:spPr/>
        <p:txBody>
          <a:bodyPr/>
          <a:lstStyle/>
          <a:p>
            <a:fld id="{82DFB83E-6FB0-4BFB-B0CA-9FF604785BE3}" type="slidenum">
              <a:rPr lang="es-ES" smtClean="0"/>
              <a:pPr/>
              <a:t>10</a:t>
            </a:fld>
            <a:endParaRPr lang="es-E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11560" y="980728"/>
            <a:ext cx="7344816" cy="4801314"/>
          </a:xfrm>
          <a:prstGeom prst="rect">
            <a:avLst/>
          </a:prstGeom>
          <a:noFill/>
        </p:spPr>
        <p:txBody>
          <a:bodyPr wrap="square" rtlCol="0">
            <a:spAutoFit/>
          </a:bodyPr>
          <a:lstStyle/>
          <a:p>
            <a:r>
              <a:rPr lang="es-ES" dirty="0" smtClean="0"/>
              <a:t>Si aplicamos la instrucción y algunos datos ya grabados no la cumplen, dará error y no se aplicará.</a:t>
            </a:r>
          </a:p>
          <a:p>
            <a:endParaRPr lang="es-ES" dirty="0" smtClean="0"/>
          </a:p>
          <a:p>
            <a:r>
              <a:rPr lang="es-ES" dirty="0" smtClean="0"/>
              <a:t>Lo que sí </a:t>
            </a:r>
            <a:r>
              <a:rPr lang="es-ES" b="1" dirty="0" smtClean="0"/>
              <a:t>permitirá, </a:t>
            </a:r>
            <a:r>
              <a:rPr lang="es-ES" dirty="0" smtClean="0"/>
              <a:t>si no indicamos que el campo no pueda ser nulo en la creación de la tabla, es que insertemos valores </a:t>
            </a:r>
            <a:r>
              <a:rPr lang="es-ES" b="1" dirty="0" smtClean="0"/>
              <a:t>NULL</a:t>
            </a:r>
            <a:r>
              <a:rPr lang="es-ES" dirty="0" smtClean="0"/>
              <a:t> en el campo o campos que definan la FOREIGN KEY.</a:t>
            </a:r>
          </a:p>
          <a:p>
            <a:endParaRPr lang="es-ES" dirty="0" smtClean="0"/>
          </a:p>
          <a:p>
            <a:r>
              <a:rPr lang="es-ES" dirty="0" smtClean="0"/>
              <a:t>Una tabla puede tener varias </a:t>
            </a:r>
            <a:r>
              <a:rPr lang="es-ES" dirty="0" err="1" smtClean="0"/>
              <a:t>Foreign</a:t>
            </a:r>
            <a:r>
              <a:rPr lang="es-ES" dirty="0" smtClean="0"/>
              <a:t> </a:t>
            </a:r>
            <a:r>
              <a:rPr lang="es-ES" dirty="0" err="1" smtClean="0"/>
              <a:t>key</a:t>
            </a:r>
            <a:r>
              <a:rPr lang="es-ES" dirty="0" smtClean="0"/>
              <a:t>, tantas como campos de referencia necesite.</a:t>
            </a:r>
          </a:p>
          <a:p>
            <a:endParaRPr lang="es-ES" dirty="0" smtClean="0"/>
          </a:p>
          <a:p>
            <a:r>
              <a:rPr lang="es-ES" dirty="0" smtClean="0"/>
              <a:t>Las </a:t>
            </a:r>
            <a:r>
              <a:rPr lang="es-ES" dirty="0" err="1" smtClean="0"/>
              <a:t>Foreign</a:t>
            </a:r>
            <a:r>
              <a:rPr lang="es-ES" dirty="0" smtClean="0"/>
              <a:t> </a:t>
            </a:r>
            <a:r>
              <a:rPr lang="es-ES" dirty="0" err="1" smtClean="0"/>
              <a:t>key</a:t>
            </a:r>
            <a:r>
              <a:rPr lang="es-ES" dirty="0" smtClean="0"/>
              <a:t> no pueden modificarse. Se eliminan y se crean de nuevo, para que validen si los datos están en condiciones para aplicarse.</a:t>
            </a:r>
          </a:p>
          <a:p>
            <a:endParaRPr lang="es-ES" dirty="0" smtClean="0"/>
          </a:p>
          <a:p>
            <a:r>
              <a:rPr lang="es-ES" dirty="0" smtClean="0"/>
              <a:t>Las modificaciones en las características de los campos que las componen pueden afectarlas. Es mejor borrarlas y crearlas de nuevo.</a:t>
            </a:r>
          </a:p>
        </p:txBody>
      </p:sp>
      <p:sp>
        <p:nvSpPr>
          <p:cNvPr id="3" name="2 Marcador de número de diapositiva"/>
          <p:cNvSpPr>
            <a:spLocks noGrp="1"/>
          </p:cNvSpPr>
          <p:nvPr>
            <p:ph type="sldNum" sz="quarter" idx="12"/>
          </p:nvPr>
        </p:nvSpPr>
        <p:spPr/>
        <p:txBody>
          <a:bodyPr/>
          <a:lstStyle/>
          <a:p>
            <a:fld id="{82DFB83E-6FB0-4BFB-B0CA-9FF604785BE3}" type="slidenum">
              <a:rPr lang="es-ES" smtClean="0"/>
              <a:pPr/>
              <a:t>11</a:t>
            </a:fld>
            <a:endParaRPr lang="es-E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15617" y="1124744"/>
            <a:ext cx="6984776" cy="1292662"/>
          </a:xfrm>
          <a:prstGeom prst="rect">
            <a:avLst/>
          </a:prstGeom>
          <a:noFill/>
        </p:spPr>
        <p:txBody>
          <a:bodyPr wrap="square" rtlCol="0">
            <a:spAutoFit/>
          </a:bodyPr>
          <a:lstStyle/>
          <a:p>
            <a:r>
              <a:rPr lang="es-ES" dirty="0" smtClean="0"/>
              <a:t>Para ver información de la restricción podemos hacerlo mediante </a:t>
            </a:r>
            <a:r>
              <a:rPr lang="es-ES" sz="2400" b="1" dirty="0" err="1" smtClean="0"/>
              <a:t>sp_helpconstraint</a:t>
            </a:r>
            <a:r>
              <a:rPr lang="es-ES" sz="2400" b="1" dirty="0" smtClean="0"/>
              <a:t> </a:t>
            </a:r>
            <a:r>
              <a:rPr lang="es-ES" dirty="0" smtClean="0"/>
              <a:t>o mirando en el árbol de la Base de datos mediante el Management Studio. </a:t>
            </a:r>
          </a:p>
        </p:txBody>
      </p:sp>
      <p:pic>
        <p:nvPicPr>
          <p:cNvPr id="3074" name="Picture 2"/>
          <p:cNvPicPr>
            <a:picLocks noChangeAspect="1" noChangeArrowheads="1"/>
          </p:cNvPicPr>
          <p:nvPr/>
        </p:nvPicPr>
        <p:blipFill>
          <a:blip r:embed="rId2" cstate="print"/>
          <a:srcRect/>
          <a:stretch>
            <a:fillRect/>
          </a:stretch>
        </p:blipFill>
        <p:spPr bwMode="auto">
          <a:xfrm>
            <a:off x="2915816" y="2420888"/>
            <a:ext cx="3533775" cy="10287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23528" y="3573016"/>
            <a:ext cx="8280920" cy="1981687"/>
          </a:xfrm>
          <a:prstGeom prst="rect">
            <a:avLst/>
          </a:prstGeom>
          <a:noFill/>
          <a:ln w="9525">
            <a:noFill/>
            <a:miter lim="800000"/>
            <a:headEnd/>
            <a:tailEnd/>
          </a:ln>
        </p:spPr>
      </p:pic>
      <p:sp>
        <p:nvSpPr>
          <p:cNvPr id="5" name="4 Marcador de número de diapositiva"/>
          <p:cNvSpPr>
            <a:spLocks noGrp="1"/>
          </p:cNvSpPr>
          <p:nvPr>
            <p:ph type="sldNum" sz="quarter" idx="12"/>
          </p:nvPr>
        </p:nvSpPr>
        <p:spPr/>
        <p:txBody>
          <a:bodyPr/>
          <a:lstStyle/>
          <a:p>
            <a:fld id="{82DFB83E-6FB0-4BFB-B0CA-9FF604785BE3}" type="slidenum">
              <a:rPr lang="es-ES" smtClean="0"/>
              <a:pPr/>
              <a:t>12</a:t>
            </a:fld>
            <a:endParaRPr lang="es-E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11560" y="476672"/>
            <a:ext cx="3600400" cy="4054604"/>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342263" y="3212976"/>
            <a:ext cx="5801737" cy="3645024"/>
          </a:xfrm>
          <a:prstGeom prst="rect">
            <a:avLst/>
          </a:prstGeom>
          <a:noFill/>
          <a:ln w="9525">
            <a:noFill/>
            <a:miter lim="800000"/>
            <a:headEnd/>
            <a:tailEnd/>
          </a:ln>
        </p:spPr>
      </p:pic>
      <p:sp>
        <p:nvSpPr>
          <p:cNvPr id="4" name="3 Marcador de número de diapositiva"/>
          <p:cNvSpPr>
            <a:spLocks noGrp="1"/>
          </p:cNvSpPr>
          <p:nvPr>
            <p:ph type="sldNum" sz="quarter" idx="12"/>
          </p:nvPr>
        </p:nvSpPr>
        <p:spPr/>
        <p:txBody>
          <a:bodyPr/>
          <a:lstStyle/>
          <a:p>
            <a:fld id="{82DFB83E-6FB0-4BFB-B0CA-9FF604785BE3}" type="slidenum">
              <a:rPr lang="es-ES" smtClean="0"/>
              <a:pPr/>
              <a:t>13</a:t>
            </a:fld>
            <a:endParaRPr lang="es-E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Efecto del </a:t>
            </a:r>
            <a:r>
              <a:rPr lang="es-ES" dirty="0" err="1" smtClean="0"/>
              <a:t>foreign</a:t>
            </a:r>
            <a:r>
              <a:rPr lang="es-ES" dirty="0" smtClean="0"/>
              <a:t> </a:t>
            </a:r>
            <a:r>
              <a:rPr lang="es-ES" dirty="0" err="1" smtClean="0"/>
              <a:t>key</a:t>
            </a:r>
            <a:r>
              <a:rPr lang="es-ES" dirty="0" smtClean="0"/>
              <a:t> en operaciones</a:t>
            </a:r>
            <a:endParaRPr lang="es-ES" dirty="0"/>
          </a:p>
        </p:txBody>
      </p:sp>
      <p:sp>
        <p:nvSpPr>
          <p:cNvPr id="3" name="2 Marcador de texto"/>
          <p:cNvSpPr>
            <a:spLocks noGrp="1"/>
          </p:cNvSpPr>
          <p:nvPr>
            <p:ph type="body" idx="1"/>
          </p:nvPr>
        </p:nvSpPr>
        <p:spPr/>
        <p:txBody>
          <a:bodyPr>
            <a:normAutofit fontScale="85000" lnSpcReduction="20000"/>
          </a:bodyPr>
          <a:lstStyle/>
          <a:p>
            <a:pPr algn="r"/>
            <a:r>
              <a:rPr lang="es-ES" dirty="0" err="1" smtClean="0"/>
              <a:t>insert</a:t>
            </a:r>
            <a:r>
              <a:rPr lang="es-ES" dirty="0" smtClean="0"/>
              <a:t> y </a:t>
            </a:r>
            <a:r>
              <a:rPr lang="es-ES" dirty="0" err="1" smtClean="0"/>
              <a:t>update</a:t>
            </a:r>
            <a:r>
              <a:rPr lang="es-ES" dirty="0" smtClean="0"/>
              <a:t> de la tabla con el </a:t>
            </a:r>
            <a:r>
              <a:rPr lang="es-ES" dirty="0" err="1" smtClean="0"/>
              <a:t>foreign</a:t>
            </a:r>
            <a:r>
              <a:rPr lang="es-ES" dirty="0" smtClean="0"/>
              <a:t> </a:t>
            </a:r>
            <a:r>
              <a:rPr lang="es-ES" dirty="0" err="1" smtClean="0"/>
              <a:t>key</a:t>
            </a:r>
            <a:endParaRPr lang="es-ES" dirty="0" smtClean="0"/>
          </a:p>
          <a:p>
            <a:pPr algn="r"/>
            <a:r>
              <a:rPr lang="es-ES" dirty="0" err="1" smtClean="0"/>
              <a:t>delete</a:t>
            </a:r>
            <a:r>
              <a:rPr lang="es-ES" dirty="0" smtClean="0"/>
              <a:t> y </a:t>
            </a:r>
            <a:r>
              <a:rPr lang="es-ES" dirty="0" err="1" smtClean="0"/>
              <a:t>update</a:t>
            </a:r>
            <a:r>
              <a:rPr lang="es-ES" dirty="0" smtClean="0"/>
              <a:t> de la tabla referenciada</a:t>
            </a:r>
            <a:endParaRPr lang="es-ES" dirty="0"/>
          </a:p>
        </p:txBody>
      </p:sp>
      <p:sp>
        <p:nvSpPr>
          <p:cNvPr id="4" name="3 Marcador de número de diapositiva"/>
          <p:cNvSpPr>
            <a:spLocks noGrp="1"/>
          </p:cNvSpPr>
          <p:nvPr>
            <p:ph type="sldNum" sz="quarter" idx="12"/>
          </p:nvPr>
        </p:nvSpPr>
        <p:spPr/>
        <p:txBody>
          <a:bodyPr/>
          <a:lstStyle/>
          <a:p>
            <a:fld id="{82DFB83E-6FB0-4BFB-B0CA-9FF604785BE3}" type="slidenum">
              <a:rPr lang="es-ES" smtClean="0"/>
              <a:pPr/>
              <a:t>14</a:t>
            </a:fld>
            <a:endParaRPr lang="es-E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331640" y="1484784"/>
            <a:ext cx="5480307" cy="2210544"/>
          </a:xfrm>
          <a:prstGeom prst="rect">
            <a:avLst/>
          </a:prstGeom>
          <a:noFill/>
          <a:ln w="9525">
            <a:noFill/>
            <a:miter lim="800000"/>
            <a:headEnd/>
            <a:tailEnd/>
          </a:ln>
        </p:spPr>
      </p:pic>
      <p:sp>
        <p:nvSpPr>
          <p:cNvPr id="3" name="2 CuadroTexto"/>
          <p:cNvSpPr txBox="1"/>
          <p:nvPr/>
        </p:nvSpPr>
        <p:spPr>
          <a:xfrm>
            <a:off x="899592" y="620688"/>
            <a:ext cx="7344816" cy="646331"/>
          </a:xfrm>
          <a:prstGeom prst="rect">
            <a:avLst/>
          </a:prstGeom>
          <a:noFill/>
        </p:spPr>
        <p:txBody>
          <a:bodyPr wrap="square" rtlCol="0">
            <a:spAutoFit/>
          </a:bodyPr>
          <a:lstStyle/>
          <a:p>
            <a:r>
              <a:rPr lang="es-ES" dirty="0" smtClean="0"/>
              <a:t>Si intentamos insertar valor con </a:t>
            </a:r>
            <a:r>
              <a:rPr lang="es-ES" dirty="0" err="1" smtClean="0"/>
              <a:t>idcliente</a:t>
            </a:r>
            <a:r>
              <a:rPr lang="es-ES" dirty="0" smtClean="0"/>
              <a:t> o </a:t>
            </a:r>
            <a:r>
              <a:rPr lang="es-ES" dirty="0" err="1" smtClean="0"/>
              <a:t>iddisco</a:t>
            </a:r>
            <a:r>
              <a:rPr lang="es-ES" dirty="0" smtClean="0"/>
              <a:t> que no están en las respectivas tablas, nos dará error.</a:t>
            </a:r>
            <a:endParaRPr lang="es-ES" dirty="0"/>
          </a:p>
        </p:txBody>
      </p:sp>
      <p:pic>
        <p:nvPicPr>
          <p:cNvPr id="5123" name="Picture 3"/>
          <p:cNvPicPr>
            <a:picLocks noChangeAspect="1" noChangeArrowheads="1"/>
          </p:cNvPicPr>
          <p:nvPr/>
        </p:nvPicPr>
        <p:blipFill>
          <a:blip r:embed="rId3" cstate="print"/>
          <a:srcRect/>
          <a:stretch>
            <a:fillRect/>
          </a:stretch>
        </p:blipFill>
        <p:spPr bwMode="auto">
          <a:xfrm>
            <a:off x="6444208" y="3140968"/>
            <a:ext cx="1762125" cy="2085975"/>
          </a:xfrm>
          <a:prstGeom prst="rect">
            <a:avLst/>
          </a:prstGeom>
          <a:noFill/>
          <a:ln w="9525">
            <a:noFill/>
            <a:miter lim="800000"/>
            <a:headEnd/>
            <a:tailEnd/>
          </a:ln>
        </p:spPr>
      </p:pic>
      <p:sp>
        <p:nvSpPr>
          <p:cNvPr id="5" name="4 Rectángulo"/>
          <p:cNvSpPr/>
          <p:nvPr/>
        </p:nvSpPr>
        <p:spPr>
          <a:xfrm>
            <a:off x="755576" y="3861048"/>
            <a:ext cx="5040560" cy="2031325"/>
          </a:xfrm>
          <a:prstGeom prst="rect">
            <a:avLst/>
          </a:prstGeom>
        </p:spPr>
        <p:txBody>
          <a:bodyPr wrap="square">
            <a:spAutoFit/>
          </a:bodyPr>
          <a:lstStyle/>
          <a:p>
            <a:r>
              <a:rPr lang="es-ES" dirty="0" err="1" smtClean="0">
                <a:solidFill>
                  <a:srgbClr val="FF0000"/>
                </a:solidFill>
              </a:rPr>
              <a:t>Mens</a:t>
            </a:r>
            <a:r>
              <a:rPr lang="es-ES" dirty="0" smtClean="0">
                <a:solidFill>
                  <a:srgbClr val="FF0000"/>
                </a:solidFill>
              </a:rPr>
              <a:t>. 547, Nivel 16, Estado 0, Línea 1</a:t>
            </a:r>
          </a:p>
          <a:p>
            <a:r>
              <a:rPr lang="es-ES" dirty="0" smtClean="0">
                <a:solidFill>
                  <a:srgbClr val="FF0000"/>
                </a:solidFill>
              </a:rPr>
              <a:t>Instrucción INSERT en conflicto con la restricción FOREIGN KEY "</a:t>
            </a:r>
            <a:r>
              <a:rPr lang="es-ES" dirty="0" err="1" smtClean="0">
                <a:solidFill>
                  <a:srgbClr val="FF0000"/>
                </a:solidFill>
              </a:rPr>
              <a:t>FK_puntuacioncliente</a:t>
            </a:r>
            <a:r>
              <a:rPr lang="es-ES" dirty="0" smtClean="0">
                <a:solidFill>
                  <a:srgbClr val="FF0000"/>
                </a:solidFill>
              </a:rPr>
              <a:t>". El conflicto ha aparecido en la base de datos "Discos", tabla "</a:t>
            </a:r>
            <a:r>
              <a:rPr lang="es-ES" dirty="0" err="1" smtClean="0">
                <a:solidFill>
                  <a:srgbClr val="FF0000"/>
                </a:solidFill>
              </a:rPr>
              <a:t>dbo.Cliente</a:t>
            </a:r>
            <a:r>
              <a:rPr lang="es-ES" dirty="0" smtClean="0">
                <a:solidFill>
                  <a:srgbClr val="FF0000"/>
                </a:solidFill>
              </a:rPr>
              <a:t>", </a:t>
            </a:r>
            <a:r>
              <a:rPr lang="es-ES" dirty="0" err="1" smtClean="0">
                <a:solidFill>
                  <a:srgbClr val="FF0000"/>
                </a:solidFill>
              </a:rPr>
              <a:t>column</a:t>
            </a:r>
            <a:r>
              <a:rPr lang="es-ES" dirty="0" smtClean="0">
                <a:solidFill>
                  <a:srgbClr val="FF0000"/>
                </a:solidFill>
              </a:rPr>
              <a:t> 'id'.</a:t>
            </a:r>
          </a:p>
          <a:p>
            <a:r>
              <a:rPr lang="es-ES" dirty="0" smtClean="0">
                <a:solidFill>
                  <a:srgbClr val="FF0000"/>
                </a:solidFill>
              </a:rPr>
              <a:t>Se terminó la instrucción.</a:t>
            </a:r>
          </a:p>
        </p:txBody>
      </p:sp>
      <p:sp>
        <p:nvSpPr>
          <p:cNvPr id="6" name="5 Marcador de número de diapositiva"/>
          <p:cNvSpPr>
            <a:spLocks noGrp="1"/>
          </p:cNvSpPr>
          <p:nvPr>
            <p:ph type="sldNum" sz="quarter" idx="12"/>
          </p:nvPr>
        </p:nvSpPr>
        <p:spPr/>
        <p:txBody>
          <a:bodyPr/>
          <a:lstStyle/>
          <a:p>
            <a:fld id="{82DFB83E-6FB0-4BFB-B0CA-9FF604785BE3}" type="slidenum">
              <a:rPr lang="es-ES" smtClean="0"/>
              <a:pPr/>
              <a:t>15</a:t>
            </a:fld>
            <a:endParaRPr lang="es-E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27584" y="980728"/>
            <a:ext cx="7056784" cy="646331"/>
          </a:xfrm>
          <a:prstGeom prst="rect">
            <a:avLst/>
          </a:prstGeom>
          <a:noFill/>
        </p:spPr>
        <p:txBody>
          <a:bodyPr wrap="square" rtlCol="0">
            <a:spAutoFit/>
          </a:bodyPr>
          <a:lstStyle/>
          <a:p>
            <a:r>
              <a:rPr lang="es-ES" dirty="0" smtClean="0"/>
              <a:t>Sin embargo sí permitirá añadir valores </a:t>
            </a:r>
            <a:r>
              <a:rPr lang="es-ES" dirty="0" err="1" smtClean="0"/>
              <a:t>null</a:t>
            </a:r>
            <a:r>
              <a:rPr lang="es-ES" dirty="0" smtClean="0"/>
              <a:t> si la tabla no lo controla.</a:t>
            </a:r>
            <a:endParaRPr lang="es-ES" dirty="0"/>
          </a:p>
        </p:txBody>
      </p:sp>
      <p:pic>
        <p:nvPicPr>
          <p:cNvPr id="6146" name="Picture 2"/>
          <p:cNvPicPr>
            <a:picLocks noChangeAspect="1" noChangeArrowheads="1"/>
          </p:cNvPicPr>
          <p:nvPr/>
        </p:nvPicPr>
        <p:blipFill>
          <a:blip r:embed="rId2" cstate="print"/>
          <a:srcRect/>
          <a:stretch>
            <a:fillRect/>
          </a:stretch>
        </p:blipFill>
        <p:spPr bwMode="auto">
          <a:xfrm>
            <a:off x="1403648" y="2132856"/>
            <a:ext cx="6004279" cy="3252762"/>
          </a:xfrm>
          <a:prstGeom prst="rect">
            <a:avLst/>
          </a:prstGeom>
          <a:noFill/>
          <a:ln w="9525">
            <a:noFill/>
            <a:miter lim="800000"/>
            <a:headEnd/>
            <a:tailEnd/>
          </a:ln>
        </p:spPr>
      </p:pic>
      <p:sp>
        <p:nvSpPr>
          <p:cNvPr id="4" name="3 Marcador de número de diapositiva"/>
          <p:cNvSpPr>
            <a:spLocks noGrp="1"/>
          </p:cNvSpPr>
          <p:nvPr>
            <p:ph type="sldNum" sz="quarter" idx="12"/>
          </p:nvPr>
        </p:nvSpPr>
        <p:spPr/>
        <p:txBody>
          <a:bodyPr/>
          <a:lstStyle/>
          <a:p>
            <a:fld id="{82DFB83E-6FB0-4BFB-B0CA-9FF604785BE3}" type="slidenum">
              <a:rPr lang="es-ES" smtClean="0"/>
              <a:pPr/>
              <a:t>16</a:t>
            </a:fld>
            <a:endParaRPr lang="es-E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552" y="692696"/>
            <a:ext cx="4517583" cy="369332"/>
          </a:xfrm>
          <a:prstGeom prst="rect">
            <a:avLst/>
          </a:prstGeom>
          <a:noFill/>
        </p:spPr>
        <p:txBody>
          <a:bodyPr wrap="none" rtlCol="0">
            <a:spAutoFit/>
          </a:bodyPr>
          <a:lstStyle/>
          <a:p>
            <a:r>
              <a:rPr lang="es-ES" dirty="0" smtClean="0"/>
              <a:t>Igualmente si intentamos modificarlo</a:t>
            </a:r>
            <a:endParaRPr lang="es-ES" dirty="0"/>
          </a:p>
        </p:txBody>
      </p:sp>
      <p:pic>
        <p:nvPicPr>
          <p:cNvPr id="7170" name="Picture 2"/>
          <p:cNvPicPr>
            <a:picLocks noChangeAspect="1" noChangeArrowheads="1"/>
          </p:cNvPicPr>
          <p:nvPr/>
        </p:nvPicPr>
        <p:blipFill>
          <a:blip r:embed="rId2" cstate="print"/>
          <a:srcRect/>
          <a:stretch>
            <a:fillRect/>
          </a:stretch>
        </p:blipFill>
        <p:spPr bwMode="auto">
          <a:xfrm>
            <a:off x="539552" y="1124744"/>
            <a:ext cx="7307613" cy="2651547"/>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755576" y="3861048"/>
            <a:ext cx="3324648" cy="1235199"/>
          </a:xfrm>
          <a:prstGeom prst="rect">
            <a:avLst/>
          </a:prstGeom>
          <a:noFill/>
          <a:ln w="9525">
            <a:noFill/>
            <a:miter lim="800000"/>
            <a:headEnd/>
            <a:tailEnd/>
          </a:ln>
        </p:spPr>
      </p:pic>
      <p:sp>
        <p:nvSpPr>
          <p:cNvPr id="5" name="4 Rectángulo"/>
          <p:cNvSpPr/>
          <p:nvPr/>
        </p:nvSpPr>
        <p:spPr>
          <a:xfrm>
            <a:off x="3995936" y="4221088"/>
            <a:ext cx="4752528" cy="1754326"/>
          </a:xfrm>
          <a:prstGeom prst="rect">
            <a:avLst/>
          </a:prstGeom>
        </p:spPr>
        <p:txBody>
          <a:bodyPr wrap="square">
            <a:spAutoFit/>
          </a:bodyPr>
          <a:lstStyle/>
          <a:p>
            <a:r>
              <a:rPr lang="es-ES" dirty="0" err="1" smtClean="0">
                <a:solidFill>
                  <a:srgbClr val="FF0000"/>
                </a:solidFill>
              </a:rPr>
              <a:t>Mens</a:t>
            </a:r>
            <a:r>
              <a:rPr lang="es-ES" dirty="0" smtClean="0">
                <a:solidFill>
                  <a:srgbClr val="FF0000"/>
                </a:solidFill>
              </a:rPr>
              <a:t>. 547, Nivel 16, Estado 0, Línea 1</a:t>
            </a:r>
          </a:p>
          <a:p>
            <a:r>
              <a:rPr lang="es-ES" dirty="0" smtClean="0">
                <a:solidFill>
                  <a:srgbClr val="FF0000"/>
                </a:solidFill>
              </a:rPr>
              <a:t>Instrucción UPDATE en conflicto con la restricción FOREIGN KEY "</a:t>
            </a:r>
            <a:r>
              <a:rPr lang="es-ES" dirty="0" err="1" smtClean="0">
                <a:solidFill>
                  <a:srgbClr val="FF0000"/>
                </a:solidFill>
              </a:rPr>
              <a:t>FK_puntuacioncliente</a:t>
            </a:r>
            <a:r>
              <a:rPr lang="es-ES" dirty="0" smtClean="0">
                <a:solidFill>
                  <a:srgbClr val="FF0000"/>
                </a:solidFill>
              </a:rPr>
              <a:t>". El conflicto ha aparecido en la base de datos "Discos", tabla "</a:t>
            </a:r>
            <a:r>
              <a:rPr lang="es-ES" dirty="0" err="1" smtClean="0">
                <a:solidFill>
                  <a:srgbClr val="FF0000"/>
                </a:solidFill>
              </a:rPr>
              <a:t>dbo.Cliente</a:t>
            </a:r>
            <a:r>
              <a:rPr lang="es-ES" dirty="0" smtClean="0">
                <a:solidFill>
                  <a:srgbClr val="FF0000"/>
                </a:solidFill>
              </a:rPr>
              <a:t>", </a:t>
            </a:r>
            <a:r>
              <a:rPr lang="es-ES" dirty="0" err="1" smtClean="0">
                <a:solidFill>
                  <a:srgbClr val="FF0000"/>
                </a:solidFill>
              </a:rPr>
              <a:t>column</a:t>
            </a:r>
            <a:r>
              <a:rPr lang="es-ES" dirty="0" smtClean="0">
                <a:solidFill>
                  <a:srgbClr val="FF0000"/>
                </a:solidFill>
              </a:rPr>
              <a:t> 'id'.</a:t>
            </a:r>
            <a:endParaRPr lang="es-ES" dirty="0">
              <a:solidFill>
                <a:srgbClr val="FF0000"/>
              </a:solidFill>
            </a:endParaRPr>
          </a:p>
        </p:txBody>
      </p:sp>
      <p:sp>
        <p:nvSpPr>
          <p:cNvPr id="6" name="5 Marcador de número de diapositiva"/>
          <p:cNvSpPr>
            <a:spLocks noGrp="1"/>
          </p:cNvSpPr>
          <p:nvPr>
            <p:ph type="sldNum" sz="quarter" idx="12"/>
          </p:nvPr>
        </p:nvSpPr>
        <p:spPr/>
        <p:txBody>
          <a:bodyPr/>
          <a:lstStyle/>
          <a:p>
            <a:fld id="{82DFB83E-6FB0-4BFB-B0CA-9FF604785BE3}" type="slidenum">
              <a:rPr lang="es-ES" smtClean="0"/>
              <a:pPr/>
              <a:t>17</a:t>
            </a:fld>
            <a:endParaRPr lang="es-E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552" y="476672"/>
            <a:ext cx="7632848" cy="1200329"/>
          </a:xfrm>
          <a:prstGeom prst="rect">
            <a:avLst/>
          </a:prstGeom>
          <a:noFill/>
        </p:spPr>
        <p:txBody>
          <a:bodyPr wrap="square" rtlCol="0">
            <a:spAutoFit/>
          </a:bodyPr>
          <a:lstStyle/>
          <a:p>
            <a:r>
              <a:rPr lang="es-ES" dirty="0" smtClean="0"/>
              <a:t>Los controles sobre la tabla referenciada también existen.</a:t>
            </a:r>
          </a:p>
          <a:p>
            <a:endParaRPr lang="es-ES" dirty="0" smtClean="0"/>
          </a:p>
          <a:p>
            <a:r>
              <a:rPr lang="es-ES" dirty="0" smtClean="0"/>
              <a:t>No se permitirá borrar un elemento que tenga ya alguna referencia.</a:t>
            </a:r>
            <a:endParaRPr lang="es-ES" dirty="0"/>
          </a:p>
        </p:txBody>
      </p:sp>
      <p:pic>
        <p:nvPicPr>
          <p:cNvPr id="8194" name="Picture 2"/>
          <p:cNvPicPr>
            <a:picLocks noChangeAspect="1" noChangeArrowheads="1"/>
          </p:cNvPicPr>
          <p:nvPr/>
        </p:nvPicPr>
        <p:blipFill>
          <a:blip r:embed="rId2" cstate="print"/>
          <a:srcRect/>
          <a:stretch>
            <a:fillRect/>
          </a:stretch>
        </p:blipFill>
        <p:spPr bwMode="auto">
          <a:xfrm>
            <a:off x="971600" y="2204864"/>
            <a:ext cx="6279896" cy="3205137"/>
          </a:xfrm>
          <a:prstGeom prst="rect">
            <a:avLst/>
          </a:prstGeom>
          <a:noFill/>
          <a:ln w="9525">
            <a:noFill/>
            <a:miter lim="800000"/>
            <a:headEnd/>
            <a:tailEnd/>
          </a:ln>
        </p:spPr>
      </p:pic>
      <p:sp>
        <p:nvSpPr>
          <p:cNvPr id="4" name="3 CuadroTexto"/>
          <p:cNvSpPr txBox="1"/>
          <p:nvPr/>
        </p:nvSpPr>
        <p:spPr>
          <a:xfrm>
            <a:off x="1043608" y="5661248"/>
            <a:ext cx="6523709" cy="369332"/>
          </a:xfrm>
          <a:prstGeom prst="rect">
            <a:avLst/>
          </a:prstGeom>
          <a:noFill/>
        </p:spPr>
        <p:txBody>
          <a:bodyPr wrap="none" rtlCol="0">
            <a:spAutoFit/>
          </a:bodyPr>
          <a:lstStyle/>
          <a:p>
            <a:r>
              <a:rPr lang="es-ES" dirty="0" smtClean="0"/>
              <a:t>Identificamos un cliente que tiene </a:t>
            </a:r>
            <a:r>
              <a:rPr lang="es-ES" dirty="0" err="1" smtClean="0"/>
              <a:t>puntuacion</a:t>
            </a:r>
            <a:r>
              <a:rPr lang="es-ES" dirty="0" smtClean="0"/>
              <a:t> grabada</a:t>
            </a:r>
            <a:endParaRPr lang="es-ES" dirty="0"/>
          </a:p>
        </p:txBody>
      </p:sp>
      <p:sp>
        <p:nvSpPr>
          <p:cNvPr id="5" name="4 Marcador de número de diapositiva"/>
          <p:cNvSpPr>
            <a:spLocks noGrp="1"/>
          </p:cNvSpPr>
          <p:nvPr>
            <p:ph type="sldNum" sz="quarter" idx="12"/>
          </p:nvPr>
        </p:nvSpPr>
        <p:spPr/>
        <p:txBody>
          <a:bodyPr/>
          <a:lstStyle/>
          <a:p>
            <a:fld id="{82DFB83E-6FB0-4BFB-B0CA-9FF604785BE3}" type="slidenum">
              <a:rPr lang="es-ES" smtClean="0"/>
              <a:pPr/>
              <a:t>18</a:t>
            </a:fld>
            <a:endParaRPr lang="es-E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99592" y="908720"/>
            <a:ext cx="2760820" cy="369332"/>
          </a:xfrm>
          <a:prstGeom prst="rect">
            <a:avLst/>
          </a:prstGeom>
          <a:noFill/>
        </p:spPr>
        <p:txBody>
          <a:bodyPr wrap="none" rtlCol="0">
            <a:spAutoFit/>
          </a:bodyPr>
          <a:lstStyle/>
          <a:p>
            <a:r>
              <a:rPr lang="es-ES" dirty="0" smtClean="0"/>
              <a:t>Intentamos borrarlo…</a:t>
            </a:r>
            <a:endParaRPr lang="es-ES" dirty="0"/>
          </a:p>
        </p:txBody>
      </p:sp>
      <p:pic>
        <p:nvPicPr>
          <p:cNvPr id="9218" name="Picture 2"/>
          <p:cNvPicPr>
            <a:picLocks noChangeAspect="1" noChangeArrowheads="1"/>
          </p:cNvPicPr>
          <p:nvPr/>
        </p:nvPicPr>
        <p:blipFill>
          <a:blip r:embed="rId2" cstate="print"/>
          <a:srcRect/>
          <a:stretch>
            <a:fillRect/>
          </a:stretch>
        </p:blipFill>
        <p:spPr bwMode="auto">
          <a:xfrm>
            <a:off x="2051720" y="1700808"/>
            <a:ext cx="2901745" cy="976685"/>
          </a:xfrm>
          <a:prstGeom prst="rect">
            <a:avLst/>
          </a:prstGeom>
          <a:noFill/>
          <a:ln w="9525">
            <a:noFill/>
            <a:miter lim="800000"/>
            <a:headEnd/>
            <a:tailEnd/>
          </a:ln>
        </p:spPr>
      </p:pic>
      <p:sp>
        <p:nvSpPr>
          <p:cNvPr id="4" name="3 Rectángulo"/>
          <p:cNvSpPr/>
          <p:nvPr/>
        </p:nvSpPr>
        <p:spPr>
          <a:xfrm>
            <a:off x="1475656" y="3212976"/>
            <a:ext cx="5832648" cy="1754326"/>
          </a:xfrm>
          <a:prstGeom prst="rect">
            <a:avLst/>
          </a:prstGeom>
        </p:spPr>
        <p:txBody>
          <a:bodyPr wrap="square">
            <a:spAutoFit/>
          </a:bodyPr>
          <a:lstStyle/>
          <a:p>
            <a:r>
              <a:rPr lang="es-ES" dirty="0" err="1" smtClean="0">
                <a:solidFill>
                  <a:srgbClr val="FF0000"/>
                </a:solidFill>
              </a:rPr>
              <a:t>Mens</a:t>
            </a:r>
            <a:r>
              <a:rPr lang="es-ES" dirty="0" smtClean="0">
                <a:solidFill>
                  <a:srgbClr val="FF0000"/>
                </a:solidFill>
              </a:rPr>
              <a:t>. 547, Nivel 16, Estado 0, Línea 1</a:t>
            </a:r>
          </a:p>
          <a:p>
            <a:r>
              <a:rPr lang="es-ES" dirty="0" smtClean="0">
                <a:solidFill>
                  <a:srgbClr val="FF0000"/>
                </a:solidFill>
              </a:rPr>
              <a:t>Instrucción DELETE en conflicto con la restricción REFERENCE "</a:t>
            </a:r>
            <a:r>
              <a:rPr lang="es-ES" dirty="0" err="1" smtClean="0">
                <a:solidFill>
                  <a:srgbClr val="FF0000"/>
                </a:solidFill>
              </a:rPr>
              <a:t>FK_puntuacioncliente</a:t>
            </a:r>
            <a:r>
              <a:rPr lang="es-ES" dirty="0" smtClean="0">
                <a:solidFill>
                  <a:srgbClr val="FF0000"/>
                </a:solidFill>
              </a:rPr>
              <a:t>". El conflicto ha aparecido en la base de datos "Discos", tabla "</a:t>
            </a:r>
            <a:r>
              <a:rPr lang="es-ES" dirty="0" err="1" smtClean="0">
                <a:solidFill>
                  <a:srgbClr val="FF0000"/>
                </a:solidFill>
              </a:rPr>
              <a:t>dbo.Puntuacion</a:t>
            </a:r>
            <a:r>
              <a:rPr lang="es-ES" dirty="0" smtClean="0">
                <a:solidFill>
                  <a:srgbClr val="FF0000"/>
                </a:solidFill>
              </a:rPr>
              <a:t>", </a:t>
            </a:r>
            <a:r>
              <a:rPr lang="es-ES" dirty="0" err="1" smtClean="0">
                <a:solidFill>
                  <a:srgbClr val="FF0000"/>
                </a:solidFill>
              </a:rPr>
              <a:t>column</a:t>
            </a:r>
            <a:r>
              <a:rPr lang="es-ES" dirty="0" smtClean="0">
                <a:solidFill>
                  <a:srgbClr val="FF0000"/>
                </a:solidFill>
              </a:rPr>
              <a:t> '</a:t>
            </a:r>
            <a:r>
              <a:rPr lang="es-ES" dirty="0" err="1" smtClean="0">
                <a:solidFill>
                  <a:srgbClr val="FF0000"/>
                </a:solidFill>
              </a:rPr>
              <a:t>Idcliente</a:t>
            </a:r>
            <a:r>
              <a:rPr lang="es-ES" dirty="0" smtClean="0">
                <a:solidFill>
                  <a:srgbClr val="FF0000"/>
                </a:solidFill>
              </a:rPr>
              <a:t>'.</a:t>
            </a:r>
            <a:endParaRPr lang="es-ES" dirty="0">
              <a:solidFill>
                <a:srgbClr val="FF0000"/>
              </a:solidFill>
            </a:endParaRPr>
          </a:p>
        </p:txBody>
      </p:sp>
      <p:sp>
        <p:nvSpPr>
          <p:cNvPr id="5" name="4 Marcador de número de diapositiva"/>
          <p:cNvSpPr>
            <a:spLocks noGrp="1"/>
          </p:cNvSpPr>
          <p:nvPr>
            <p:ph type="sldNum" sz="quarter" idx="12"/>
          </p:nvPr>
        </p:nvSpPr>
        <p:spPr/>
        <p:txBody>
          <a:bodyPr/>
          <a:lstStyle/>
          <a:p>
            <a:fld id="{82DFB83E-6FB0-4BFB-B0CA-9FF604785BE3}" type="slidenum">
              <a:rPr lang="es-ES" smtClean="0"/>
              <a:pPr/>
              <a:t>19</a:t>
            </a:fld>
            <a:endParaRPr lang="es-E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foreign</a:t>
            </a:r>
            <a:r>
              <a:rPr lang="es-ES" dirty="0" smtClean="0"/>
              <a:t> </a:t>
            </a:r>
            <a:r>
              <a:rPr lang="es-ES" dirty="0" err="1" smtClean="0"/>
              <a:t>key</a:t>
            </a:r>
            <a:endParaRPr lang="es-ES" dirty="0"/>
          </a:p>
        </p:txBody>
      </p:sp>
      <p:sp>
        <p:nvSpPr>
          <p:cNvPr id="3" name="2 Marcador de texto"/>
          <p:cNvSpPr>
            <a:spLocks noGrp="1"/>
          </p:cNvSpPr>
          <p:nvPr>
            <p:ph type="body" idx="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a:t>
            </a:fld>
            <a:endParaRPr lang="es-E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83568" y="692696"/>
            <a:ext cx="7488831" cy="1200329"/>
          </a:xfrm>
          <a:prstGeom prst="rect">
            <a:avLst/>
          </a:prstGeom>
          <a:noFill/>
        </p:spPr>
        <p:txBody>
          <a:bodyPr wrap="square" rtlCol="0">
            <a:spAutoFit/>
          </a:bodyPr>
          <a:lstStyle/>
          <a:p>
            <a:r>
              <a:rPr lang="es-ES" dirty="0" smtClean="0"/>
              <a:t>Tampoco se permitirá actualizar la clave principal de la tabla referenciada si algún registro hace referencia a ese valor.</a:t>
            </a:r>
          </a:p>
          <a:p>
            <a:endParaRPr lang="es-ES" dirty="0" smtClean="0"/>
          </a:p>
          <a:p>
            <a:r>
              <a:rPr lang="es-ES" dirty="0" smtClean="0"/>
              <a:t>Intentamos modificar el id de la tabla cliente…</a:t>
            </a:r>
            <a:endParaRPr lang="es-ES" dirty="0"/>
          </a:p>
        </p:txBody>
      </p:sp>
      <p:pic>
        <p:nvPicPr>
          <p:cNvPr id="10242" name="Picture 2"/>
          <p:cNvPicPr>
            <a:picLocks noChangeAspect="1" noChangeArrowheads="1"/>
          </p:cNvPicPr>
          <p:nvPr/>
        </p:nvPicPr>
        <p:blipFill>
          <a:blip r:embed="rId2" cstate="print"/>
          <a:srcRect/>
          <a:stretch>
            <a:fillRect/>
          </a:stretch>
        </p:blipFill>
        <p:spPr bwMode="auto">
          <a:xfrm>
            <a:off x="2195736" y="2204864"/>
            <a:ext cx="3260845" cy="1230809"/>
          </a:xfrm>
          <a:prstGeom prst="rect">
            <a:avLst/>
          </a:prstGeom>
          <a:noFill/>
          <a:ln w="9525">
            <a:noFill/>
            <a:miter lim="800000"/>
            <a:headEnd/>
            <a:tailEnd/>
          </a:ln>
        </p:spPr>
      </p:pic>
      <p:sp>
        <p:nvSpPr>
          <p:cNvPr id="4" name="3 Rectángulo"/>
          <p:cNvSpPr/>
          <p:nvPr/>
        </p:nvSpPr>
        <p:spPr>
          <a:xfrm>
            <a:off x="1763688" y="3933056"/>
            <a:ext cx="5112568" cy="1754326"/>
          </a:xfrm>
          <a:prstGeom prst="rect">
            <a:avLst/>
          </a:prstGeom>
        </p:spPr>
        <p:txBody>
          <a:bodyPr wrap="square">
            <a:spAutoFit/>
          </a:bodyPr>
          <a:lstStyle/>
          <a:p>
            <a:r>
              <a:rPr lang="es-ES" dirty="0" err="1" smtClean="0">
                <a:solidFill>
                  <a:srgbClr val="FF0000"/>
                </a:solidFill>
              </a:rPr>
              <a:t>Mens</a:t>
            </a:r>
            <a:r>
              <a:rPr lang="es-ES" dirty="0" smtClean="0">
                <a:solidFill>
                  <a:srgbClr val="FF0000"/>
                </a:solidFill>
              </a:rPr>
              <a:t>. 547, Nivel 16, Estado 0, Línea 1</a:t>
            </a:r>
          </a:p>
          <a:p>
            <a:r>
              <a:rPr lang="es-ES" dirty="0" smtClean="0">
                <a:solidFill>
                  <a:srgbClr val="FF0000"/>
                </a:solidFill>
              </a:rPr>
              <a:t>Instrucción UPDATE en conflicto con la restricción REFERENCE "</a:t>
            </a:r>
            <a:r>
              <a:rPr lang="es-ES" dirty="0" err="1" smtClean="0">
                <a:solidFill>
                  <a:srgbClr val="FF0000"/>
                </a:solidFill>
              </a:rPr>
              <a:t>FK_puntuacioncliente</a:t>
            </a:r>
            <a:r>
              <a:rPr lang="es-ES" dirty="0" smtClean="0">
                <a:solidFill>
                  <a:srgbClr val="FF0000"/>
                </a:solidFill>
              </a:rPr>
              <a:t>". El conflicto ha aparecido en la base de datos "Discos", tabla "</a:t>
            </a:r>
            <a:r>
              <a:rPr lang="es-ES" dirty="0" err="1" smtClean="0">
                <a:solidFill>
                  <a:srgbClr val="FF0000"/>
                </a:solidFill>
              </a:rPr>
              <a:t>dbo.Puntuacion</a:t>
            </a:r>
            <a:r>
              <a:rPr lang="es-ES" dirty="0" smtClean="0">
                <a:solidFill>
                  <a:srgbClr val="FF0000"/>
                </a:solidFill>
              </a:rPr>
              <a:t>", </a:t>
            </a:r>
            <a:r>
              <a:rPr lang="es-ES" dirty="0" err="1" smtClean="0">
                <a:solidFill>
                  <a:srgbClr val="FF0000"/>
                </a:solidFill>
              </a:rPr>
              <a:t>column</a:t>
            </a:r>
            <a:r>
              <a:rPr lang="es-ES" dirty="0" smtClean="0">
                <a:solidFill>
                  <a:srgbClr val="FF0000"/>
                </a:solidFill>
              </a:rPr>
              <a:t> '</a:t>
            </a:r>
            <a:r>
              <a:rPr lang="es-ES" dirty="0" err="1" smtClean="0">
                <a:solidFill>
                  <a:srgbClr val="FF0000"/>
                </a:solidFill>
              </a:rPr>
              <a:t>Idcliente</a:t>
            </a:r>
            <a:r>
              <a:rPr lang="es-ES" dirty="0" smtClean="0">
                <a:solidFill>
                  <a:srgbClr val="FF0000"/>
                </a:solidFill>
              </a:rPr>
              <a:t>'.</a:t>
            </a:r>
            <a:endParaRPr lang="es-ES" dirty="0">
              <a:solidFill>
                <a:srgbClr val="FF0000"/>
              </a:solidFill>
            </a:endParaRPr>
          </a:p>
        </p:txBody>
      </p:sp>
      <p:sp>
        <p:nvSpPr>
          <p:cNvPr id="5" name="4 CuadroTexto"/>
          <p:cNvSpPr txBox="1"/>
          <p:nvPr/>
        </p:nvSpPr>
        <p:spPr>
          <a:xfrm>
            <a:off x="467544" y="5805264"/>
            <a:ext cx="8364598" cy="369332"/>
          </a:xfrm>
          <a:prstGeom prst="rect">
            <a:avLst/>
          </a:prstGeom>
          <a:noFill/>
        </p:spPr>
        <p:txBody>
          <a:bodyPr wrap="none" rtlCol="0">
            <a:spAutoFit/>
          </a:bodyPr>
          <a:lstStyle/>
          <a:p>
            <a:r>
              <a:rPr lang="es-ES" dirty="0" smtClean="0"/>
              <a:t>No lo permite porque hay </a:t>
            </a:r>
            <a:r>
              <a:rPr lang="es-ES" dirty="0" err="1" smtClean="0"/>
              <a:t>puntuacion</a:t>
            </a:r>
            <a:r>
              <a:rPr lang="es-ES" dirty="0" smtClean="0"/>
              <a:t> con que hace referencia a ese id</a:t>
            </a:r>
            <a:endParaRPr lang="es-ES" dirty="0"/>
          </a:p>
        </p:txBody>
      </p:sp>
      <p:sp>
        <p:nvSpPr>
          <p:cNvPr id="6" name="5 Marcador de número de diapositiva"/>
          <p:cNvSpPr>
            <a:spLocks noGrp="1"/>
          </p:cNvSpPr>
          <p:nvPr>
            <p:ph type="sldNum" sz="quarter" idx="12"/>
          </p:nvPr>
        </p:nvSpPr>
        <p:spPr/>
        <p:txBody>
          <a:bodyPr/>
          <a:lstStyle/>
          <a:p>
            <a:fld id="{82DFB83E-6FB0-4BFB-B0CA-9FF604785BE3}" type="slidenum">
              <a:rPr lang="es-ES" smtClean="0"/>
              <a:pPr/>
              <a:t>20</a:t>
            </a:fld>
            <a:endParaRPr lang="es-E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foreign</a:t>
            </a:r>
            <a:r>
              <a:rPr lang="es-ES" dirty="0" smtClean="0"/>
              <a:t> </a:t>
            </a:r>
            <a:r>
              <a:rPr lang="es-ES" dirty="0" err="1" smtClean="0"/>
              <a:t>key</a:t>
            </a:r>
            <a:r>
              <a:rPr lang="es-ES" dirty="0" smtClean="0"/>
              <a:t> en la misma tabla</a:t>
            </a:r>
            <a:endParaRPr lang="es-ES" dirty="0"/>
          </a:p>
        </p:txBody>
      </p:sp>
      <p:sp>
        <p:nvSpPr>
          <p:cNvPr id="3" name="2 Marcador de texto"/>
          <p:cNvSpPr>
            <a:spLocks noGrp="1"/>
          </p:cNvSpPr>
          <p:nvPr>
            <p:ph type="body" idx="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21</a:t>
            </a:fld>
            <a:endParaRPr lang="es-E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fld id="{132FADFE-3B8F-471C-ABF0-DBC7717ECBBC}" type="slidenum">
              <a:rPr lang="es-ES" smtClean="0"/>
              <a:pPr/>
              <a:t>22</a:t>
            </a:fld>
            <a:endParaRPr lang="es-ES"/>
          </a:p>
        </p:txBody>
      </p:sp>
      <p:sp>
        <p:nvSpPr>
          <p:cNvPr id="3" name="2 CuadroTexto"/>
          <p:cNvSpPr txBox="1"/>
          <p:nvPr/>
        </p:nvSpPr>
        <p:spPr>
          <a:xfrm>
            <a:off x="683568" y="620688"/>
            <a:ext cx="2952328" cy="923330"/>
          </a:xfrm>
          <a:prstGeom prst="rect">
            <a:avLst/>
          </a:prstGeom>
          <a:noFill/>
        </p:spPr>
        <p:txBody>
          <a:bodyPr wrap="square" rtlCol="0">
            <a:spAutoFit/>
          </a:bodyPr>
          <a:lstStyle/>
          <a:p>
            <a:r>
              <a:rPr lang="es-ES" dirty="0" smtClean="0"/>
              <a:t>Se puede hacer referencia a la misma tabla.</a:t>
            </a:r>
          </a:p>
        </p:txBody>
      </p:sp>
      <p:pic>
        <p:nvPicPr>
          <p:cNvPr id="11266" name="Picture 2"/>
          <p:cNvPicPr>
            <a:picLocks noChangeAspect="1" noChangeArrowheads="1"/>
          </p:cNvPicPr>
          <p:nvPr/>
        </p:nvPicPr>
        <p:blipFill>
          <a:blip r:embed="rId2" cstate="print"/>
          <a:srcRect/>
          <a:stretch>
            <a:fillRect/>
          </a:stretch>
        </p:blipFill>
        <p:spPr bwMode="auto">
          <a:xfrm>
            <a:off x="4499992" y="1124744"/>
            <a:ext cx="321945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827584" y="1340768"/>
            <a:ext cx="7694226" cy="1680195"/>
          </a:xfrm>
          <a:prstGeom prst="rect">
            <a:avLst/>
          </a:prstGeom>
          <a:noFill/>
          <a:ln w="9525">
            <a:noFill/>
            <a:miter lim="800000"/>
            <a:headEnd/>
            <a:tailEnd/>
          </a:ln>
        </p:spPr>
      </p:pic>
      <p:sp>
        <p:nvSpPr>
          <p:cNvPr id="3" name="2 CuadroTexto"/>
          <p:cNvSpPr txBox="1"/>
          <p:nvPr/>
        </p:nvSpPr>
        <p:spPr>
          <a:xfrm>
            <a:off x="827584" y="3645024"/>
            <a:ext cx="7488832" cy="646331"/>
          </a:xfrm>
          <a:prstGeom prst="rect">
            <a:avLst/>
          </a:prstGeom>
          <a:noFill/>
        </p:spPr>
        <p:txBody>
          <a:bodyPr wrap="square" rtlCol="0">
            <a:spAutoFit/>
          </a:bodyPr>
          <a:lstStyle/>
          <a:p>
            <a:r>
              <a:rPr lang="es-ES" dirty="0" smtClean="0"/>
              <a:t>Obligará a que el campo </a:t>
            </a:r>
            <a:r>
              <a:rPr lang="es-ES" dirty="0" err="1" smtClean="0"/>
              <a:t>ReportsTo</a:t>
            </a:r>
            <a:r>
              <a:rPr lang="es-ES" dirty="0" smtClean="0"/>
              <a:t> contenga la clave de un empleado o NULL</a:t>
            </a:r>
            <a:endParaRPr lang="es-ES" dirty="0"/>
          </a:p>
        </p:txBody>
      </p:sp>
      <p:sp>
        <p:nvSpPr>
          <p:cNvPr id="4" name="3 Marcador de número de diapositiva"/>
          <p:cNvSpPr>
            <a:spLocks noGrp="1"/>
          </p:cNvSpPr>
          <p:nvPr>
            <p:ph type="sldNum" sz="quarter" idx="12"/>
          </p:nvPr>
        </p:nvSpPr>
        <p:spPr/>
        <p:txBody>
          <a:bodyPr/>
          <a:lstStyle/>
          <a:p>
            <a:fld id="{82DFB83E-6FB0-4BFB-B0CA-9FF604785BE3}" type="slidenum">
              <a:rPr lang="es-ES" smtClean="0"/>
              <a:pPr/>
              <a:t>23</a:t>
            </a:fld>
            <a:endParaRPr lang="es-E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deshabilitar y eliminar restricciones</a:t>
            </a:r>
            <a:endParaRPr lang="es-ES"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24</a:t>
            </a:fld>
            <a:endParaRPr lang="es-E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fld id="{132FADFE-3B8F-471C-ABF0-DBC7717ECBBC}" type="slidenum">
              <a:rPr lang="es-ES" smtClean="0"/>
              <a:pPr/>
              <a:t>25</a:t>
            </a:fld>
            <a:endParaRPr lang="es-ES"/>
          </a:p>
        </p:txBody>
      </p:sp>
      <p:sp>
        <p:nvSpPr>
          <p:cNvPr id="3" name="2 CuadroTexto"/>
          <p:cNvSpPr txBox="1"/>
          <p:nvPr/>
        </p:nvSpPr>
        <p:spPr>
          <a:xfrm>
            <a:off x="1619672" y="1052736"/>
            <a:ext cx="6048672" cy="923330"/>
          </a:xfrm>
          <a:prstGeom prst="rect">
            <a:avLst/>
          </a:prstGeom>
          <a:noFill/>
        </p:spPr>
        <p:txBody>
          <a:bodyPr wrap="square" rtlCol="0">
            <a:spAutoFit/>
          </a:bodyPr>
          <a:lstStyle/>
          <a:p>
            <a:r>
              <a:rPr lang="es-ES" dirty="0" smtClean="0"/>
              <a:t>Si deshabilitamos una </a:t>
            </a:r>
            <a:r>
              <a:rPr lang="es-ES" dirty="0" err="1" smtClean="0"/>
              <a:t>foreign</a:t>
            </a:r>
            <a:r>
              <a:rPr lang="es-ES" dirty="0" smtClean="0"/>
              <a:t> </a:t>
            </a:r>
            <a:r>
              <a:rPr lang="es-ES" dirty="0" err="1" smtClean="0"/>
              <a:t>key</a:t>
            </a:r>
            <a:r>
              <a:rPr lang="es-ES" dirty="0" smtClean="0"/>
              <a:t> dejará de restringir la actualización de datos hasta que la activemos de nuevo.</a:t>
            </a:r>
            <a:endParaRPr lang="es-ES" dirty="0"/>
          </a:p>
        </p:txBody>
      </p:sp>
      <p:sp>
        <p:nvSpPr>
          <p:cNvPr id="4" name="3 CuadroTexto"/>
          <p:cNvSpPr txBox="1"/>
          <p:nvPr/>
        </p:nvSpPr>
        <p:spPr>
          <a:xfrm>
            <a:off x="899592" y="2636912"/>
            <a:ext cx="7056784" cy="3139321"/>
          </a:xfrm>
          <a:prstGeom prst="rect">
            <a:avLst/>
          </a:prstGeom>
          <a:noFill/>
        </p:spPr>
        <p:txBody>
          <a:bodyPr wrap="square" rtlCol="0">
            <a:spAutoFit/>
          </a:bodyPr>
          <a:lstStyle/>
          <a:p>
            <a:r>
              <a:rPr lang="es-ES" dirty="0" smtClean="0"/>
              <a:t>Para desactivarla tendremos que detectar el nombre primero y después aplicar…</a:t>
            </a:r>
          </a:p>
          <a:p>
            <a:endParaRPr lang="es-ES" dirty="0" smtClean="0"/>
          </a:p>
          <a:p>
            <a:r>
              <a:rPr lang="es-ES" dirty="0" smtClean="0"/>
              <a:t>alter </a:t>
            </a:r>
            <a:r>
              <a:rPr lang="es-ES" dirty="0" err="1" smtClean="0"/>
              <a:t>table</a:t>
            </a:r>
            <a:r>
              <a:rPr lang="es-ES" dirty="0" smtClean="0"/>
              <a:t> NOMBRETABLA</a:t>
            </a:r>
          </a:p>
          <a:p>
            <a:r>
              <a:rPr lang="es-ES" dirty="0" smtClean="0"/>
              <a:t> </a:t>
            </a:r>
            <a:r>
              <a:rPr lang="es-ES" b="1" dirty="0" err="1" smtClean="0"/>
              <a:t>nocheck</a:t>
            </a:r>
            <a:r>
              <a:rPr lang="es-ES" dirty="0" smtClean="0"/>
              <a:t> </a:t>
            </a:r>
            <a:r>
              <a:rPr lang="es-ES" dirty="0" err="1" smtClean="0"/>
              <a:t>constraint</a:t>
            </a:r>
            <a:r>
              <a:rPr lang="es-ES" dirty="0" smtClean="0"/>
              <a:t> NOMBRERESTRICCION;</a:t>
            </a:r>
          </a:p>
          <a:p>
            <a:endParaRPr lang="es-ES" dirty="0" smtClean="0"/>
          </a:p>
          <a:p>
            <a:r>
              <a:rPr lang="es-ES" dirty="0" smtClean="0"/>
              <a:t>Para activarla de nuevo…</a:t>
            </a:r>
          </a:p>
          <a:p>
            <a:endParaRPr lang="es-ES" dirty="0" smtClean="0"/>
          </a:p>
          <a:p>
            <a:r>
              <a:rPr lang="es-ES" dirty="0" smtClean="0"/>
              <a:t>alter </a:t>
            </a:r>
            <a:r>
              <a:rPr lang="es-ES" dirty="0" err="1" smtClean="0"/>
              <a:t>table</a:t>
            </a:r>
            <a:r>
              <a:rPr lang="es-ES" dirty="0" smtClean="0"/>
              <a:t> NOMBRETABLA</a:t>
            </a:r>
          </a:p>
          <a:p>
            <a:r>
              <a:rPr lang="es-ES" dirty="0" smtClean="0"/>
              <a:t> </a:t>
            </a:r>
            <a:r>
              <a:rPr lang="es-ES" b="1" dirty="0" err="1" smtClean="0"/>
              <a:t>check</a:t>
            </a:r>
            <a:r>
              <a:rPr lang="es-ES" dirty="0" smtClean="0"/>
              <a:t> </a:t>
            </a:r>
            <a:r>
              <a:rPr lang="es-ES" dirty="0" err="1" smtClean="0"/>
              <a:t>constraint</a:t>
            </a:r>
            <a:r>
              <a:rPr lang="es-ES" dirty="0" smtClean="0"/>
              <a:t> NOMBRERESTRICCION;</a:t>
            </a:r>
          </a:p>
          <a:p>
            <a:endParaRPr lang="es-E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971600" y="1844824"/>
            <a:ext cx="7416824" cy="1200329"/>
          </a:xfrm>
          <a:prstGeom prst="rect">
            <a:avLst/>
          </a:prstGeom>
          <a:noFill/>
        </p:spPr>
        <p:txBody>
          <a:bodyPr wrap="square" rtlCol="0">
            <a:spAutoFit/>
          </a:bodyPr>
          <a:lstStyle/>
          <a:p>
            <a:r>
              <a:rPr lang="es-ES" dirty="0" smtClean="0"/>
              <a:t>Por ejemplo, vamos a desactivar la restricción que no nos permite modificar la clave de un cliente que tiene puntuaciones asignadas.</a:t>
            </a:r>
          </a:p>
          <a:p>
            <a:r>
              <a:rPr lang="es-ES" dirty="0" smtClean="0"/>
              <a:t>Al activar la restricción no validará los datos ya introducidos.</a:t>
            </a:r>
          </a:p>
        </p:txBody>
      </p:sp>
      <p:sp>
        <p:nvSpPr>
          <p:cNvPr id="3" name="2 Marcador de número de diapositiva"/>
          <p:cNvSpPr>
            <a:spLocks noGrp="1"/>
          </p:cNvSpPr>
          <p:nvPr>
            <p:ph type="sldNum" sz="quarter" idx="12"/>
          </p:nvPr>
        </p:nvSpPr>
        <p:spPr/>
        <p:txBody>
          <a:bodyPr/>
          <a:lstStyle/>
          <a:p>
            <a:fld id="{82DFB83E-6FB0-4BFB-B0CA-9FF604785BE3}" type="slidenum">
              <a:rPr lang="es-ES" smtClean="0"/>
              <a:pPr/>
              <a:t>26</a:t>
            </a:fld>
            <a:endParaRPr lang="es-E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899592" y="980728"/>
            <a:ext cx="6463826" cy="1259384"/>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2051720" y="2132856"/>
            <a:ext cx="5725066" cy="713606"/>
          </a:xfrm>
          <a:prstGeom prst="rect">
            <a:avLst/>
          </a:prstGeom>
          <a:noFill/>
          <a:ln w="9525">
            <a:noFill/>
            <a:miter lim="800000"/>
            <a:headEnd/>
            <a:tailEnd/>
          </a:ln>
        </p:spPr>
      </p:pic>
      <p:pic>
        <p:nvPicPr>
          <p:cNvPr id="13316" name="Picture 4"/>
          <p:cNvPicPr>
            <a:picLocks noChangeAspect="1" noChangeArrowheads="1"/>
          </p:cNvPicPr>
          <p:nvPr/>
        </p:nvPicPr>
        <p:blipFill>
          <a:blip r:embed="rId4" cstate="print"/>
          <a:srcRect/>
          <a:stretch>
            <a:fillRect/>
          </a:stretch>
        </p:blipFill>
        <p:spPr bwMode="auto">
          <a:xfrm>
            <a:off x="971600" y="3645024"/>
            <a:ext cx="7488832" cy="1272439"/>
          </a:xfrm>
          <a:prstGeom prst="rect">
            <a:avLst/>
          </a:prstGeom>
          <a:noFill/>
          <a:ln w="9525">
            <a:noFill/>
            <a:miter lim="800000"/>
            <a:headEnd/>
            <a:tailEnd/>
          </a:ln>
        </p:spPr>
      </p:pic>
      <p:sp>
        <p:nvSpPr>
          <p:cNvPr id="5" name="4 Marcador de número de diapositiva"/>
          <p:cNvSpPr>
            <a:spLocks noGrp="1"/>
          </p:cNvSpPr>
          <p:nvPr>
            <p:ph type="sldNum" sz="quarter" idx="12"/>
          </p:nvPr>
        </p:nvSpPr>
        <p:spPr/>
        <p:txBody>
          <a:bodyPr/>
          <a:lstStyle/>
          <a:p>
            <a:fld id="{82DFB83E-6FB0-4BFB-B0CA-9FF604785BE3}" type="slidenum">
              <a:rPr lang="es-ES" smtClean="0"/>
              <a:pPr/>
              <a:t>27</a:t>
            </a:fld>
            <a:endParaRPr lang="es-E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1043608" y="764704"/>
            <a:ext cx="3224758" cy="2429923"/>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4211960" y="1340768"/>
            <a:ext cx="3713187" cy="1465732"/>
          </a:xfrm>
          <a:prstGeom prst="rect">
            <a:avLst/>
          </a:prstGeom>
          <a:noFill/>
          <a:ln w="9525">
            <a:noFill/>
            <a:miter lim="800000"/>
            <a:headEnd/>
            <a:tailEnd/>
          </a:ln>
        </p:spPr>
      </p:pic>
      <p:sp>
        <p:nvSpPr>
          <p:cNvPr id="4" name="3 CuadroTexto"/>
          <p:cNvSpPr txBox="1"/>
          <p:nvPr/>
        </p:nvSpPr>
        <p:spPr>
          <a:xfrm>
            <a:off x="2123728" y="4149080"/>
            <a:ext cx="5184576" cy="646331"/>
          </a:xfrm>
          <a:prstGeom prst="rect">
            <a:avLst/>
          </a:prstGeom>
          <a:noFill/>
        </p:spPr>
        <p:txBody>
          <a:bodyPr wrap="square" rtlCol="0">
            <a:spAutoFit/>
          </a:bodyPr>
          <a:lstStyle/>
          <a:p>
            <a:r>
              <a:rPr lang="es-ES" dirty="0" smtClean="0"/>
              <a:t>Como tenemos desactivada la restricción ahora permite ejecutar la modificación.</a:t>
            </a:r>
            <a:endParaRPr lang="es-ES" dirty="0"/>
          </a:p>
        </p:txBody>
      </p:sp>
      <p:sp>
        <p:nvSpPr>
          <p:cNvPr id="5" name="4 Marcador de número de diapositiva"/>
          <p:cNvSpPr>
            <a:spLocks noGrp="1"/>
          </p:cNvSpPr>
          <p:nvPr>
            <p:ph type="sldNum" sz="quarter" idx="12"/>
          </p:nvPr>
        </p:nvSpPr>
        <p:spPr/>
        <p:txBody>
          <a:bodyPr/>
          <a:lstStyle/>
          <a:p>
            <a:fld id="{82DFB83E-6FB0-4BFB-B0CA-9FF604785BE3}" type="slidenum">
              <a:rPr lang="es-ES" smtClean="0"/>
              <a:pPr/>
              <a:t>28</a:t>
            </a:fld>
            <a:endParaRPr lang="es-E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15616" y="1052736"/>
            <a:ext cx="5688632" cy="1477328"/>
          </a:xfrm>
          <a:prstGeom prst="rect">
            <a:avLst/>
          </a:prstGeom>
          <a:noFill/>
        </p:spPr>
        <p:txBody>
          <a:bodyPr wrap="square" rtlCol="0">
            <a:spAutoFit/>
          </a:bodyPr>
          <a:lstStyle/>
          <a:p>
            <a:r>
              <a:rPr lang="es-ES" dirty="0" smtClean="0"/>
              <a:t>No dará problemas al activar la restricción, ya que no valida los datos, aunque hay puntuaciones del cliente modificado, ya que modificamos el id de la tabla clientes pero no el de la tabla </a:t>
            </a:r>
            <a:r>
              <a:rPr lang="es-ES" dirty="0" err="1" smtClean="0"/>
              <a:t>puntuacion</a:t>
            </a:r>
            <a:r>
              <a:rPr lang="es-ES" dirty="0" smtClean="0"/>
              <a:t>.</a:t>
            </a:r>
            <a:endParaRPr lang="es-ES" dirty="0"/>
          </a:p>
        </p:txBody>
      </p:sp>
      <p:pic>
        <p:nvPicPr>
          <p:cNvPr id="15362" name="Picture 2"/>
          <p:cNvPicPr>
            <a:picLocks noChangeAspect="1" noChangeArrowheads="1"/>
          </p:cNvPicPr>
          <p:nvPr/>
        </p:nvPicPr>
        <p:blipFill>
          <a:blip r:embed="rId2" cstate="print"/>
          <a:srcRect/>
          <a:stretch>
            <a:fillRect/>
          </a:stretch>
        </p:blipFill>
        <p:spPr bwMode="auto">
          <a:xfrm>
            <a:off x="1907704" y="2574434"/>
            <a:ext cx="5616624" cy="3374127"/>
          </a:xfrm>
          <a:prstGeom prst="rect">
            <a:avLst/>
          </a:prstGeom>
          <a:noFill/>
          <a:ln w="9525">
            <a:noFill/>
            <a:miter lim="800000"/>
            <a:headEnd/>
            <a:tailEnd/>
          </a:ln>
        </p:spPr>
      </p:pic>
      <p:sp>
        <p:nvSpPr>
          <p:cNvPr id="4" name="3 Marcador de número de diapositiva"/>
          <p:cNvSpPr>
            <a:spLocks noGrp="1"/>
          </p:cNvSpPr>
          <p:nvPr>
            <p:ph type="sldNum" sz="quarter" idx="12"/>
          </p:nvPr>
        </p:nvSpPr>
        <p:spPr/>
        <p:txBody>
          <a:bodyPr/>
          <a:lstStyle/>
          <a:p>
            <a:fld id="{82DFB83E-6FB0-4BFB-B0CA-9FF604785BE3}" type="slidenum">
              <a:rPr lang="es-ES" smtClean="0"/>
              <a:pPr/>
              <a:t>29</a:t>
            </a:fld>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fld id="{132FADFE-3B8F-471C-ABF0-DBC7717ECBBC}" type="slidenum">
              <a:rPr lang="es-ES" smtClean="0"/>
              <a:pPr/>
              <a:t>3</a:t>
            </a:fld>
            <a:endParaRPr lang="es-ES"/>
          </a:p>
        </p:txBody>
      </p:sp>
      <p:sp>
        <p:nvSpPr>
          <p:cNvPr id="3" name="2 CuadroTexto"/>
          <p:cNvSpPr txBox="1"/>
          <p:nvPr/>
        </p:nvSpPr>
        <p:spPr>
          <a:xfrm>
            <a:off x="1619672" y="1556792"/>
            <a:ext cx="5832648" cy="1477328"/>
          </a:xfrm>
          <a:prstGeom prst="rect">
            <a:avLst/>
          </a:prstGeom>
          <a:noFill/>
        </p:spPr>
        <p:txBody>
          <a:bodyPr wrap="square" rtlCol="0">
            <a:spAutoFit/>
          </a:bodyPr>
          <a:lstStyle/>
          <a:p>
            <a:r>
              <a:rPr lang="es-ES" dirty="0" smtClean="0"/>
              <a:t>Campo que sirve para enlazar con otra tabla, en la cual es clave primaria.</a:t>
            </a:r>
          </a:p>
          <a:p>
            <a:endParaRPr lang="es-ES" dirty="0" smtClean="0"/>
          </a:p>
          <a:p>
            <a:r>
              <a:rPr lang="es-ES" dirty="0" smtClean="0"/>
              <a:t>Es el campo que sirve de enlace a los </a:t>
            </a:r>
            <a:r>
              <a:rPr lang="es-ES" b="1" dirty="0" err="1" smtClean="0"/>
              <a:t>join</a:t>
            </a:r>
            <a:r>
              <a:rPr lang="es-ES" dirty="0" smtClean="0"/>
              <a:t> y que expresamos en el </a:t>
            </a:r>
            <a:r>
              <a:rPr lang="es-ES" b="1" dirty="0" err="1" smtClean="0"/>
              <a:t>on</a:t>
            </a:r>
            <a:r>
              <a:rPr lang="es-ES" dirty="0" smtClean="0"/>
              <a:t>.</a:t>
            </a:r>
            <a:endParaRPr lang="es-ES" dirty="0"/>
          </a:p>
        </p:txBody>
      </p:sp>
      <p:sp>
        <p:nvSpPr>
          <p:cNvPr id="4" name="3 CuadroTexto"/>
          <p:cNvSpPr txBox="1"/>
          <p:nvPr/>
        </p:nvSpPr>
        <p:spPr>
          <a:xfrm>
            <a:off x="1259632" y="908720"/>
            <a:ext cx="3894015" cy="400110"/>
          </a:xfrm>
          <a:prstGeom prst="rect">
            <a:avLst/>
          </a:prstGeom>
          <a:noFill/>
        </p:spPr>
        <p:txBody>
          <a:bodyPr wrap="none" rtlCol="0">
            <a:spAutoFit/>
          </a:bodyPr>
          <a:lstStyle/>
          <a:p>
            <a:r>
              <a:rPr lang="es-ES" sz="2000" b="1" dirty="0" smtClean="0"/>
              <a:t>Clave ajena o </a:t>
            </a:r>
            <a:r>
              <a:rPr lang="es-ES" sz="2000" b="1" dirty="0" err="1" smtClean="0"/>
              <a:t>Foreign</a:t>
            </a:r>
            <a:r>
              <a:rPr lang="es-ES" sz="2000" b="1" dirty="0" smtClean="0"/>
              <a:t> </a:t>
            </a:r>
            <a:r>
              <a:rPr lang="es-ES" sz="2000" b="1" dirty="0" err="1" smtClean="0"/>
              <a:t>key</a:t>
            </a:r>
            <a:endParaRPr lang="es-ES" sz="2000" b="1" dirty="0"/>
          </a:p>
        </p:txBody>
      </p:sp>
      <p:sp>
        <p:nvSpPr>
          <p:cNvPr id="5" name="4 CuadroTexto"/>
          <p:cNvSpPr txBox="1"/>
          <p:nvPr/>
        </p:nvSpPr>
        <p:spPr>
          <a:xfrm>
            <a:off x="611560" y="3356992"/>
            <a:ext cx="3507692" cy="400110"/>
          </a:xfrm>
          <a:prstGeom prst="rect">
            <a:avLst/>
          </a:prstGeom>
          <a:noFill/>
        </p:spPr>
        <p:txBody>
          <a:bodyPr wrap="none" rtlCol="0">
            <a:spAutoFit/>
          </a:bodyPr>
          <a:lstStyle/>
          <a:p>
            <a:r>
              <a:rPr lang="es-ES" sz="2000" b="1" dirty="0" smtClean="0"/>
              <a:t>Restricción </a:t>
            </a:r>
            <a:r>
              <a:rPr lang="es-ES" sz="2000" b="1" dirty="0" err="1" smtClean="0"/>
              <a:t>foreign</a:t>
            </a:r>
            <a:r>
              <a:rPr lang="es-ES" sz="2000" b="1" dirty="0" smtClean="0"/>
              <a:t> </a:t>
            </a:r>
            <a:r>
              <a:rPr lang="es-ES" sz="2000" b="1" dirty="0" err="1" smtClean="0"/>
              <a:t>key</a:t>
            </a:r>
            <a:endParaRPr lang="es-ES" sz="2000" b="1" dirty="0"/>
          </a:p>
        </p:txBody>
      </p:sp>
      <p:sp>
        <p:nvSpPr>
          <p:cNvPr id="6" name="5 CuadroTexto"/>
          <p:cNvSpPr txBox="1"/>
          <p:nvPr/>
        </p:nvSpPr>
        <p:spPr>
          <a:xfrm>
            <a:off x="1115616" y="4005064"/>
            <a:ext cx="7200800" cy="1200329"/>
          </a:xfrm>
          <a:prstGeom prst="rect">
            <a:avLst/>
          </a:prstGeom>
          <a:noFill/>
        </p:spPr>
        <p:txBody>
          <a:bodyPr wrap="square" rtlCol="0">
            <a:spAutoFit/>
          </a:bodyPr>
          <a:lstStyle/>
          <a:p>
            <a:r>
              <a:rPr lang="es-ES" dirty="0" smtClean="0"/>
              <a:t>Método para asegurar la integridad de los datos en SQL. </a:t>
            </a:r>
          </a:p>
          <a:p>
            <a:r>
              <a:rPr lang="es-ES" dirty="0" smtClean="0"/>
              <a:t>Definirá la clave ajena de una tabla, no permitiendo que mediante </a:t>
            </a:r>
            <a:r>
              <a:rPr lang="es-ES" dirty="0" err="1" smtClean="0"/>
              <a:t>insert</a:t>
            </a:r>
            <a:r>
              <a:rPr lang="es-ES" dirty="0" smtClean="0"/>
              <a:t> se pueda entrar valores diferentes de los establecidos en la otra tabla.</a:t>
            </a:r>
            <a:endParaRPr lang="es-E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55576" y="764704"/>
            <a:ext cx="6408712" cy="646331"/>
          </a:xfrm>
          <a:prstGeom prst="rect">
            <a:avLst/>
          </a:prstGeom>
          <a:noFill/>
        </p:spPr>
        <p:txBody>
          <a:bodyPr wrap="square" rtlCol="0">
            <a:spAutoFit/>
          </a:bodyPr>
          <a:lstStyle/>
          <a:p>
            <a:r>
              <a:rPr lang="es-ES" dirty="0" smtClean="0"/>
              <a:t>Si queremos cambiar otra cosa en la restricción debemos borrarla y crearla de nuevo.</a:t>
            </a:r>
            <a:endParaRPr lang="es-ES" dirty="0"/>
          </a:p>
        </p:txBody>
      </p:sp>
      <p:sp>
        <p:nvSpPr>
          <p:cNvPr id="3" name="2 CuadroTexto"/>
          <p:cNvSpPr txBox="1"/>
          <p:nvPr/>
        </p:nvSpPr>
        <p:spPr>
          <a:xfrm>
            <a:off x="1763688" y="1844824"/>
            <a:ext cx="5016886" cy="1477328"/>
          </a:xfrm>
          <a:prstGeom prst="rect">
            <a:avLst/>
          </a:prstGeom>
          <a:noFill/>
        </p:spPr>
        <p:txBody>
          <a:bodyPr wrap="none" rtlCol="0">
            <a:spAutoFit/>
          </a:bodyPr>
          <a:lstStyle/>
          <a:p>
            <a:r>
              <a:rPr lang="es-ES" dirty="0" smtClean="0"/>
              <a:t>Para borrar una restricción es con:</a:t>
            </a:r>
          </a:p>
          <a:p>
            <a:endParaRPr lang="es-ES" dirty="0" smtClean="0"/>
          </a:p>
          <a:p>
            <a:r>
              <a:rPr lang="es-ES" dirty="0" smtClean="0"/>
              <a:t>alter </a:t>
            </a:r>
            <a:r>
              <a:rPr lang="es-ES" dirty="0" err="1" smtClean="0"/>
              <a:t>table</a:t>
            </a:r>
            <a:r>
              <a:rPr lang="es-ES" dirty="0" smtClean="0"/>
              <a:t> TABLA</a:t>
            </a:r>
          </a:p>
          <a:p>
            <a:r>
              <a:rPr lang="es-ES" dirty="0" smtClean="0"/>
              <a:t>  </a:t>
            </a:r>
            <a:r>
              <a:rPr lang="es-ES" b="1" dirty="0" err="1" smtClean="0"/>
              <a:t>drop</a:t>
            </a:r>
            <a:r>
              <a:rPr lang="es-ES" dirty="0" smtClean="0"/>
              <a:t> </a:t>
            </a:r>
            <a:r>
              <a:rPr lang="es-ES" dirty="0" err="1" smtClean="0"/>
              <a:t>constraint</a:t>
            </a:r>
            <a:r>
              <a:rPr lang="es-ES" dirty="0" smtClean="0"/>
              <a:t> NOMBRERESTRICCION;</a:t>
            </a:r>
          </a:p>
          <a:p>
            <a:endParaRPr lang="es-ES" dirty="0"/>
          </a:p>
        </p:txBody>
      </p:sp>
      <p:pic>
        <p:nvPicPr>
          <p:cNvPr id="16386" name="Picture 2"/>
          <p:cNvPicPr>
            <a:picLocks noChangeAspect="1" noChangeArrowheads="1"/>
          </p:cNvPicPr>
          <p:nvPr/>
        </p:nvPicPr>
        <p:blipFill>
          <a:blip r:embed="rId2" cstate="print"/>
          <a:srcRect/>
          <a:stretch>
            <a:fillRect/>
          </a:stretch>
        </p:blipFill>
        <p:spPr bwMode="auto">
          <a:xfrm>
            <a:off x="1403647" y="3501008"/>
            <a:ext cx="6909585" cy="1283965"/>
          </a:xfrm>
          <a:prstGeom prst="rect">
            <a:avLst/>
          </a:prstGeom>
          <a:noFill/>
          <a:ln w="9525">
            <a:noFill/>
            <a:miter lim="800000"/>
            <a:headEnd/>
            <a:tailEnd/>
          </a:ln>
        </p:spPr>
      </p:pic>
      <p:sp>
        <p:nvSpPr>
          <p:cNvPr id="5" name="4 Marcador de número de diapositiva"/>
          <p:cNvSpPr>
            <a:spLocks noGrp="1"/>
          </p:cNvSpPr>
          <p:nvPr>
            <p:ph type="sldNum" sz="quarter" idx="12"/>
          </p:nvPr>
        </p:nvSpPr>
        <p:spPr/>
        <p:txBody>
          <a:bodyPr/>
          <a:lstStyle/>
          <a:p>
            <a:fld id="{82DFB83E-6FB0-4BFB-B0CA-9FF604785BE3}" type="slidenum">
              <a:rPr lang="es-ES" smtClean="0"/>
              <a:pPr/>
              <a:t>30</a:t>
            </a:fld>
            <a:endParaRPr lang="es-E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331641" y="1124744"/>
            <a:ext cx="6552728" cy="646331"/>
          </a:xfrm>
          <a:prstGeom prst="rect">
            <a:avLst/>
          </a:prstGeom>
          <a:noFill/>
        </p:spPr>
        <p:txBody>
          <a:bodyPr wrap="square" rtlCol="0">
            <a:spAutoFit/>
          </a:bodyPr>
          <a:lstStyle/>
          <a:p>
            <a:r>
              <a:rPr lang="es-ES" dirty="0" smtClean="0"/>
              <a:t>En nuestro ejemplo si la creamos de nuevo daría error, ya que hay datos que la incumplen.</a:t>
            </a:r>
            <a:endParaRPr lang="es-ES" dirty="0"/>
          </a:p>
        </p:txBody>
      </p:sp>
      <p:pic>
        <p:nvPicPr>
          <p:cNvPr id="17410" name="Picture 2"/>
          <p:cNvPicPr>
            <a:picLocks noChangeAspect="1" noChangeArrowheads="1"/>
          </p:cNvPicPr>
          <p:nvPr/>
        </p:nvPicPr>
        <p:blipFill>
          <a:blip r:embed="rId2" cstate="print"/>
          <a:srcRect/>
          <a:stretch>
            <a:fillRect/>
          </a:stretch>
        </p:blipFill>
        <p:spPr bwMode="auto">
          <a:xfrm>
            <a:off x="1547664" y="2276872"/>
            <a:ext cx="5988268" cy="1823641"/>
          </a:xfrm>
          <a:prstGeom prst="rect">
            <a:avLst/>
          </a:prstGeom>
          <a:noFill/>
          <a:ln w="9525">
            <a:noFill/>
            <a:miter lim="800000"/>
            <a:headEnd/>
            <a:tailEnd/>
          </a:ln>
        </p:spPr>
      </p:pic>
      <p:sp>
        <p:nvSpPr>
          <p:cNvPr id="4" name="3 Rectángulo"/>
          <p:cNvSpPr/>
          <p:nvPr/>
        </p:nvSpPr>
        <p:spPr>
          <a:xfrm>
            <a:off x="2843808" y="4149080"/>
            <a:ext cx="4968552" cy="1754326"/>
          </a:xfrm>
          <a:prstGeom prst="rect">
            <a:avLst/>
          </a:prstGeom>
        </p:spPr>
        <p:txBody>
          <a:bodyPr wrap="square">
            <a:spAutoFit/>
          </a:bodyPr>
          <a:lstStyle/>
          <a:p>
            <a:r>
              <a:rPr lang="es-ES" dirty="0" err="1" smtClean="0">
                <a:solidFill>
                  <a:srgbClr val="FF0000"/>
                </a:solidFill>
              </a:rPr>
              <a:t>Mens</a:t>
            </a:r>
            <a:r>
              <a:rPr lang="es-ES" dirty="0" smtClean="0">
                <a:solidFill>
                  <a:srgbClr val="FF0000"/>
                </a:solidFill>
              </a:rPr>
              <a:t>. 547, Nivel 16, Estado 0, Línea 1</a:t>
            </a:r>
          </a:p>
          <a:p>
            <a:r>
              <a:rPr lang="es-ES" dirty="0" smtClean="0">
                <a:solidFill>
                  <a:srgbClr val="FF0000"/>
                </a:solidFill>
              </a:rPr>
              <a:t>Instrucción ALTER TABLE en conflicto con la restricción FOREIGN KEY "</a:t>
            </a:r>
            <a:r>
              <a:rPr lang="es-ES" dirty="0" err="1" smtClean="0">
                <a:solidFill>
                  <a:srgbClr val="FF0000"/>
                </a:solidFill>
              </a:rPr>
              <a:t>FK_puntuacioncliente</a:t>
            </a:r>
            <a:r>
              <a:rPr lang="es-ES" dirty="0" smtClean="0">
                <a:solidFill>
                  <a:srgbClr val="FF0000"/>
                </a:solidFill>
              </a:rPr>
              <a:t>". El conflicto ha aparecido en la base de datos "Discos", tabla "</a:t>
            </a:r>
            <a:r>
              <a:rPr lang="es-ES" dirty="0" err="1" smtClean="0">
                <a:solidFill>
                  <a:srgbClr val="FF0000"/>
                </a:solidFill>
              </a:rPr>
              <a:t>dbo.Cliente</a:t>
            </a:r>
            <a:r>
              <a:rPr lang="es-ES" dirty="0" smtClean="0">
                <a:solidFill>
                  <a:srgbClr val="FF0000"/>
                </a:solidFill>
              </a:rPr>
              <a:t>", </a:t>
            </a:r>
            <a:r>
              <a:rPr lang="es-ES" dirty="0" err="1" smtClean="0">
                <a:solidFill>
                  <a:srgbClr val="FF0000"/>
                </a:solidFill>
              </a:rPr>
              <a:t>column</a:t>
            </a:r>
            <a:r>
              <a:rPr lang="es-ES" dirty="0" smtClean="0">
                <a:solidFill>
                  <a:srgbClr val="FF0000"/>
                </a:solidFill>
              </a:rPr>
              <a:t> 'id'.</a:t>
            </a:r>
          </a:p>
        </p:txBody>
      </p:sp>
      <p:sp>
        <p:nvSpPr>
          <p:cNvPr id="5" name="4 Marcador de número de diapositiva"/>
          <p:cNvSpPr>
            <a:spLocks noGrp="1"/>
          </p:cNvSpPr>
          <p:nvPr>
            <p:ph type="sldNum" sz="quarter" idx="12"/>
          </p:nvPr>
        </p:nvSpPr>
        <p:spPr/>
        <p:txBody>
          <a:bodyPr/>
          <a:lstStyle/>
          <a:p>
            <a:fld id="{82DFB83E-6FB0-4BFB-B0CA-9FF604785BE3}" type="slidenum">
              <a:rPr lang="es-ES" smtClean="0"/>
              <a:pPr/>
              <a:t>31</a:t>
            </a:fld>
            <a:endParaRPr lang="es-E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11560" y="620688"/>
            <a:ext cx="2891369" cy="369332"/>
          </a:xfrm>
          <a:prstGeom prst="rect">
            <a:avLst/>
          </a:prstGeom>
          <a:noFill/>
        </p:spPr>
        <p:txBody>
          <a:bodyPr wrap="none" rtlCol="0">
            <a:spAutoFit/>
          </a:bodyPr>
          <a:lstStyle/>
          <a:p>
            <a:r>
              <a:rPr lang="es-ES" dirty="0" smtClean="0"/>
              <a:t>Tenemos dos opciones:</a:t>
            </a:r>
            <a:endParaRPr lang="es-ES" dirty="0"/>
          </a:p>
        </p:txBody>
      </p:sp>
      <p:sp>
        <p:nvSpPr>
          <p:cNvPr id="3" name="2 CuadroTexto"/>
          <p:cNvSpPr txBox="1"/>
          <p:nvPr/>
        </p:nvSpPr>
        <p:spPr>
          <a:xfrm>
            <a:off x="683568" y="1268760"/>
            <a:ext cx="7704856" cy="738664"/>
          </a:xfrm>
          <a:prstGeom prst="rect">
            <a:avLst/>
          </a:prstGeom>
          <a:noFill/>
        </p:spPr>
        <p:txBody>
          <a:bodyPr wrap="square" rtlCol="0">
            <a:spAutoFit/>
          </a:bodyPr>
          <a:lstStyle/>
          <a:p>
            <a:r>
              <a:rPr lang="es-ES" sz="2400" b="1" dirty="0" smtClean="0"/>
              <a:t>1</a:t>
            </a:r>
            <a:r>
              <a:rPr lang="es-ES" dirty="0" smtClean="0"/>
              <a:t>.-  Crear la restricción con la opción </a:t>
            </a:r>
            <a:r>
              <a:rPr lang="es-ES" dirty="0" err="1" smtClean="0"/>
              <a:t>nocheck</a:t>
            </a:r>
            <a:r>
              <a:rPr lang="es-ES" dirty="0" smtClean="0"/>
              <a:t> y después activarla, con lo que no afecta a los registros ya grabados.</a:t>
            </a:r>
          </a:p>
        </p:txBody>
      </p:sp>
      <p:pic>
        <p:nvPicPr>
          <p:cNvPr id="18434" name="Picture 2"/>
          <p:cNvPicPr>
            <a:picLocks noChangeAspect="1" noChangeArrowheads="1"/>
          </p:cNvPicPr>
          <p:nvPr/>
        </p:nvPicPr>
        <p:blipFill>
          <a:blip r:embed="rId2" cstate="print"/>
          <a:srcRect/>
          <a:stretch>
            <a:fillRect/>
          </a:stretch>
        </p:blipFill>
        <p:spPr bwMode="auto">
          <a:xfrm>
            <a:off x="1331640" y="2771603"/>
            <a:ext cx="5799956" cy="3421557"/>
          </a:xfrm>
          <a:prstGeom prst="rect">
            <a:avLst/>
          </a:prstGeom>
          <a:noFill/>
          <a:ln w="9525">
            <a:noFill/>
            <a:miter lim="800000"/>
            <a:headEnd/>
            <a:tailEnd/>
          </a:ln>
        </p:spPr>
      </p:pic>
      <p:sp>
        <p:nvSpPr>
          <p:cNvPr id="5" name="4 Marcador de número de diapositiva"/>
          <p:cNvSpPr>
            <a:spLocks noGrp="1"/>
          </p:cNvSpPr>
          <p:nvPr>
            <p:ph type="sldNum" sz="quarter" idx="12"/>
          </p:nvPr>
        </p:nvSpPr>
        <p:spPr/>
        <p:txBody>
          <a:bodyPr/>
          <a:lstStyle/>
          <a:p>
            <a:fld id="{82DFB83E-6FB0-4BFB-B0CA-9FF604785BE3}" type="slidenum">
              <a:rPr lang="es-ES" smtClean="0"/>
              <a:pPr/>
              <a:t>32</a:t>
            </a:fld>
            <a:endParaRPr lang="es-E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cstate="print"/>
          <a:srcRect/>
          <a:stretch>
            <a:fillRect/>
          </a:stretch>
        </p:blipFill>
        <p:spPr bwMode="auto">
          <a:xfrm>
            <a:off x="805428" y="1509713"/>
            <a:ext cx="6719322" cy="4367559"/>
          </a:xfrm>
          <a:prstGeom prst="rect">
            <a:avLst/>
          </a:prstGeom>
          <a:noFill/>
          <a:ln w="9525">
            <a:noFill/>
            <a:miter lim="800000"/>
            <a:headEnd/>
            <a:tailEnd/>
          </a:ln>
        </p:spPr>
      </p:pic>
      <p:sp>
        <p:nvSpPr>
          <p:cNvPr id="2" name="1 CuadroTexto"/>
          <p:cNvSpPr txBox="1"/>
          <p:nvPr/>
        </p:nvSpPr>
        <p:spPr>
          <a:xfrm>
            <a:off x="611560" y="548680"/>
            <a:ext cx="7704856" cy="738664"/>
          </a:xfrm>
          <a:prstGeom prst="rect">
            <a:avLst/>
          </a:prstGeom>
          <a:noFill/>
        </p:spPr>
        <p:txBody>
          <a:bodyPr wrap="square" rtlCol="0">
            <a:spAutoFit/>
          </a:bodyPr>
          <a:lstStyle/>
          <a:p>
            <a:r>
              <a:rPr lang="es-ES" sz="2400" b="1" dirty="0" smtClean="0"/>
              <a:t>2</a:t>
            </a:r>
            <a:r>
              <a:rPr lang="es-ES" dirty="0" smtClean="0"/>
              <a:t>.-  Actualizar los datos que dan problemas y después borrar y crear de nuevo la restricción con el </a:t>
            </a:r>
            <a:r>
              <a:rPr lang="es-ES" dirty="0" err="1" smtClean="0"/>
              <a:t>check</a:t>
            </a:r>
            <a:r>
              <a:rPr lang="es-ES" dirty="0" smtClean="0"/>
              <a:t> activado.</a:t>
            </a:r>
          </a:p>
        </p:txBody>
      </p:sp>
      <p:pic>
        <p:nvPicPr>
          <p:cNvPr id="19458" name="Picture 2"/>
          <p:cNvPicPr>
            <a:picLocks noChangeAspect="1" noChangeArrowheads="1"/>
          </p:cNvPicPr>
          <p:nvPr/>
        </p:nvPicPr>
        <p:blipFill>
          <a:blip r:embed="rId3" cstate="print"/>
          <a:srcRect/>
          <a:stretch>
            <a:fillRect/>
          </a:stretch>
        </p:blipFill>
        <p:spPr bwMode="auto">
          <a:xfrm>
            <a:off x="5508104" y="4869160"/>
            <a:ext cx="2984144" cy="1296144"/>
          </a:xfrm>
          <a:prstGeom prst="rect">
            <a:avLst/>
          </a:prstGeom>
          <a:noFill/>
          <a:ln w="9525">
            <a:noFill/>
            <a:miter lim="800000"/>
            <a:headEnd/>
            <a:tailEnd/>
          </a:ln>
        </p:spPr>
      </p:pic>
      <p:sp>
        <p:nvSpPr>
          <p:cNvPr id="5" name="4 Marcador de número de diapositiva"/>
          <p:cNvSpPr>
            <a:spLocks noGrp="1"/>
          </p:cNvSpPr>
          <p:nvPr>
            <p:ph type="sldNum" sz="quarter" idx="12"/>
          </p:nvPr>
        </p:nvSpPr>
        <p:spPr/>
        <p:txBody>
          <a:bodyPr/>
          <a:lstStyle/>
          <a:p>
            <a:fld id="{82DFB83E-6FB0-4BFB-B0CA-9FF604785BE3}" type="slidenum">
              <a:rPr lang="es-ES" smtClean="0"/>
              <a:pPr/>
              <a:t>33</a:t>
            </a:fld>
            <a:endParaRPr lang="es-E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acciones automáticas del </a:t>
            </a:r>
            <a:r>
              <a:rPr lang="es-ES" dirty="0" err="1" smtClean="0"/>
              <a:t>foreign</a:t>
            </a:r>
            <a:r>
              <a:rPr lang="es-ES" dirty="0" smtClean="0"/>
              <a:t> </a:t>
            </a:r>
            <a:r>
              <a:rPr lang="es-ES" dirty="0" err="1" smtClean="0"/>
              <a:t>key</a:t>
            </a:r>
            <a:r>
              <a:rPr lang="es-ES" dirty="0" smtClean="0"/>
              <a:t> </a:t>
            </a:r>
            <a:endParaRPr lang="es-ES"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34</a:t>
            </a:fld>
            <a:endParaRPr lang="es-E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fld id="{132FADFE-3B8F-471C-ABF0-DBC7717ECBBC}" type="slidenum">
              <a:rPr lang="es-ES" smtClean="0"/>
              <a:pPr/>
              <a:t>35</a:t>
            </a:fld>
            <a:endParaRPr lang="es-ES"/>
          </a:p>
        </p:txBody>
      </p:sp>
      <p:sp>
        <p:nvSpPr>
          <p:cNvPr id="3" name="2 CuadroTexto"/>
          <p:cNvSpPr txBox="1"/>
          <p:nvPr/>
        </p:nvSpPr>
        <p:spPr>
          <a:xfrm>
            <a:off x="827584" y="1412776"/>
            <a:ext cx="7848872" cy="4247317"/>
          </a:xfrm>
          <a:prstGeom prst="rect">
            <a:avLst/>
          </a:prstGeom>
          <a:noFill/>
        </p:spPr>
        <p:txBody>
          <a:bodyPr wrap="square" rtlCol="0">
            <a:spAutoFit/>
          </a:bodyPr>
          <a:lstStyle/>
          <a:p>
            <a:r>
              <a:rPr lang="es-ES" dirty="0" smtClean="0"/>
              <a:t>Podemos configurar las restricciones </a:t>
            </a:r>
            <a:r>
              <a:rPr lang="es-ES" dirty="0" err="1" smtClean="0"/>
              <a:t>Foreign</a:t>
            </a:r>
            <a:r>
              <a:rPr lang="es-ES" dirty="0" smtClean="0"/>
              <a:t> </a:t>
            </a:r>
            <a:r>
              <a:rPr lang="es-ES" dirty="0" err="1" smtClean="0"/>
              <a:t>key</a:t>
            </a:r>
            <a:r>
              <a:rPr lang="es-ES" dirty="0" smtClean="0"/>
              <a:t> para que se comporten de otra forma.</a:t>
            </a:r>
          </a:p>
          <a:p>
            <a:endParaRPr lang="es-ES" dirty="0" smtClean="0"/>
          </a:p>
          <a:p>
            <a:r>
              <a:rPr lang="es-ES" b="1" dirty="0" smtClean="0"/>
              <a:t>Borrado en cascada:</a:t>
            </a:r>
          </a:p>
          <a:p>
            <a:r>
              <a:rPr lang="es-ES" dirty="0" smtClean="0"/>
              <a:t>Que cuando eliminemos un elemento de la tabla referenciada elimine todos los elementos de la tabla con el </a:t>
            </a:r>
            <a:r>
              <a:rPr lang="es-ES" dirty="0" err="1" smtClean="0"/>
              <a:t>foreign</a:t>
            </a:r>
            <a:r>
              <a:rPr lang="es-ES" dirty="0" smtClean="0"/>
              <a:t> </a:t>
            </a:r>
            <a:r>
              <a:rPr lang="es-ES" dirty="0" err="1" smtClean="0"/>
              <a:t>key</a:t>
            </a:r>
            <a:r>
              <a:rPr lang="es-ES" dirty="0" smtClean="0"/>
              <a:t>.</a:t>
            </a:r>
          </a:p>
          <a:p>
            <a:endParaRPr lang="es-ES" dirty="0" smtClean="0"/>
          </a:p>
          <a:p>
            <a:r>
              <a:rPr lang="es-ES" b="1" dirty="0" smtClean="0"/>
              <a:t>Actualización en cascada:</a:t>
            </a:r>
          </a:p>
          <a:p>
            <a:r>
              <a:rPr lang="es-ES" dirty="0" smtClean="0"/>
              <a:t>Que cuando actualicemos un elemento de la tabla referenciada actualice el id de todos los elementos de la tabla con el </a:t>
            </a:r>
            <a:r>
              <a:rPr lang="es-ES" dirty="0" err="1" smtClean="0"/>
              <a:t>foreign</a:t>
            </a:r>
            <a:r>
              <a:rPr lang="es-ES" dirty="0" smtClean="0"/>
              <a:t> </a:t>
            </a:r>
            <a:r>
              <a:rPr lang="es-ES" dirty="0" err="1" smtClean="0"/>
              <a:t>key</a:t>
            </a:r>
            <a:r>
              <a:rPr lang="es-ES" dirty="0" smtClean="0"/>
              <a:t>.</a:t>
            </a:r>
          </a:p>
          <a:p>
            <a:endParaRPr lang="es-ES" dirty="0" smtClean="0"/>
          </a:p>
          <a:p>
            <a:r>
              <a:rPr lang="es-ES" dirty="0" smtClean="0"/>
              <a:t>Son </a:t>
            </a:r>
            <a:r>
              <a:rPr lang="es-ES" b="1" dirty="0" smtClean="0"/>
              <a:t>operaciones automáticas delicadas </a:t>
            </a:r>
            <a:r>
              <a:rPr lang="es-ES" dirty="0" smtClean="0"/>
              <a:t>que no piden confirmación y sólo deben hacerse en entornos que lo requieran para facilitar el mantenimiento de los datos.</a:t>
            </a:r>
            <a:endParaRPr lang="es-E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43608" y="692696"/>
            <a:ext cx="5904656" cy="646331"/>
          </a:xfrm>
          <a:prstGeom prst="rect">
            <a:avLst/>
          </a:prstGeom>
          <a:noFill/>
        </p:spPr>
        <p:txBody>
          <a:bodyPr wrap="square" rtlCol="0">
            <a:spAutoFit/>
          </a:bodyPr>
          <a:lstStyle/>
          <a:p>
            <a:r>
              <a:rPr lang="es-ES" dirty="0" smtClean="0"/>
              <a:t>Actualizamos la restricción (detectar el nombre, borrar y crear de nuevo)</a:t>
            </a:r>
            <a:endParaRPr lang="es-ES" dirty="0"/>
          </a:p>
        </p:txBody>
      </p:sp>
      <p:pic>
        <p:nvPicPr>
          <p:cNvPr id="20483" name="Picture 3"/>
          <p:cNvPicPr>
            <a:picLocks noChangeAspect="1" noChangeArrowheads="1"/>
          </p:cNvPicPr>
          <p:nvPr/>
        </p:nvPicPr>
        <p:blipFill>
          <a:blip r:embed="rId2" cstate="print"/>
          <a:srcRect/>
          <a:stretch>
            <a:fillRect/>
          </a:stretch>
        </p:blipFill>
        <p:spPr bwMode="auto">
          <a:xfrm>
            <a:off x="1115616" y="2132856"/>
            <a:ext cx="6391225" cy="2868417"/>
          </a:xfrm>
          <a:prstGeom prst="rect">
            <a:avLst/>
          </a:prstGeom>
          <a:noFill/>
          <a:ln w="9525">
            <a:noFill/>
            <a:miter lim="800000"/>
            <a:headEnd/>
            <a:tailEnd/>
          </a:ln>
        </p:spPr>
      </p:pic>
      <p:sp>
        <p:nvSpPr>
          <p:cNvPr id="4" name="3 Marcador de número de diapositiva"/>
          <p:cNvSpPr>
            <a:spLocks noGrp="1"/>
          </p:cNvSpPr>
          <p:nvPr>
            <p:ph type="sldNum" sz="quarter" idx="12"/>
          </p:nvPr>
        </p:nvSpPr>
        <p:spPr/>
        <p:txBody>
          <a:bodyPr/>
          <a:lstStyle/>
          <a:p>
            <a:fld id="{82DFB83E-6FB0-4BFB-B0CA-9FF604785BE3}" type="slidenum">
              <a:rPr lang="es-ES" smtClean="0"/>
              <a:pPr/>
              <a:t>36</a:t>
            </a:fld>
            <a:endParaRPr lang="es-E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755575" y="620688"/>
            <a:ext cx="5020741" cy="2736304"/>
          </a:xfrm>
          <a:prstGeom prst="rect">
            <a:avLst/>
          </a:prstGeom>
          <a:noFill/>
          <a:ln w="9525">
            <a:noFill/>
            <a:miter lim="800000"/>
            <a:headEnd/>
            <a:tailEnd/>
          </a:ln>
        </p:spPr>
      </p:pic>
      <p:pic>
        <p:nvPicPr>
          <p:cNvPr id="21507" name="Picture 3"/>
          <p:cNvPicPr>
            <a:picLocks noChangeAspect="1" noChangeArrowheads="1"/>
          </p:cNvPicPr>
          <p:nvPr/>
        </p:nvPicPr>
        <p:blipFill>
          <a:blip r:embed="rId3" cstate="print"/>
          <a:srcRect/>
          <a:stretch>
            <a:fillRect/>
          </a:stretch>
        </p:blipFill>
        <p:spPr bwMode="auto">
          <a:xfrm>
            <a:off x="4067944" y="3501008"/>
            <a:ext cx="3419822" cy="2380464"/>
          </a:xfrm>
          <a:prstGeom prst="rect">
            <a:avLst/>
          </a:prstGeom>
          <a:noFill/>
          <a:ln w="9525">
            <a:noFill/>
            <a:miter lim="800000"/>
            <a:headEnd/>
            <a:tailEnd/>
          </a:ln>
        </p:spPr>
      </p:pic>
      <p:sp>
        <p:nvSpPr>
          <p:cNvPr id="4" name="3 Marcador de número de diapositiva"/>
          <p:cNvSpPr>
            <a:spLocks noGrp="1"/>
          </p:cNvSpPr>
          <p:nvPr>
            <p:ph type="sldNum" sz="quarter" idx="12"/>
          </p:nvPr>
        </p:nvSpPr>
        <p:spPr/>
        <p:txBody>
          <a:bodyPr/>
          <a:lstStyle/>
          <a:p>
            <a:fld id="{82DFB83E-6FB0-4BFB-B0CA-9FF604785BE3}" type="slidenum">
              <a:rPr lang="es-ES" smtClean="0"/>
              <a:pPr/>
              <a:t>37</a:t>
            </a:fld>
            <a:endParaRPr lang="es-E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1907704" y="908720"/>
            <a:ext cx="5100028" cy="1695053"/>
          </a:xfrm>
          <a:prstGeom prst="rect">
            <a:avLst/>
          </a:prstGeom>
          <a:noFill/>
          <a:ln w="9525">
            <a:noFill/>
            <a:miter lim="800000"/>
            <a:headEnd/>
            <a:tailEnd/>
          </a:ln>
        </p:spPr>
      </p:pic>
      <p:pic>
        <p:nvPicPr>
          <p:cNvPr id="22531" name="Picture 3"/>
          <p:cNvPicPr>
            <a:picLocks noChangeAspect="1" noChangeArrowheads="1"/>
          </p:cNvPicPr>
          <p:nvPr/>
        </p:nvPicPr>
        <p:blipFill>
          <a:blip r:embed="rId3" cstate="print"/>
          <a:srcRect/>
          <a:stretch>
            <a:fillRect/>
          </a:stretch>
        </p:blipFill>
        <p:spPr bwMode="auto">
          <a:xfrm>
            <a:off x="1115616" y="3429000"/>
            <a:ext cx="4475149" cy="2263899"/>
          </a:xfrm>
          <a:prstGeom prst="rect">
            <a:avLst/>
          </a:prstGeom>
          <a:noFill/>
          <a:ln w="9525">
            <a:noFill/>
            <a:miter lim="800000"/>
            <a:headEnd/>
            <a:tailEnd/>
          </a:ln>
        </p:spPr>
      </p:pic>
      <p:pic>
        <p:nvPicPr>
          <p:cNvPr id="22532" name="Picture 4"/>
          <p:cNvPicPr>
            <a:picLocks noChangeAspect="1" noChangeArrowheads="1"/>
          </p:cNvPicPr>
          <p:nvPr/>
        </p:nvPicPr>
        <p:blipFill>
          <a:blip r:embed="rId4" cstate="print"/>
          <a:srcRect/>
          <a:stretch>
            <a:fillRect/>
          </a:stretch>
        </p:blipFill>
        <p:spPr bwMode="auto">
          <a:xfrm>
            <a:off x="6084168" y="4059690"/>
            <a:ext cx="2520280" cy="1629390"/>
          </a:xfrm>
          <a:prstGeom prst="rect">
            <a:avLst/>
          </a:prstGeom>
          <a:noFill/>
          <a:ln w="9525">
            <a:noFill/>
            <a:miter lim="800000"/>
            <a:headEnd/>
            <a:tailEnd/>
          </a:ln>
        </p:spPr>
      </p:pic>
      <p:sp>
        <p:nvSpPr>
          <p:cNvPr id="5" name="4 CuadroTexto"/>
          <p:cNvSpPr txBox="1"/>
          <p:nvPr/>
        </p:nvSpPr>
        <p:spPr>
          <a:xfrm>
            <a:off x="3275856" y="6093296"/>
            <a:ext cx="4357283" cy="369332"/>
          </a:xfrm>
          <a:prstGeom prst="rect">
            <a:avLst/>
          </a:prstGeom>
          <a:noFill/>
        </p:spPr>
        <p:txBody>
          <a:bodyPr wrap="none" rtlCol="0">
            <a:spAutoFit/>
          </a:bodyPr>
          <a:lstStyle/>
          <a:p>
            <a:r>
              <a:rPr lang="es-ES" dirty="0" smtClean="0"/>
              <a:t>Se modificaron los de las dos tablas</a:t>
            </a:r>
            <a:endParaRPr lang="es-ES" dirty="0"/>
          </a:p>
        </p:txBody>
      </p:sp>
      <p:sp>
        <p:nvSpPr>
          <p:cNvPr id="6" name="5 Marcador de número de diapositiva"/>
          <p:cNvSpPr>
            <a:spLocks noGrp="1"/>
          </p:cNvSpPr>
          <p:nvPr>
            <p:ph type="sldNum" sz="quarter" idx="12"/>
          </p:nvPr>
        </p:nvSpPr>
        <p:spPr/>
        <p:txBody>
          <a:bodyPr/>
          <a:lstStyle/>
          <a:p>
            <a:fld id="{82DFB83E-6FB0-4BFB-B0CA-9FF604785BE3}" type="slidenum">
              <a:rPr lang="es-ES" smtClean="0"/>
              <a:pPr/>
              <a:t>38</a:t>
            </a:fld>
            <a:endParaRPr lang="es-E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259632" y="836712"/>
            <a:ext cx="5606022" cy="369332"/>
          </a:xfrm>
          <a:prstGeom prst="rect">
            <a:avLst/>
          </a:prstGeom>
          <a:noFill/>
        </p:spPr>
        <p:txBody>
          <a:bodyPr wrap="none" rtlCol="0">
            <a:spAutoFit/>
          </a:bodyPr>
          <a:lstStyle/>
          <a:p>
            <a:r>
              <a:rPr lang="es-ES" dirty="0" smtClean="0"/>
              <a:t>Comprobamos el efecto del </a:t>
            </a:r>
            <a:r>
              <a:rPr lang="es-ES" dirty="0" err="1" smtClean="0"/>
              <a:t>on</a:t>
            </a:r>
            <a:r>
              <a:rPr lang="es-ES" dirty="0" smtClean="0"/>
              <a:t> </a:t>
            </a:r>
            <a:r>
              <a:rPr lang="es-ES" dirty="0" err="1" smtClean="0"/>
              <a:t>delete</a:t>
            </a:r>
            <a:r>
              <a:rPr lang="es-ES" dirty="0" smtClean="0"/>
              <a:t> </a:t>
            </a:r>
            <a:r>
              <a:rPr lang="es-ES" dirty="0" err="1" smtClean="0"/>
              <a:t>cascade</a:t>
            </a:r>
            <a:r>
              <a:rPr lang="es-ES" dirty="0" smtClean="0"/>
              <a:t>.</a:t>
            </a:r>
            <a:endParaRPr lang="es-ES" dirty="0"/>
          </a:p>
        </p:txBody>
      </p:sp>
      <p:pic>
        <p:nvPicPr>
          <p:cNvPr id="23554" name="Picture 2"/>
          <p:cNvPicPr>
            <a:picLocks noChangeAspect="1" noChangeArrowheads="1"/>
          </p:cNvPicPr>
          <p:nvPr/>
        </p:nvPicPr>
        <p:blipFill>
          <a:blip r:embed="rId2" cstate="print"/>
          <a:srcRect/>
          <a:stretch>
            <a:fillRect/>
          </a:stretch>
        </p:blipFill>
        <p:spPr bwMode="auto">
          <a:xfrm>
            <a:off x="1043608" y="1340768"/>
            <a:ext cx="5060476" cy="1196330"/>
          </a:xfrm>
          <a:prstGeom prst="rect">
            <a:avLst/>
          </a:prstGeom>
          <a:noFill/>
          <a:ln w="9525">
            <a:noFill/>
            <a:miter lim="800000"/>
            <a:headEnd/>
            <a:tailEnd/>
          </a:ln>
        </p:spPr>
      </p:pic>
      <p:pic>
        <p:nvPicPr>
          <p:cNvPr id="23555" name="Picture 3"/>
          <p:cNvPicPr>
            <a:picLocks noChangeAspect="1" noChangeArrowheads="1"/>
          </p:cNvPicPr>
          <p:nvPr/>
        </p:nvPicPr>
        <p:blipFill>
          <a:blip r:embed="rId3" cstate="print"/>
          <a:srcRect/>
          <a:stretch>
            <a:fillRect/>
          </a:stretch>
        </p:blipFill>
        <p:spPr bwMode="auto">
          <a:xfrm>
            <a:off x="3483068" y="2204864"/>
            <a:ext cx="4455078" cy="3478907"/>
          </a:xfrm>
          <a:prstGeom prst="rect">
            <a:avLst/>
          </a:prstGeom>
          <a:noFill/>
          <a:ln w="9525">
            <a:noFill/>
            <a:miter lim="800000"/>
            <a:headEnd/>
            <a:tailEnd/>
          </a:ln>
        </p:spPr>
      </p:pic>
      <p:sp>
        <p:nvSpPr>
          <p:cNvPr id="5" name="4 CuadroTexto"/>
          <p:cNvSpPr txBox="1"/>
          <p:nvPr/>
        </p:nvSpPr>
        <p:spPr>
          <a:xfrm>
            <a:off x="971600" y="6021288"/>
            <a:ext cx="4974439" cy="369332"/>
          </a:xfrm>
          <a:prstGeom prst="rect">
            <a:avLst/>
          </a:prstGeom>
          <a:noFill/>
        </p:spPr>
        <p:txBody>
          <a:bodyPr wrap="none" rtlCol="0">
            <a:spAutoFit/>
          </a:bodyPr>
          <a:lstStyle/>
          <a:p>
            <a:r>
              <a:rPr lang="es-ES" dirty="0" smtClean="0"/>
              <a:t>Se eliminaron los datos de ambas tablas.</a:t>
            </a:r>
            <a:endParaRPr lang="es-ES" dirty="0"/>
          </a:p>
        </p:txBody>
      </p:sp>
      <p:sp>
        <p:nvSpPr>
          <p:cNvPr id="6" name="5 Marcador de número de diapositiva"/>
          <p:cNvSpPr>
            <a:spLocks noGrp="1"/>
          </p:cNvSpPr>
          <p:nvPr>
            <p:ph type="sldNum" sz="quarter" idx="12"/>
          </p:nvPr>
        </p:nvSpPr>
        <p:spPr/>
        <p:txBody>
          <a:bodyPr/>
          <a:lstStyle/>
          <a:p>
            <a:fld id="{82DFB83E-6FB0-4BFB-B0CA-9FF604785BE3}" type="slidenum">
              <a:rPr lang="es-ES" smtClean="0"/>
              <a:pPr/>
              <a:t>39</a:t>
            </a:fld>
            <a:endParaRPr lang="es-E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475656" y="1628800"/>
            <a:ext cx="6120680" cy="3139321"/>
          </a:xfrm>
          <a:prstGeom prst="rect">
            <a:avLst/>
          </a:prstGeom>
          <a:noFill/>
        </p:spPr>
        <p:txBody>
          <a:bodyPr wrap="square" rtlCol="0">
            <a:spAutoFit/>
          </a:bodyPr>
          <a:lstStyle/>
          <a:p>
            <a:r>
              <a:rPr lang="es-ES" dirty="0" smtClean="0"/>
              <a:t>Con la restricción </a:t>
            </a:r>
            <a:r>
              <a:rPr lang="es-ES" sz="2400" b="1" dirty="0" smtClean="0"/>
              <a:t>FOREIGN KEY </a:t>
            </a:r>
            <a:r>
              <a:rPr lang="es-ES" dirty="0" smtClean="0"/>
              <a:t>se define el campo o conjunto de campos que deberán coincidir con la </a:t>
            </a:r>
            <a:r>
              <a:rPr lang="es-ES" sz="2400" b="1" dirty="0" err="1" smtClean="0"/>
              <a:t>primary</a:t>
            </a:r>
            <a:r>
              <a:rPr lang="es-ES" sz="2400" b="1" dirty="0" smtClean="0"/>
              <a:t> </a:t>
            </a:r>
            <a:r>
              <a:rPr lang="es-ES" sz="2400" b="1" dirty="0" err="1" smtClean="0"/>
              <a:t>key</a:t>
            </a:r>
            <a:r>
              <a:rPr lang="es-ES" sz="2400" b="1" dirty="0" smtClean="0"/>
              <a:t> </a:t>
            </a:r>
            <a:r>
              <a:rPr lang="es-ES" dirty="0" smtClean="0"/>
              <a:t>o la </a:t>
            </a:r>
            <a:r>
              <a:rPr lang="es-ES" sz="2400" b="1" dirty="0" err="1" smtClean="0"/>
              <a:t>unique</a:t>
            </a:r>
            <a:r>
              <a:rPr lang="es-ES" sz="2400" b="1" dirty="0" smtClean="0"/>
              <a:t> </a:t>
            </a:r>
            <a:r>
              <a:rPr lang="es-ES" dirty="0" smtClean="0"/>
              <a:t>de otra tabla.</a:t>
            </a:r>
          </a:p>
          <a:p>
            <a:endParaRPr lang="es-ES" dirty="0" smtClean="0"/>
          </a:p>
          <a:p>
            <a:r>
              <a:rPr lang="es-ES" dirty="0" smtClean="0"/>
              <a:t>Generará una </a:t>
            </a:r>
            <a:r>
              <a:rPr lang="es-ES" sz="2400" b="1" dirty="0" smtClean="0"/>
              <a:t>integridad referencial</a:t>
            </a:r>
            <a:r>
              <a:rPr lang="es-ES" dirty="0" smtClean="0"/>
              <a:t>, que asegurará que se mantenga el enlace entre las tablas en cualquier </a:t>
            </a:r>
            <a:r>
              <a:rPr lang="es-ES" dirty="0" err="1" smtClean="0"/>
              <a:t>insert</a:t>
            </a:r>
            <a:r>
              <a:rPr lang="es-ES" dirty="0" smtClean="0"/>
              <a:t> o </a:t>
            </a:r>
            <a:r>
              <a:rPr lang="es-ES" dirty="0" err="1" smtClean="0"/>
              <a:t>update</a:t>
            </a:r>
            <a:r>
              <a:rPr lang="es-ES" dirty="0" smtClean="0"/>
              <a:t> de la tabla donde se define y en cualquier </a:t>
            </a:r>
            <a:r>
              <a:rPr lang="es-ES" dirty="0" err="1" smtClean="0"/>
              <a:t>update</a:t>
            </a:r>
            <a:r>
              <a:rPr lang="es-ES" dirty="0" smtClean="0"/>
              <a:t> o </a:t>
            </a:r>
            <a:r>
              <a:rPr lang="es-ES" dirty="0" err="1" smtClean="0"/>
              <a:t>delete</a:t>
            </a:r>
            <a:r>
              <a:rPr lang="es-ES" dirty="0" smtClean="0"/>
              <a:t> de la tabla referenciada.</a:t>
            </a:r>
            <a:endParaRPr lang="es-ES" dirty="0"/>
          </a:p>
        </p:txBody>
      </p:sp>
      <p:sp>
        <p:nvSpPr>
          <p:cNvPr id="3" name="2 Marcador de número de diapositiva"/>
          <p:cNvSpPr>
            <a:spLocks noGrp="1"/>
          </p:cNvSpPr>
          <p:nvPr>
            <p:ph type="sldNum" sz="quarter" idx="12"/>
          </p:nvPr>
        </p:nvSpPr>
        <p:spPr/>
        <p:txBody>
          <a:bodyPr/>
          <a:lstStyle/>
          <a:p>
            <a:fld id="{82DFB83E-6FB0-4BFB-B0CA-9FF604785BE3}" type="slidenum">
              <a:rPr lang="es-ES" smtClean="0"/>
              <a:pPr/>
              <a:t>4</a:t>
            </a:fld>
            <a:endParaRPr lang="es-E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Formato completo del </a:t>
            </a:r>
            <a:r>
              <a:rPr lang="es-ES" dirty="0" err="1" smtClean="0"/>
              <a:t>foreign</a:t>
            </a:r>
            <a:r>
              <a:rPr lang="es-ES" dirty="0" smtClean="0"/>
              <a:t> </a:t>
            </a:r>
            <a:r>
              <a:rPr lang="es-ES" dirty="0" err="1" smtClean="0"/>
              <a:t>key</a:t>
            </a:r>
            <a:endParaRPr lang="es-ES" dirty="0"/>
          </a:p>
        </p:txBody>
      </p:sp>
      <p:sp>
        <p:nvSpPr>
          <p:cNvPr id="3" name="2 Marcador de texto"/>
          <p:cNvSpPr>
            <a:spLocks noGrp="1"/>
          </p:cNvSpPr>
          <p:nvPr>
            <p:ph type="body" idx="1"/>
          </p:nvPr>
        </p:nvSpPr>
        <p:spPr/>
        <p:txBody>
          <a:bodyPr/>
          <a:lstStyle/>
          <a:p>
            <a:endParaRPr lang="es-ES"/>
          </a:p>
        </p:txBody>
      </p:sp>
      <p:sp>
        <p:nvSpPr>
          <p:cNvPr id="4" name="3 Marcador de número de diapositiva"/>
          <p:cNvSpPr>
            <a:spLocks noGrp="1"/>
          </p:cNvSpPr>
          <p:nvPr>
            <p:ph type="sldNum" sz="quarter" idx="12"/>
          </p:nvPr>
        </p:nvSpPr>
        <p:spPr/>
        <p:txBody>
          <a:bodyPr/>
          <a:lstStyle/>
          <a:p>
            <a:fld id="{82DFB83E-6FB0-4BFB-B0CA-9FF604785BE3}" type="slidenum">
              <a:rPr lang="es-ES" smtClean="0"/>
              <a:pPr/>
              <a:t>40</a:t>
            </a:fld>
            <a:endParaRPr lang="es-E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403648" y="1340768"/>
            <a:ext cx="6840760" cy="4801314"/>
          </a:xfrm>
          <a:prstGeom prst="rect">
            <a:avLst/>
          </a:prstGeom>
        </p:spPr>
        <p:txBody>
          <a:bodyPr wrap="square">
            <a:spAutoFit/>
          </a:bodyPr>
          <a:lstStyle/>
          <a:p>
            <a:r>
              <a:rPr lang="es-ES" b="1" dirty="0" smtClean="0"/>
              <a:t>Para crearla </a:t>
            </a:r>
            <a:r>
              <a:rPr lang="es-ES" dirty="0" smtClean="0"/>
              <a:t>(decidiendo entre los valores entre llaves, el subrayado es el valor por defecto):</a:t>
            </a:r>
          </a:p>
          <a:p>
            <a:endParaRPr lang="es-ES" dirty="0" smtClean="0"/>
          </a:p>
          <a:p>
            <a:r>
              <a:rPr lang="es-ES" dirty="0" smtClean="0"/>
              <a:t>alter </a:t>
            </a:r>
            <a:r>
              <a:rPr lang="es-ES" dirty="0" err="1" smtClean="0"/>
              <a:t>table</a:t>
            </a:r>
            <a:r>
              <a:rPr lang="es-ES" dirty="0" smtClean="0"/>
              <a:t> TABLA1</a:t>
            </a:r>
          </a:p>
          <a:p>
            <a:r>
              <a:rPr lang="es-ES" dirty="0" smtClean="0"/>
              <a:t>  </a:t>
            </a:r>
            <a:r>
              <a:rPr lang="es-ES" dirty="0" err="1" smtClean="0"/>
              <a:t>with</a:t>
            </a:r>
            <a:r>
              <a:rPr lang="es-ES" dirty="0" smtClean="0"/>
              <a:t> {</a:t>
            </a:r>
            <a:r>
              <a:rPr lang="es-ES" u="sng" dirty="0" err="1" smtClean="0"/>
              <a:t>check</a:t>
            </a:r>
            <a:r>
              <a:rPr lang="es-ES" dirty="0" smtClean="0"/>
              <a:t>/</a:t>
            </a:r>
            <a:r>
              <a:rPr lang="es-ES" dirty="0" err="1" smtClean="0"/>
              <a:t>nocheck</a:t>
            </a:r>
            <a:r>
              <a:rPr lang="es-ES" dirty="0" smtClean="0"/>
              <a:t>}</a:t>
            </a:r>
          </a:p>
          <a:p>
            <a:r>
              <a:rPr lang="es-ES" dirty="0" smtClean="0"/>
              <a:t>  </a:t>
            </a:r>
            <a:r>
              <a:rPr lang="es-ES" dirty="0" err="1" smtClean="0"/>
              <a:t>add</a:t>
            </a:r>
            <a:r>
              <a:rPr lang="es-ES" dirty="0" smtClean="0"/>
              <a:t> </a:t>
            </a:r>
            <a:r>
              <a:rPr lang="es-ES" dirty="0" err="1" smtClean="0"/>
              <a:t>constraint</a:t>
            </a:r>
            <a:r>
              <a:rPr lang="es-ES" dirty="0" smtClean="0"/>
              <a:t> NOMBRERESTRICCION</a:t>
            </a:r>
          </a:p>
          <a:p>
            <a:r>
              <a:rPr lang="es-ES" dirty="0" smtClean="0"/>
              <a:t>  </a:t>
            </a:r>
            <a:r>
              <a:rPr lang="es-ES" dirty="0" err="1" smtClean="0"/>
              <a:t>foreign</a:t>
            </a:r>
            <a:r>
              <a:rPr lang="es-ES" dirty="0" smtClean="0"/>
              <a:t> </a:t>
            </a:r>
            <a:r>
              <a:rPr lang="es-ES" dirty="0" err="1" smtClean="0"/>
              <a:t>key</a:t>
            </a:r>
            <a:r>
              <a:rPr lang="es-ES" dirty="0" smtClean="0"/>
              <a:t> (CAMPOCLAVEFORANEA)</a:t>
            </a:r>
          </a:p>
          <a:p>
            <a:r>
              <a:rPr lang="es-ES" dirty="0" smtClean="0"/>
              <a:t>  </a:t>
            </a:r>
            <a:r>
              <a:rPr lang="es-ES" dirty="0" err="1" smtClean="0"/>
              <a:t>references</a:t>
            </a:r>
            <a:r>
              <a:rPr lang="es-ES" dirty="0" smtClean="0"/>
              <a:t> TABLA2 (CAMPOCLAVEPRIMARIA)</a:t>
            </a:r>
          </a:p>
          <a:p>
            <a:r>
              <a:rPr lang="es-ES" dirty="0" smtClean="0"/>
              <a:t>  </a:t>
            </a:r>
            <a:r>
              <a:rPr lang="es-ES" dirty="0" err="1" smtClean="0"/>
              <a:t>on</a:t>
            </a:r>
            <a:r>
              <a:rPr lang="es-ES" dirty="0" smtClean="0"/>
              <a:t> </a:t>
            </a:r>
            <a:r>
              <a:rPr lang="es-ES" dirty="0" err="1" smtClean="0"/>
              <a:t>update</a:t>
            </a:r>
            <a:r>
              <a:rPr lang="es-ES" dirty="0" smtClean="0"/>
              <a:t> {</a:t>
            </a:r>
            <a:r>
              <a:rPr lang="es-ES" dirty="0" err="1" smtClean="0"/>
              <a:t>cascade</a:t>
            </a:r>
            <a:r>
              <a:rPr lang="es-ES" dirty="0" smtClean="0"/>
              <a:t>/</a:t>
            </a:r>
            <a:r>
              <a:rPr lang="es-ES" u="sng" dirty="0" smtClean="0"/>
              <a:t>no </a:t>
            </a:r>
            <a:r>
              <a:rPr lang="es-ES" u="sng" dirty="0" err="1" smtClean="0"/>
              <a:t>action</a:t>
            </a:r>
            <a:r>
              <a:rPr lang="es-ES" dirty="0" smtClean="0"/>
              <a:t>}</a:t>
            </a:r>
          </a:p>
          <a:p>
            <a:r>
              <a:rPr lang="es-ES" dirty="0" smtClean="0"/>
              <a:t>  </a:t>
            </a:r>
            <a:r>
              <a:rPr lang="es-ES" dirty="0" err="1" smtClean="0"/>
              <a:t>on</a:t>
            </a:r>
            <a:r>
              <a:rPr lang="es-ES" dirty="0" smtClean="0"/>
              <a:t> </a:t>
            </a:r>
            <a:r>
              <a:rPr lang="es-ES" dirty="0" err="1" smtClean="0"/>
              <a:t>delete</a:t>
            </a:r>
            <a:r>
              <a:rPr lang="es-ES" dirty="0" smtClean="0"/>
              <a:t> {</a:t>
            </a:r>
            <a:r>
              <a:rPr lang="es-ES" dirty="0" err="1" smtClean="0"/>
              <a:t>cascade</a:t>
            </a:r>
            <a:r>
              <a:rPr lang="es-ES" dirty="0" smtClean="0"/>
              <a:t>/</a:t>
            </a:r>
            <a:r>
              <a:rPr lang="es-ES" u="sng" dirty="0" smtClean="0"/>
              <a:t>no </a:t>
            </a:r>
            <a:r>
              <a:rPr lang="es-ES" u="sng" dirty="0" err="1" smtClean="0"/>
              <a:t>action</a:t>
            </a:r>
            <a:r>
              <a:rPr lang="es-ES" dirty="0" smtClean="0"/>
              <a:t>}</a:t>
            </a:r>
          </a:p>
          <a:p>
            <a:r>
              <a:rPr lang="es-ES" dirty="0" smtClean="0"/>
              <a:t>;</a:t>
            </a:r>
          </a:p>
          <a:p>
            <a:endParaRPr lang="es-ES" dirty="0" smtClean="0"/>
          </a:p>
          <a:p>
            <a:endParaRPr lang="es-ES" dirty="0" smtClean="0"/>
          </a:p>
          <a:p>
            <a:r>
              <a:rPr lang="es-ES" b="1" dirty="0" smtClean="0"/>
              <a:t>Para borrarla:</a:t>
            </a:r>
          </a:p>
          <a:p>
            <a:r>
              <a:rPr lang="es-ES" dirty="0" smtClean="0"/>
              <a:t>alter </a:t>
            </a:r>
            <a:r>
              <a:rPr lang="es-ES" dirty="0" err="1" smtClean="0"/>
              <a:t>table</a:t>
            </a:r>
            <a:r>
              <a:rPr lang="es-ES" dirty="0" smtClean="0"/>
              <a:t> TABLA1</a:t>
            </a:r>
          </a:p>
          <a:p>
            <a:r>
              <a:rPr lang="es-ES" dirty="0" smtClean="0"/>
              <a:t>  </a:t>
            </a:r>
            <a:r>
              <a:rPr lang="es-ES" dirty="0" err="1" smtClean="0"/>
              <a:t>drop</a:t>
            </a:r>
            <a:r>
              <a:rPr lang="es-ES" dirty="0" smtClean="0"/>
              <a:t> </a:t>
            </a:r>
            <a:r>
              <a:rPr lang="es-ES" dirty="0" err="1" smtClean="0"/>
              <a:t>constraint</a:t>
            </a:r>
            <a:r>
              <a:rPr lang="es-ES" dirty="0" smtClean="0"/>
              <a:t> NOMBRERESTRICCION;</a:t>
            </a:r>
          </a:p>
          <a:p>
            <a:endParaRPr lang="es-ES" dirty="0"/>
          </a:p>
        </p:txBody>
      </p:sp>
      <p:sp>
        <p:nvSpPr>
          <p:cNvPr id="3" name="2 CuadroTexto"/>
          <p:cNvSpPr txBox="1"/>
          <p:nvPr/>
        </p:nvSpPr>
        <p:spPr>
          <a:xfrm>
            <a:off x="1331640" y="764704"/>
            <a:ext cx="4606517" cy="369332"/>
          </a:xfrm>
          <a:prstGeom prst="rect">
            <a:avLst/>
          </a:prstGeom>
          <a:noFill/>
        </p:spPr>
        <p:txBody>
          <a:bodyPr wrap="none" rtlCol="0">
            <a:spAutoFit/>
          </a:bodyPr>
          <a:lstStyle/>
          <a:p>
            <a:r>
              <a:rPr lang="es-ES" b="1" dirty="0" smtClean="0"/>
              <a:t>Modificando</a:t>
            </a:r>
            <a:r>
              <a:rPr lang="es-ES" dirty="0" smtClean="0"/>
              <a:t> la estructura de la tabla</a:t>
            </a:r>
            <a:endParaRPr lang="es-ES" dirty="0"/>
          </a:p>
        </p:txBody>
      </p:sp>
      <p:sp>
        <p:nvSpPr>
          <p:cNvPr id="4" name="3 Marcador de número de diapositiva"/>
          <p:cNvSpPr>
            <a:spLocks noGrp="1"/>
          </p:cNvSpPr>
          <p:nvPr>
            <p:ph type="sldNum" sz="quarter" idx="12"/>
          </p:nvPr>
        </p:nvSpPr>
        <p:spPr/>
        <p:txBody>
          <a:bodyPr/>
          <a:lstStyle/>
          <a:p>
            <a:fld id="{82DFB83E-6FB0-4BFB-B0CA-9FF604785BE3}" type="slidenum">
              <a:rPr lang="es-ES" smtClean="0"/>
              <a:pPr/>
              <a:t>41</a:t>
            </a:fld>
            <a:endParaRPr lang="es-E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fld id="{132FADFE-3B8F-471C-ABF0-DBC7717ECBBC}" type="slidenum">
              <a:rPr lang="es-ES" smtClean="0"/>
              <a:pPr/>
              <a:t>42</a:t>
            </a:fld>
            <a:endParaRPr lang="es-ES"/>
          </a:p>
        </p:txBody>
      </p:sp>
      <p:sp>
        <p:nvSpPr>
          <p:cNvPr id="6" name="5 CuadroTexto"/>
          <p:cNvSpPr txBox="1"/>
          <p:nvPr/>
        </p:nvSpPr>
        <p:spPr>
          <a:xfrm>
            <a:off x="1115616" y="980728"/>
            <a:ext cx="4764446" cy="369332"/>
          </a:xfrm>
          <a:prstGeom prst="rect">
            <a:avLst/>
          </a:prstGeom>
          <a:noFill/>
        </p:spPr>
        <p:txBody>
          <a:bodyPr wrap="none" rtlCol="0">
            <a:spAutoFit/>
          </a:bodyPr>
          <a:lstStyle/>
          <a:p>
            <a:r>
              <a:rPr lang="es-ES" dirty="0" smtClean="0"/>
              <a:t>Añadiéndolo en la </a:t>
            </a:r>
            <a:r>
              <a:rPr lang="es-ES" b="1" dirty="0" smtClean="0"/>
              <a:t>creación</a:t>
            </a:r>
            <a:r>
              <a:rPr lang="es-ES" dirty="0" smtClean="0"/>
              <a:t> de tablas…</a:t>
            </a:r>
            <a:endParaRPr lang="es-ES" dirty="0"/>
          </a:p>
        </p:txBody>
      </p:sp>
      <p:sp>
        <p:nvSpPr>
          <p:cNvPr id="7" name="6 Rectángulo"/>
          <p:cNvSpPr/>
          <p:nvPr/>
        </p:nvSpPr>
        <p:spPr>
          <a:xfrm>
            <a:off x="971600" y="1628800"/>
            <a:ext cx="7488832" cy="4247317"/>
          </a:xfrm>
          <a:prstGeom prst="rect">
            <a:avLst/>
          </a:prstGeom>
        </p:spPr>
        <p:txBody>
          <a:bodyPr wrap="square">
            <a:spAutoFit/>
          </a:bodyPr>
          <a:lstStyle/>
          <a:p>
            <a:r>
              <a:rPr lang="es-ES" dirty="0" err="1" smtClean="0"/>
              <a:t>create</a:t>
            </a:r>
            <a:r>
              <a:rPr lang="es-ES" dirty="0" smtClean="0"/>
              <a:t> </a:t>
            </a:r>
            <a:r>
              <a:rPr lang="es-ES" dirty="0" err="1" smtClean="0"/>
              <a:t>table</a:t>
            </a:r>
            <a:r>
              <a:rPr lang="es-ES" dirty="0" smtClean="0"/>
              <a:t> TABLA1</a:t>
            </a:r>
          </a:p>
          <a:p>
            <a:r>
              <a:rPr lang="es-ES" dirty="0" smtClean="0"/>
              <a:t>(  campo1 tipo… ,</a:t>
            </a:r>
          </a:p>
          <a:p>
            <a:r>
              <a:rPr lang="es-ES" dirty="0" smtClean="0"/>
              <a:t>   campo2 tipo… , </a:t>
            </a:r>
          </a:p>
          <a:p>
            <a:r>
              <a:rPr lang="es-ES" dirty="0" smtClean="0"/>
              <a:t>   … ,</a:t>
            </a:r>
          </a:p>
          <a:p>
            <a:r>
              <a:rPr lang="es-ES" dirty="0" smtClean="0"/>
              <a:t>   {</a:t>
            </a:r>
            <a:r>
              <a:rPr lang="es-ES" dirty="0" err="1" smtClean="0"/>
              <a:t>constraint</a:t>
            </a:r>
            <a:r>
              <a:rPr lang="es-ES" dirty="0" smtClean="0"/>
              <a:t> </a:t>
            </a:r>
            <a:r>
              <a:rPr lang="es-ES" dirty="0" err="1" smtClean="0"/>
              <a:t>NombreRestricción</a:t>
            </a:r>
            <a:r>
              <a:rPr lang="es-ES" dirty="0" smtClean="0"/>
              <a:t>}</a:t>
            </a:r>
          </a:p>
          <a:p>
            <a:r>
              <a:rPr lang="es-ES" dirty="0" smtClean="0"/>
              <a:t>   </a:t>
            </a:r>
            <a:r>
              <a:rPr lang="es-ES" dirty="0" err="1" smtClean="0"/>
              <a:t>foreign</a:t>
            </a:r>
            <a:r>
              <a:rPr lang="es-ES" dirty="0" smtClean="0"/>
              <a:t> </a:t>
            </a:r>
            <a:r>
              <a:rPr lang="es-ES" dirty="0" err="1" smtClean="0"/>
              <a:t>key</a:t>
            </a:r>
            <a:r>
              <a:rPr lang="es-ES" dirty="0" smtClean="0"/>
              <a:t> (CAMPOCLAVEFORANEA)</a:t>
            </a:r>
          </a:p>
          <a:p>
            <a:r>
              <a:rPr lang="es-ES" dirty="0" smtClean="0"/>
              <a:t>   </a:t>
            </a:r>
            <a:r>
              <a:rPr lang="es-ES" dirty="0" err="1" smtClean="0"/>
              <a:t>references</a:t>
            </a:r>
            <a:r>
              <a:rPr lang="es-ES" dirty="0" smtClean="0"/>
              <a:t> TABLA2 (CAMPOCLAVEPRIMARIA)</a:t>
            </a:r>
          </a:p>
          <a:p>
            <a:r>
              <a:rPr lang="es-ES" dirty="0" smtClean="0"/>
              <a:t>   </a:t>
            </a:r>
            <a:r>
              <a:rPr lang="es-ES" dirty="0" err="1" smtClean="0"/>
              <a:t>on</a:t>
            </a:r>
            <a:r>
              <a:rPr lang="es-ES" dirty="0" smtClean="0"/>
              <a:t> </a:t>
            </a:r>
            <a:r>
              <a:rPr lang="es-ES" dirty="0" err="1" smtClean="0"/>
              <a:t>update</a:t>
            </a:r>
            <a:r>
              <a:rPr lang="es-ES" dirty="0" smtClean="0"/>
              <a:t> {</a:t>
            </a:r>
            <a:r>
              <a:rPr lang="es-ES" dirty="0" err="1" smtClean="0"/>
              <a:t>cascade</a:t>
            </a:r>
            <a:r>
              <a:rPr lang="es-ES" dirty="0" smtClean="0"/>
              <a:t>/</a:t>
            </a:r>
            <a:r>
              <a:rPr lang="es-ES" u="sng" dirty="0" smtClean="0"/>
              <a:t>no </a:t>
            </a:r>
            <a:r>
              <a:rPr lang="es-ES" u="sng" dirty="0" err="1" smtClean="0"/>
              <a:t>action</a:t>
            </a:r>
            <a:r>
              <a:rPr lang="es-ES" dirty="0" smtClean="0"/>
              <a:t>}</a:t>
            </a:r>
          </a:p>
          <a:p>
            <a:r>
              <a:rPr lang="es-ES" dirty="0" smtClean="0"/>
              <a:t>   </a:t>
            </a:r>
            <a:r>
              <a:rPr lang="es-ES" dirty="0" err="1" smtClean="0"/>
              <a:t>on</a:t>
            </a:r>
            <a:r>
              <a:rPr lang="es-ES" dirty="0" smtClean="0"/>
              <a:t> </a:t>
            </a:r>
            <a:r>
              <a:rPr lang="es-ES" dirty="0" err="1" smtClean="0"/>
              <a:t>delete</a:t>
            </a:r>
            <a:r>
              <a:rPr lang="es-ES" dirty="0" smtClean="0"/>
              <a:t> {</a:t>
            </a:r>
            <a:r>
              <a:rPr lang="es-ES" dirty="0" err="1" smtClean="0"/>
              <a:t>cascade</a:t>
            </a:r>
            <a:r>
              <a:rPr lang="es-ES" dirty="0" smtClean="0"/>
              <a:t>/</a:t>
            </a:r>
            <a:r>
              <a:rPr lang="es-ES" u="sng" dirty="0" smtClean="0"/>
              <a:t>no </a:t>
            </a:r>
            <a:r>
              <a:rPr lang="es-ES" u="sng" dirty="0" err="1" smtClean="0"/>
              <a:t>action</a:t>
            </a:r>
            <a:r>
              <a:rPr lang="es-ES" dirty="0" smtClean="0"/>
              <a:t>},</a:t>
            </a:r>
          </a:p>
          <a:p>
            <a:r>
              <a:rPr lang="es-ES" dirty="0" smtClean="0"/>
              <a:t>   …</a:t>
            </a:r>
          </a:p>
          <a:p>
            <a:r>
              <a:rPr lang="es-ES" dirty="0" smtClean="0"/>
              <a:t>);</a:t>
            </a:r>
          </a:p>
          <a:p>
            <a:endParaRPr lang="es-ES" dirty="0" smtClean="0"/>
          </a:p>
          <a:p>
            <a:r>
              <a:rPr lang="es-ES" dirty="0" smtClean="0"/>
              <a:t>Teniendo en cuenta que debe definirse el campo antes de usarlo en la definición de la </a:t>
            </a:r>
            <a:r>
              <a:rPr lang="es-ES" dirty="0" err="1" smtClean="0"/>
              <a:t>Foreign</a:t>
            </a:r>
            <a:r>
              <a:rPr lang="es-ES" dirty="0" smtClean="0"/>
              <a:t> </a:t>
            </a:r>
            <a:r>
              <a:rPr lang="es-ES" dirty="0" err="1" smtClean="0"/>
              <a:t>key</a:t>
            </a:r>
            <a:r>
              <a:rPr lang="es-ES" dirty="0" smtClean="0"/>
              <a:t>.</a:t>
            </a:r>
          </a:p>
          <a:p>
            <a:r>
              <a:rPr lang="es-ES" dirty="0" smtClean="0"/>
              <a:t>Si no le damos nombre a la restricción el SGBD inventa uno.</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union</a:t>
            </a:r>
            <a:endParaRPr lang="es-ES"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43</a:t>
            </a:fld>
            <a:endParaRPr lang="es-E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fld id="{132FADFE-3B8F-471C-ABF0-DBC7717ECBBC}" type="slidenum">
              <a:rPr lang="es-ES" smtClean="0"/>
              <a:pPr/>
              <a:t>44</a:t>
            </a:fld>
            <a:endParaRPr lang="es-ES"/>
          </a:p>
        </p:txBody>
      </p:sp>
      <p:sp>
        <p:nvSpPr>
          <p:cNvPr id="1025" name="Rectangle 1"/>
          <p:cNvSpPr>
            <a:spLocks noChangeArrowheads="1"/>
          </p:cNvSpPr>
          <p:nvPr/>
        </p:nvSpPr>
        <p:spPr bwMode="auto">
          <a:xfrm>
            <a:off x="539552" y="404664"/>
            <a:ext cx="7740352"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El operador "</a:t>
            </a:r>
            <a:r>
              <a:rPr kumimoji="0" lang="es-ES" sz="28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union</a:t>
            </a:r>
            <a:r>
              <a:rPr kumimoji="0" lang="es-E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s-ES" sz="2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combina</a:t>
            </a:r>
            <a:r>
              <a:rPr kumimoji="0" lang="es-E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el resultado de dos o más instrucciones "</a:t>
            </a:r>
            <a:r>
              <a:rPr kumimoji="0" lang="es-ES" sz="28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select</a:t>
            </a:r>
            <a:r>
              <a:rPr kumimoji="0" lang="es-E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en un único resultado.</a:t>
            </a:r>
            <a:endParaRPr kumimoji="0" lang="es-E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 usa cuando </a:t>
            </a:r>
            <a:r>
              <a:rPr kumimoji="0" lang="es-ES" sz="2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los datos </a:t>
            </a:r>
            <a:r>
              <a:rPr kumimoji="0" lang="es-E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que se quieren obtener </a:t>
            </a:r>
            <a:r>
              <a:rPr kumimoji="0" lang="es-ES" sz="2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pertenecen a distintas tablas </a:t>
            </a:r>
            <a:r>
              <a:rPr kumimoji="0" lang="es-E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y no se puede acceder a ellos con una sola consulta.</a:t>
            </a:r>
            <a:endParaRPr kumimoji="0" lang="es-E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Es necesario que las tablas referenciadas tengan </a:t>
            </a:r>
            <a:r>
              <a:rPr kumimoji="0" lang="es-ES" sz="2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tipos de datos similares</a:t>
            </a:r>
            <a:r>
              <a:rPr kumimoji="0" lang="es-E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la </a:t>
            </a:r>
            <a:r>
              <a:rPr kumimoji="0" lang="es-ES" sz="2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misma cantidad de campos y el mismo orden </a:t>
            </a:r>
            <a:r>
              <a:rPr kumimoji="0" lang="es-E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 campos en la lista de selección de cada consulta. No se incluyen las filas duplicadas en el resultado, a menos que coloque la opción "</a:t>
            </a:r>
            <a:r>
              <a:rPr kumimoji="0" lang="es-ES" sz="28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all</a:t>
            </a:r>
            <a:r>
              <a:rPr kumimoji="0" lang="es-E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s-E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 deben especificar los nombres de los campos en la primera instrucción "</a:t>
            </a:r>
            <a:r>
              <a:rPr kumimoji="0" lang="es-ES" sz="28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select</a:t>
            </a:r>
            <a:r>
              <a:rPr kumimoji="0" lang="es-E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s-E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15616" y="1196752"/>
            <a:ext cx="6768752" cy="4247317"/>
          </a:xfrm>
          <a:prstGeom prst="rect">
            <a:avLst/>
          </a:prstGeom>
          <a:noFill/>
        </p:spPr>
        <p:txBody>
          <a:bodyPr wrap="square" rtlCol="0">
            <a:spAutoFit/>
          </a:bodyPr>
          <a:lstStyle/>
          <a:p>
            <a:r>
              <a:rPr lang="es-ES" dirty="0" smtClean="0"/>
              <a:t>Para acceder a datos de distintas bases de datos lo hacemos especificando el nombre de la tabla como:</a:t>
            </a:r>
          </a:p>
          <a:p>
            <a:endParaRPr lang="es-ES" dirty="0" smtClean="0"/>
          </a:p>
          <a:p>
            <a:r>
              <a:rPr lang="es-ES" dirty="0" smtClean="0"/>
              <a:t>	</a:t>
            </a:r>
            <a:r>
              <a:rPr lang="es-ES" dirty="0" err="1" smtClean="0"/>
              <a:t>basededatos.esquema.tabla</a:t>
            </a:r>
            <a:endParaRPr lang="es-ES" dirty="0" smtClean="0"/>
          </a:p>
          <a:p>
            <a:endParaRPr lang="es-ES" dirty="0" smtClean="0"/>
          </a:p>
          <a:p>
            <a:r>
              <a:rPr lang="es-ES" dirty="0" smtClean="0"/>
              <a:t>Normalmente el esquema es </a:t>
            </a:r>
            <a:r>
              <a:rPr lang="es-ES" dirty="0" err="1" smtClean="0"/>
              <a:t>dbo</a:t>
            </a:r>
            <a:r>
              <a:rPr lang="es-ES" dirty="0" smtClean="0"/>
              <a:t>.</a:t>
            </a:r>
          </a:p>
          <a:p>
            <a:endParaRPr lang="es-ES" dirty="0" smtClean="0"/>
          </a:p>
          <a:p>
            <a:r>
              <a:rPr lang="es-ES" dirty="0" smtClean="0"/>
              <a:t>Tabla clientes de Videojuegos:</a:t>
            </a:r>
          </a:p>
          <a:p>
            <a:endParaRPr lang="es-ES" dirty="0" smtClean="0"/>
          </a:p>
          <a:p>
            <a:r>
              <a:rPr lang="es-ES" dirty="0" smtClean="0"/>
              <a:t>	</a:t>
            </a:r>
            <a:r>
              <a:rPr lang="es-ES" dirty="0" err="1" smtClean="0"/>
              <a:t>videojuegos.dbo.cliente</a:t>
            </a:r>
            <a:endParaRPr lang="es-ES" dirty="0" smtClean="0"/>
          </a:p>
          <a:p>
            <a:endParaRPr lang="es-ES" dirty="0" smtClean="0"/>
          </a:p>
          <a:p>
            <a:r>
              <a:rPr lang="es-ES" dirty="0" smtClean="0"/>
              <a:t>Tabla componentes de </a:t>
            </a:r>
            <a:r>
              <a:rPr lang="es-ES" dirty="0" err="1" smtClean="0"/>
              <a:t>empresasinformaticas</a:t>
            </a:r>
            <a:r>
              <a:rPr lang="es-ES" dirty="0" smtClean="0"/>
              <a:t>:</a:t>
            </a:r>
          </a:p>
          <a:p>
            <a:endParaRPr lang="es-ES" dirty="0" smtClean="0"/>
          </a:p>
          <a:p>
            <a:r>
              <a:rPr lang="es-ES" dirty="0" smtClean="0"/>
              <a:t>	</a:t>
            </a:r>
            <a:r>
              <a:rPr lang="es-ES" dirty="0" err="1" smtClean="0"/>
              <a:t>empresasinformaticas.dbo.componente</a:t>
            </a:r>
            <a:endParaRPr lang="es-ES" dirty="0" smtClean="0"/>
          </a:p>
          <a:p>
            <a:endParaRPr lang="es-ES" dirty="0"/>
          </a:p>
        </p:txBody>
      </p:sp>
      <p:sp>
        <p:nvSpPr>
          <p:cNvPr id="3" name="2 Marcador de número de diapositiva"/>
          <p:cNvSpPr>
            <a:spLocks noGrp="1"/>
          </p:cNvSpPr>
          <p:nvPr>
            <p:ph type="sldNum" sz="quarter" idx="12"/>
          </p:nvPr>
        </p:nvSpPr>
        <p:spPr/>
        <p:txBody>
          <a:bodyPr/>
          <a:lstStyle/>
          <a:p>
            <a:fld id="{82DFB83E-6FB0-4BFB-B0CA-9FF604785BE3}" type="slidenum">
              <a:rPr lang="es-ES" smtClean="0"/>
              <a:pPr/>
              <a:t>45</a:t>
            </a:fld>
            <a:endParaRPr lang="es-E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99592" y="980728"/>
            <a:ext cx="7416824" cy="646331"/>
          </a:xfrm>
          <a:prstGeom prst="rect">
            <a:avLst/>
          </a:prstGeom>
          <a:noFill/>
        </p:spPr>
        <p:txBody>
          <a:bodyPr wrap="square" rtlCol="0">
            <a:spAutoFit/>
          </a:bodyPr>
          <a:lstStyle/>
          <a:p>
            <a:r>
              <a:rPr lang="es-ES" dirty="0" smtClean="0"/>
              <a:t>Vamos a ver los clientes de Videojuegos y discos, primero sin </a:t>
            </a:r>
            <a:r>
              <a:rPr lang="es-ES" dirty="0" err="1" smtClean="0"/>
              <a:t>all</a:t>
            </a:r>
            <a:r>
              <a:rPr lang="es-ES" dirty="0" smtClean="0"/>
              <a:t>…</a:t>
            </a:r>
            <a:endParaRPr lang="es-ES" dirty="0"/>
          </a:p>
        </p:txBody>
      </p:sp>
      <p:pic>
        <p:nvPicPr>
          <p:cNvPr id="59394" name="Picture 2"/>
          <p:cNvPicPr>
            <a:picLocks noChangeAspect="1" noChangeArrowheads="1"/>
          </p:cNvPicPr>
          <p:nvPr/>
        </p:nvPicPr>
        <p:blipFill>
          <a:blip r:embed="rId2" cstate="print"/>
          <a:srcRect/>
          <a:stretch>
            <a:fillRect/>
          </a:stretch>
        </p:blipFill>
        <p:spPr bwMode="auto">
          <a:xfrm>
            <a:off x="1187624" y="1772816"/>
            <a:ext cx="4297592" cy="1885553"/>
          </a:xfrm>
          <a:prstGeom prst="rect">
            <a:avLst/>
          </a:prstGeom>
          <a:noFill/>
          <a:ln w="9525">
            <a:noFill/>
            <a:miter lim="800000"/>
            <a:headEnd/>
            <a:tailEnd/>
          </a:ln>
        </p:spPr>
      </p:pic>
      <p:pic>
        <p:nvPicPr>
          <p:cNvPr id="59395" name="Picture 3"/>
          <p:cNvPicPr>
            <a:picLocks noChangeAspect="1" noChangeArrowheads="1"/>
          </p:cNvPicPr>
          <p:nvPr/>
        </p:nvPicPr>
        <p:blipFill>
          <a:blip r:embed="rId3" cstate="print"/>
          <a:srcRect/>
          <a:stretch>
            <a:fillRect/>
          </a:stretch>
        </p:blipFill>
        <p:spPr bwMode="auto">
          <a:xfrm>
            <a:off x="4139952" y="3501008"/>
            <a:ext cx="3168352" cy="2881364"/>
          </a:xfrm>
          <a:prstGeom prst="rect">
            <a:avLst/>
          </a:prstGeom>
          <a:noFill/>
          <a:ln w="9525">
            <a:noFill/>
            <a:miter lim="800000"/>
            <a:headEnd/>
            <a:tailEnd/>
          </a:ln>
        </p:spPr>
      </p:pic>
      <p:sp>
        <p:nvSpPr>
          <p:cNvPr id="5" name="4 Marcador de número de diapositiva"/>
          <p:cNvSpPr>
            <a:spLocks noGrp="1"/>
          </p:cNvSpPr>
          <p:nvPr>
            <p:ph type="sldNum" sz="quarter" idx="12"/>
          </p:nvPr>
        </p:nvSpPr>
        <p:spPr/>
        <p:txBody>
          <a:bodyPr/>
          <a:lstStyle/>
          <a:p>
            <a:fld id="{82DFB83E-6FB0-4BFB-B0CA-9FF604785BE3}" type="slidenum">
              <a:rPr lang="es-ES" smtClean="0"/>
              <a:pPr/>
              <a:t>46</a:t>
            </a:fld>
            <a:endParaRPr lang="es-E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475656" y="1052736"/>
            <a:ext cx="5844805" cy="369332"/>
          </a:xfrm>
          <a:prstGeom prst="rect">
            <a:avLst/>
          </a:prstGeom>
          <a:noFill/>
        </p:spPr>
        <p:txBody>
          <a:bodyPr wrap="none" rtlCol="0">
            <a:spAutoFit/>
          </a:bodyPr>
          <a:lstStyle/>
          <a:p>
            <a:r>
              <a:rPr lang="es-ES" dirty="0" smtClean="0"/>
              <a:t>Veamos la unión con las tablas de </a:t>
            </a:r>
            <a:r>
              <a:rPr lang="es-ES" dirty="0" err="1" smtClean="0"/>
              <a:t>tablaprueba</a:t>
            </a:r>
            <a:r>
              <a:rPr lang="es-ES" dirty="0" smtClean="0"/>
              <a:t>…</a:t>
            </a:r>
            <a:endParaRPr lang="es-ES" dirty="0"/>
          </a:p>
        </p:txBody>
      </p:sp>
      <p:pic>
        <p:nvPicPr>
          <p:cNvPr id="60418" name="Picture 2"/>
          <p:cNvPicPr>
            <a:picLocks noChangeAspect="1" noChangeArrowheads="1"/>
          </p:cNvPicPr>
          <p:nvPr/>
        </p:nvPicPr>
        <p:blipFill>
          <a:blip r:embed="rId2" cstate="print"/>
          <a:srcRect/>
          <a:stretch>
            <a:fillRect/>
          </a:stretch>
        </p:blipFill>
        <p:spPr bwMode="auto">
          <a:xfrm>
            <a:off x="5076056" y="1988840"/>
            <a:ext cx="2400300" cy="3676650"/>
          </a:xfrm>
          <a:prstGeom prst="rect">
            <a:avLst/>
          </a:prstGeom>
          <a:noFill/>
          <a:ln w="9525">
            <a:noFill/>
            <a:miter lim="800000"/>
            <a:headEnd/>
            <a:tailEnd/>
          </a:ln>
        </p:spPr>
      </p:pic>
      <p:sp>
        <p:nvSpPr>
          <p:cNvPr id="4" name="3 CuadroTexto"/>
          <p:cNvSpPr txBox="1"/>
          <p:nvPr/>
        </p:nvSpPr>
        <p:spPr>
          <a:xfrm>
            <a:off x="611560" y="1700808"/>
            <a:ext cx="1056571" cy="461665"/>
          </a:xfrm>
          <a:prstGeom prst="rect">
            <a:avLst/>
          </a:prstGeom>
          <a:noFill/>
        </p:spPr>
        <p:txBody>
          <a:bodyPr wrap="none" rtlCol="0">
            <a:spAutoFit/>
          </a:bodyPr>
          <a:lstStyle/>
          <a:p>
            <a:r>
              <a:rPr lang="es-ES" sz="2400" b="1" dirty="0" smtClean="0"/>
              <a:t>Tabla1</a:t>
            </a:r>
            <a:endParaRPr lang="es-ES" sz="2400" b="1" dirty="0"/>
          </a:p>
        </p:txBody>
      </p:sp>
      <p:sp>
        <p:nvSpPr>
          <p:cNvPr id="5" name="4 CuadroTexto"/>
          <p:cNvSpPr txBox="1"/>
          <p:nvPr/>
        </p:nvSpPr>
        <p:spPr>
          <a:xfrm>
            <a:off x="755576" y="4725144"/>
            <a:ext cx="1058175" cy="461665"/>
          </a:xfrm>
          <a:prstGeom prst="rect">
            <a:avLst/>
          </a:prstGeom>
          <a:noFill/>
        </p:spPr>
        <p:txBody>
          <a:bodyPr wrap="none" rtlCol="0">
            <a:spAutoFit/>
          </a:bodyPr>
          <a:lstStyle/>
          <a:p>
            <a:r>
              <a:rPr lang="es-ES" sz="2400" b="1" dirty="0" smtClean="0"/>
              <a:t>Tabla2</a:t>
            </a:r>
            <a:endParaRPr lang="es-ES" sz="2400" b="1" dirty="0"/>
          </a:p>
        </p:txBody>
      </p:sp>
      <p:pic>
        <p:nvPicPr>
          <p:cNvPr id="6" name="Picture 6"/>
          <p:cNvPicPr>
            <a:picLocks noChangeAspect="1" noChangeArrowheads="1"/>
          </p:cNvPicPr>
          <p:nvPr/>
        </p:nvPicPr>
        <p:blipFill>
          <a:blip r:embed="rId3" cstate="print"/>
          <a:srcRect/>
          <a:stretch>
            <a:fillRect/>
          </a:stretch>
        </p:blipFill>
        <p:spPr bwMode="auto">
          <a:xfrm>
            <a:off x="2267744" y="1628800"/>
            <a:ext cx="1737857" cy="2088232"/>
          </a:xfrm>
          <a:prstGeom prst="rect">
            <a:avLst/>
          </a:prstGeom>
          <a:noFill/>
          <a:ln w="9525">
            <a:noFill/>
            <a:miter lim="800000"/>
            <a:headEnd/>
            <a:tailEnd/>
          </a:ln>
        </p:spPr>
      </p:pic>
      <p:pic>
        <p:nvPicPr>
          <p:cNvPr id="7" name="Picture 7"/>
          <p:cNvPicPr>
            <a:picLocks noChangeAspect="1" noChangeArrowheads="1"/>
          </p:cNvPicPr>
          <p:nvPr/>
        </p:nvPicPr>
        <p:blipFill>
          <a:blip r:embed="rId4" cstate="print"/>
          <a:srcRect/>
          <a:stretch>
            <a:fillRect/>
          </a:stretch>
        </p:blipFill>
        <p:spPr bwMode="auto">
          <a:xfrm>
            <a:off x="2267744" y="3933056"/>
            <a:ext cx="1800200" cy="2280253"/>
          </a:xfrm>
          <a:prstGeom prst="rect">
            <a:avLst/>
          </a:prstGeom>
          <a:noFill/>
          <a:ln w="9525">
            <a:noFill/>
            <a:miter lim="800000"/>
            <a:headEnd/>
            <a:tailEnd/>
          </a:ln>
        </p:spPr>
      </p:pic>
      <p:sp>
        <p:nvSpPr>
          <p:cNvPr id="8" name="7 CuadroTexto"/>
          <p:cNvSpPr txBox="1"/>
          <p:nvPr/>
        </p:nvSpPr>
        <p:spPr>
          <a:xfrm>
            <a:off x="4788024" y="6093296"/>
            <a:ext cx="2347117" cy="369332"/>
          </a:xfrm>
          <a:prstGeom prst="rect">
            <a:avLst/>
          </a:prstGeom>
          <a:noFill/>
        </p:spPr>
        <p:txBody>
          <a:bodyPr wrap="none" rtlCol="0">
            <a:spAutoFit/>
          </a:bodyPr>
          <a:lstStyle/>
          <a:p>
            <a:r>
              <a:rPr lang="es-ES" dirty="0" smtClean="0"/>
              <a:t>No repite registros</a:t>
            </a:r>
            <a:endParaRPr lang="es-ES" dirty="0"/>
          </a:p>
        </p:txBody>
      </p:sp>
      <p:sp>
        <p:nvSpPr>
          <p:cNvPr id="9" name="8 Marcador de número de diapositiva"/>
          <p:cNvSpPr>
            <a:spLocks noGrp="1"/>
          </p:cNvSpPr>
          <p:nvPr>
            <p:ph type="sldNum" sz="quarter" idx="12"/>
          </p:nvPr>
        </p:nvSpPr>
        <p:spPr/>
        <p:txBody>
          <a:bodyPr/>
          <a:lstStyle/>
          <a:p>
            <a:fld id="{82DFB83E-6FB0-4BFB-B0CA-9FF604785BE3}" type="slidenum">
              <a:rPr lang="es-ES" smtClean="0"/>
              <a:pPr/>
              <a:t>47</a:t>
            </a:fld>
            <a:endParaRPr lang="es-E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99592" y="836712"/>
            <a:ext cx="7225376" cy="369332"/>
          </a:xfrm>
          <a:prstGeom prst="rect">
            <a:avLst/>
          </a:prstGeom>
          <a:noFill/>
        </p:spPr>
        <p:txBody>
          <a:bodyPr wrap="none" rtlCol="0">
            <a:spAutoFit/>
          </a:bodyPr>
          <a:lstStyle/>
          <a:p>
            <a:r>
              <a:rPr lang="es-ES" dirty="0" smtClean="0"/>
              <a:t>Cuando usamos </a:t>
            </a:r>
            <a:r>
              <a:rPr lang="es-ES" dirty="0" err="1" smtClean="0"/>
              <a:t>all</a:t>
            </a:r>
            <a:r>
              <a:rPr lang="es-ES" dirty="0" smtClean="0"/>
              <a:t> no unifica registros con valores iguales…</a:t>
            </a:r>
            <a:endParaRPr lang="es-ES" dirty="0"/>
          </a:p>
        </p:txBody>
      </p:sp>
      <p:sp>
        <p:nvSpPr>
          <p:cNvPr id="3" name="2 CuadroTexto"/>
          <p:cNvSpPr txBox="1"/>
          <p:nvPr/>
        </p:nvSpPr>
        <p:spPr>
          <a:xfrm>
            <a:off x="611560" y="1700808"/>
            <a:ext cx="1056571" cy="461665"/>
          </a:xfrm>
          <a:prstGeom prst="rect">
            <a:avLst/>
          </a:prstGeom>
          <a:noFill/>
        </p:spPr>
        <p:txBody>
          <a:bodyPr wrap="none" rtlCol="0">
            <a:spAutoFit/>
          </a:bodyPr>
          <a:lstStyle/>
          <a:p>
            <a:r>
              <a:rPr lang="es-ES" sz="2400" b="1" dirty="0" smtClean="0"/>
              <a:t>Tabla1</a:t>
            </a:r>
            <a:endParaRPr lang="es-ES" sz="2400" b="1" dirty="0"/>
          </a:p>
        </p:txBody>
      </p:sp>
      <p:sp>
        <p:nvSpPr>
          <p:cNvPr id="4" name="3 CuadroTexto"/>
          <p:cNvSpPr txBox="1"/>
          <p:nvPr/>
        </p:nvSpPr>
        <p:spPr>
          <a:xfrm>
            <a:off x="755576" y="4725144"/>
            <a:ext cx="1058175" cy="461665"/>
          </a:xfrm>
          <a:prstGeom prst="rect">
            <a:avLst/>
          </a:prstGeom>
          <a:noFill/>
        </p:spPr>
        <p:txBody>
          <a:bodyPr wrap="none" rtlCol="0">
            <a:spAutoFit/>
          </a:bodyPr>
          <a:lstStyle/>
          <a:p>
            <a:r>
              <a:rPr lang="es-ES" sz="2400" b="1" dirty="0" smtClean="0"/>
              <a:t>Tabla2</a:t>
            </a:r>
            <a:endParaRPr lang="es-ES" sz="2400" b="1" dirty="0"/>
          </a:p>
        </p:txBody>
      </p:sp>
      <p:pic>
        <p:nvPicPr>
          <p:cNvPr id="5" name="Picture 6"/>
          <p:cNvPicPr>
            <a:picLocks noChangeAspect="1" noChangeArrowheads="1"/>
          </p:cNvPicPr>
          <p:nvPr/>
        </p:nvPicPr>
        <p:blipFill>
          <a:blip r:embed="rId2" cstate="print"/>
          <a:srcRect/>
          <a:stretch>
            <a:fillRect/>
          </a:stretch>
        </p:blipFill>
        <p:spPr bwMode="auto">
          <a:xfrm>
            <a:off x="2267744" y="1628800"/>
            <a:ext cx="1737857" cy="2088232"/>
          </a:xfrm>
          <a:prstGeom prst="rect">
            <a:avLst/>
          </a:prstGeom>
          <a:noFill/>
          <a:ln w="9525">
            <a:noFill/>
            <a:miter lim="800000"/>
            <a:headEnd/>
            <a:tailEnd/>
          </a:ln>
        </p:spPr>
      </p:pic>
      <p:pic>
        <p:nvPicPr>
          <p:cNvPr id="6" name="Picture 7"/>
          <p:cNvPicPr>
            <a:picLocks noChangeAspect="1" noChangeArrowheads="1"/>
          </p:cNvPicPr>
          <p:nvPr/>
        </p:nvPicPr>
        <p:blipFill>
          <a:blip r:embed="rId3" cstate="print"/>
          <a:srcRect/>
          <a:stretch>
            <a:fillRect/>
          </a:stretch>
        </p:blipFill>
        <p:spPr bwMode="auto">
          <a:xfrm>
            <a:off x="2267744" y="3933056"/>
            <a:ext cx="1800200" cy="2280253"/>
          </a:xfrm>
          <a:prstGeom prst="rect">
            <a:avLst/>
          </a:prstGeom>
          <a:noFill/>
          <a:ln w="9525">
            <a:noFill/>
            <a:miter lim="800000"/>
            <a:headEnd/>
            <a:tailEnd/>
          </a:ln>
        </p:spPr>
      </p:pic>
      <p:pic>
        <p:nvPicPr>
          <p:cNvPr id="61442" name="Picture 2"/>
          <p:cNvPicPr>
            <a:picLocks noChangeAspect="1" noChangeArrowheads="1"/>
          </p:cNvPicPr>
          <p:nvPr/>
        </p:nvPicPr>
        <p:blipFill>
          <a:blip r:embed="rId4" cstate="print"/>
          <a:srcRect/>
          <a:stretch>
            <a:fillRect/>
          </a:stretch>
        </p:blipFill>
        <p:spPr bwMode="auto">
          <a:xfrm>
            <a:off x="4716016" y="1772816"/>
            <a:ext cx="2838450" cy="4029075"/>
          </a:xfrm>
          <a:prstGeom prst="rect">
            <a:avLst/>
          </a:prstGeom>
          <a:noFill/>
          <a:ln w="9525">
            <a:noFill/>
            <a:miter lim="800000"/>
            <a:headEnd/>
            <a:tailEnd/>
          </a:ln>
        </p:spPr>
      </p:pic>
      <p:sp>
        <p:nvSpPr>
          <p:cNvPr id="8" name="7 CuadroTexto"/>
          <p:cNvSpPr txBox="1"/>
          <p:nvPr/>
        </p:nvSpPr>
        <p:spPr>
          <a:xfrm>
            <a:off x="3491880" y="6165304"/>
            <a:ext cx="5248040" cy="369332"/>
          </a:xfrm>
          <a:prstGeom prst="rect">
            <a:avLst/>
          </a:prstGeom>
          <a:noFill/>
        </p:spPr>
        <p:txBody>
          <a:bodyPr wrap="none" rtlCol="0">
            <a:spAutoFit/>
          </a:bodyPr>
          <a:lstStyle/>
          <a:p>
            <a:r>
              <a:rPr lang="es-ES" dirty="0" smtClean="0"/>
              <a:t>Repite los valores de registros con </a:t>
            </a:r>
            <a:r>
              <a:rPr lang="es-ES" dirty="0" err="1" smtClean="0"/>
              <a:t>union</a:t>
            </a:r>
            <a:r>
              <a:rPr lang="es-ES" dirty="0" smtClean="0"/>
              <a:t> </a:t>
            </a:r>
            <a:r>
              <a:rPr lang="es-ES" dirty="0" err="1" smtClean="0"/>
              <a:t>all</a:t>
            </a:r>
            <a:endParaRPr lang="es-ES" dirty="0"/>
          </a:p>
        </p:txBody>
      </p:sp>
      <p:sp>
        <p:nvSpPr>
          <p:cNvPr id="9" name="8 Marcador de número de diapositiva"/>
          <p:cNvSpPr>
            <a:spLocks noGrp="1"/>
          </p:cNvSpPr>
          <p:nvPr>
            <p:ph type="sldNum" sz="quarter" idx="12"/>
          </p:nvPr>
        </p:nvSpPr>
        <p:spPr/>
        <p:txBody>
          <a:bodyPr/>
          <a:lstStyle/>
          <a:p>
            <a:fld id="{82DFB83E-6FB0-4BFB-B0CA-9FF604785BE3}" type="slidenum">
              <a:rPr lang="es-ES" smtClean="0"/>
              <a:pPr/>
              <a:t>48</a:t>
            </a:fld>
            <a:endParaRPr lang="es-E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259633" y="1124744"/>
            <a:ext cx="6912768" cy="4247317"/>
          </a:xfrm>
          <a:prstGeom prst="rect">
            <a:avLst/>
          </a:prstGeom>
          <a:noFill/>
        </p:spPr>
        <p:txBody>
          <a:bodyPr wrap="square" rtlCol="0">
            <a:spAutoFit/>
          </a:bodyPr>
          <a:lstStyle/>
          <a:p>
            <a:r>
              <a:rPr lang="es-ES" dirty="0" smtClean="0"/>
              <a:t>También podemos hacerlo con más </a:t>
            </a:r>
            <a:r>
              <a:rPr lang="es-ES" dirty="0" err="1" smtClean="0"/>
              <a:t>select</a:t>
            </a:r>
            <a:r>
              <a:rPr lang="es-ES" dirty="0" smtClean="0"/>
              <a:t>.</a:t>
            </a:r>
          </a:p>
          <a:p>
            <a:r>
              <a:rPr lang="es-ES" dirty="0" smtClean="0"/>
              <a:t>Sólo tenemos que validar que el nº de campos es igual y que los tipos se corresponden.</a:t>
            </a:r>
          </a:p>
          <a:p>
            <a:r>
              <a:rPr lang="es-ES" dirty="0" smtClean="0"/>
              <a:t>La estructura de campos resultante tendrá la misma denominación que el primer </a:t>
            </a:r>
            <a:r>
              <a:rPr lang="es-ES" dirty="0" err="1" smtClean="0"/>
              <a:t>select</a:t>
            </a:r>
            <a:r>
              <a:rPr lang="es-ES" dirty="0" smtClean="0"/>
              <a:t>.</a:t>
            </a:r>
          </a:p>
          <a:p>
            <a:endParaRPr lang="es-ES" dirty="0" smtClean="0"/>
          </a:p>
          <a:p>
            <a:endParaRPr lang="es-ES" dirty="0" smtClean="0"/>
          </a:p>
          <a:p>
            <a:r>
              <a:rPr lang="es-ES" dirty="0" err="1" smtClean="0"/>
              <a:t>select</a:t>
            </a:r>
            <a:r>
              <a:rPr lang="es-ES" dirty="0" smtClean="0"/>
              <a:t> …</a:t>
            </a:r>
          </a:p>
          <a:p>
            <a:r>
              <a:rPr lang="es-ES" dirty="0" smtClean="0"/>
              <a:t>  </a:t>
            </a:r>
            <a:r>
              <a:rPr lang="es-ES" dirty="0" err="1" smtClean="0"/>
              <a:t>union</a:t>
            </a:r>
            <a:r>
              <a:rPr lang="es-ES" dirty="0" smtClean="0"/>
              <a:t> {</a:t>
            </a:r>
            <a:r>
              <a:rPr lang="es-ES" dirty="0" err="1" smtClean="0"/>
              <a:t>all</a:t>
            </a:r>
            <a:r>
              <a:rPr lang="es-ES" dirty="0" smtClean="0"/>
              <a:t>}</a:t>
            </a:r>
          </a:p>
          <a:p>
            <a:r>
              <a:rPr lang="es-ES" dirty="0" err="1" smtClean="0"/>
              <a:t>select</a:t>
            </a:r>
            <a:r>
              <a:rPr lang="es-ES" dirty="0" smtClean="0"/>
              <a:t> …</a:t>
            </a:r>
          </a:p>
          <a:p>
            <a:r>
              <a:rPr lang="es-ES" smtClean="0"/>
              <a:t>  union</a:t>
            </a:r>
            <a:r>
              <a:rPr lang="es-ES" dirty="0" smtClean="0"/>
              <a:t> {</a:t>
            </a:r>
            <a:r>
              <a:rPr lang="es-ES" dirty="0" err="1" smtClean="0"/>
              <a:t>all</a:t>
            </a:r>
            <a:r>
              <a:rPr lang="es-ES" dirty="0" smtClean="0"/>
              <a:t>}</a:t>
            </a:r>
          </a:p>
          <a:p>
            <a:r>
              <a:rPr lang="es-ES" dirty="0" err="1" smtClean="0"/>
              <a:t>select</a:t>
            </a:r>
            <a:r>
              <a:rPr lang="es-ES" dirty="0" smtClean="0"/>
              <a:t>…</a:t>
            </a:r>
          </a:p>
          <a:p>
            <a:r>
              <a:rPr lang="es-ES" dirty="0" smtClean="0"/>
              <a:t>…</a:t>
            </a:r>
          </a:p>
          <a:p>
            <a:endParaRPr lang="es-ES" dirty="0" smtClean="0"/>
          </a:p>
          <a:p>
            <a:endParaRPr lang="es-ES" dirty="0"/>
          </a:p>
        </p:txBody>
      </p:sp>
      <p:sp>
        <p:nvSpPr>
          <p:cNvPr id="3" name="2 Marcador de número de diapositiva"/>
          <p:cNvSpPr>
            <a:spLocks noGrp="1"/>
          </p:cNvSpPr>
          <p:nvPr>
            <p:ph type="sldNum" sz="quarter" idx="12"/>
          </p:nvPr>
        </p:nvSpPr>
        <p:spPr/>
        <p:txBody>
          <a:bodyPr/>
          <a:lstStyle/>
          <a:p>
            <a:fld id="{82DFB83E-6FB0-4BFB-B0CA-9FF604785BE3}" type="slidenum">
              <a:rPr lang="es-ES" smtClean="0"/>
              <a:pPr/>
              <a:t>49</a:t>
            </a:fld>
            <a:endParaRPr lang="es-E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331640" y="1988840"/>
            <a:ext cx="6408712" cy="2862322"/>
          </a:xfrm>
          <a:prstGeom prst="rect">
            <a:avLst/>
          </a:prstGeom>
          <a:noFill/>
        </p:spPr>
        <p:txBody>
          <a:bodyPr wrap="square" rtlCol="0">
            <a:spAutoFit/>
          </a:bodyPr>
          <a:lstStyle/>
          <a:p>
            <a:r>
              <a:rPr lang="es-ES" dirty="0" smtClean="0"/>
              <a:t>Formato de la instrucción que modifica la estructura de una tabla añadiéndole esa restricción </a:t>
            </a:r>
            <a:r>
              <a:rPr lang="es-ES" dirty="0" err="1" smtClean="0"/>
              <a:t>Foreign</a:t>
            </a:r>
            <a:r>
              <a:rPr lang="es-ES" dirty="0" smtClean="0"/>
              <a:t> </a:t>
            </a:r>
            <a:r>
              <a:rPr lang="es-ES" dirty="0" err="1" smtClean="0"/>
              <a:t>key</a:t>
            </a:r>
            <a:r>
              <a:rPr lang="es-ES" dirty="0" smtClean="0"/>
              <a:t>:</a:t>
            </a:r>
          </a:p>
          <a:p>
            <a:endParaRPr lang="es-ES" dirty="0" smtClean="0"/>
          </a:p>
          <a:p>
            <a:r>
              <a:rPr lang="es-ES" dirty="0" smtClean="0"/>
              <a:t>alter </a:t>
            </a:r>
            <a:r>
              <a:rPr lang="es-ES" dirty="0" err="1" smtClean="0"/>
              <a:t>table</a:t>
            </a:r>
            <a:r>
              <a:rPr lang="es-ES" dirty="0" smtClean="0"/>
              <a:t> TABLA1</a:t>
            </a:r>
          </a:p>
          <a:p>
            <a:r>
              <a:rPr lang="es-ES" dirty="0" smtClean="0"/>
              <a:t>  </a:t>
            </a:r>
            <a:r>
              <a:rPr lang="es-ES" dirty="0" err="1" smtClean="0"/>
              <a:t>add</a:t>
            </a:r>
            <a:r>
              <a:rPr lang="es-ES" dirty="0" smtClean="0"/>
              <a:t> </a:t>
            </a:r>
            <a:r>
              <a:rPr lang="es-ES" dirty="0" err="1" smtClean="0"/>
              <a:t>constraint</a:t>
            </a:r>
            <a:r>
              <a:rPr lang="es-ES" dirty="0" smtClean="0"/>
              <a:t> NOMBRERESTRICCION</a:t>
            </a:r>
          </a:p>
          <a:p>
            <a:r>
              <a:rPr lang="es-ES" dirty="0" smtClean="0"/>
              <a:t>  </a:t>
            </a:r>
            <a:r>
              <a:rPr lang="es-ES" dirty="0" err="1" smtClean="0"/>
              <a:t>foreign</a:t>
            </a:r>
            <a:r>
              <a:rPr lang="es-ES" dirty="0" smtClean="0"/>
              <a:t> </a:t>
            </a:r>
            <a:r>
              <a:rPr lang="es-ES" dirty="0" err="1" smtClean="0"/>
              <a:t>key</a:t>
            </a:r>
            <a:r>
              <a:rPr lang="es-ES" dirty="0" smtClean="0"/>
              <a:t> (CAMPOCLAVEFORANEA)</a:t>
            </a:r>
          </a:p>
          <a:p>
            <a:r>
              <a:rPr lang="es-ES" dirty="0" smtClean="0"/>
              <a:t>  </a:t>
            </a:r>
            <a:r>
              <a:rPr lang="es-ES" dirty="0" err="1" smtClean="0"/>
              <a:t>references</a:t>
            </a:r>
            <a:r>
              <a:rPr lang="es-ES" dirty="0" smtClean="0"/>
              <a:t> TABLA2 (CAMPOCLAVEPRIMARIA);</a:t>
            </a:r>
          </a:p>
          <a:p>
            <a:endParaRPr lang="es-ES" dirty="0" smtClean="0"/>
          </a:p>
          <a:p>
            <a:endParaRPr lang="es-ES" dirty="0" smtClean="0"/>
          </a:p>
          <a:p>
            <a:pPr algn="r"/>
            <a:r>
              <a:rPr lang="es-ES" b="1" dirty="0" smtClean="0"/>
              <a:t>No es </a:t>
            </a:r>
            <a:r>
              <a:rPr lang="es-ES" b="1" dirty="0" err="1" smtClean="0"/>
              <a:t>foreing</a:t>
            </a:r>
            <a:endParaRPr lang="es-ES" b="1" dirty="0"/>
          </a:p>
        </p:txBody>
      </p:sp>
      <p:cxnSp>
        <p:nvCxnSpPr>
          <p:cNvPr id="4" name="3 Conector recto de flecha"/>
          <p:cNvCxnSpPr/>
          <p:nvPr/>
        </p:nvCxnSpPr>
        <p:spPr>
          <a:xfrm flipH="1">
            <a:off x="6012160" y="3284984"/>
            <a:ext cx="108012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7164288" y="3068960"/>
            <a:ext cx="1305357" cy="369332"/>
          </a:xfrm>
          <a:prstGeom prst="rect">
            <a:avLst/>
          </a:prstGeom>
          <a:noFill/>
        </p:spPr>
        <p:txBody>
          <a:bodyPr wrap="none" rtlCol="0">
            <a:spAutoFit/>
          </a:bodyPr>
          <a:lstStyle/>
          <a:p>
            <a:r>
              <a:rPr lang="es-ES" dirty="0" smtClean="0"/>
              <a:t>En Tabla1</a:t>
            </a:r>
            <a:endParaRPr lang="es-ES" dirty="0"/>
          </a:p>
        </p:txBody>
      </p:sp>
      <p:cxnSp>
        <p:nvCxnSpPr>
          <p:cNvPr id="11" name="10 Conector recto de flecha"/>
          <p:cNvCxnSpPr/>
          <p:nvPr/>
        </p:nvCxnSpPr>
        <p:spPr>
          <a:xfrm flipV="1">
            <a:off x="3779912" y="4077072"/>
            <a:ext cx="43204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3203848" y="4941168"/>
            <a:ext cx="1305357" cy="369332"/>
          </a:xfrm>
          <a:prstGeom prst="rect">
            <a:avLst/>
          </a:prstGeom>
          <a:noFill/>
        </p:spPr>
        <p:txBody>
          <a:bodyPr wrap="none" rtlCol="0">
            <a:spAutoFit/>
          </a:bodyPr>
          <a:lstStyle/>
          <a:p>
            <a:r>
              <a:rPr lang="es-ES" dirty="0" smtClean="0"/>
              <a:t>En Tabla2</a:t>
            </a:r>
            <a:endParaRPr lang="es-ES" dirty="0"/>
          </a:p>
        </p:txBody>
      </p:sp>
      <p:sp>
        <p:nvSpPr>
          <p:cNvPr id="7" name="6 Marcador de número de diapositiva"/>
          <p:cNvSpPr>
            <a:spLocks noGrp="1"/>
          </p:cNvSpPr>
          <p:nvPr>
            <p:ph type="sldNum" sz="quarter" idx="12"/>
          </p:nvPr>
        </p:nvSpPr>
        <p:spPr/>
        <p:txBody>
          <a:bodyPr/>
          <a:lstStyle/>
          <a:p>
            <a:fld id="{82DFB83E-6FB0-4BFB-B0CA-9FF604785BE3}" type="slidenum">
              <a:rPr lang="es-ES" smtClean="0"/>
              <a:pPr/>
              <a:t>5</a:t>
            </a:fld>
            <a:endParaRPr lang="es-E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2339752" y="1340768"/>
            <a:ext cx="5867783" cy="4883051"/>
          </a:xfrm>
          <a:prstGeom prst="rect">
            <a:avLst/>
          </a:prstGeom>
          <a:noFill/>
          <a:ln w="9525">
            <a:noFill/>
            <a:miter lim="800000"/>
            <a:headEnd/>
            <a:tailEnd/>
          </a:ln>
        </p:spPr>
      </p:pic>
      <p:sp>
        <p:nvSpPr>
          <p:cNvPr id="3" name="2 CuadroTexto"/>
          <p:cNvSpPr txBox="1"/>
          <p:nvPr/>
        </p:nvSpPr>
        <p:spPr>
          <a:xfrm>
            <a:off x="899592" y="548680"/>
            <a:ext cx="1433406" cy="584775"/>
          </a:xfrm>
          <a:prstGeom prst="rect">
            <a:avLst/>
          </a:prstGeom>
          <a:noFill/>
        </p:spPr>
        <p:txBody>
          <a:bodyPr wrap="none" rtlCol="0">
            <a:spAutoFit/>
          </a:bodyPr>
          <a:lstStyle/>
          <a:p>
            <a:r>
              <a:rPr lang="es-ES" sz="3200" b="1" dirty="0" smtClean="0"/>
              <a:t>Mundo</a:t>
            </a:r>
            <a:endParaRPr lang="es-ES" sz="3200" b="1" dirty="0"/>
          </a:p>
        </p:txBody>
      </p:sp>
      <p:sp>
        <p:nvSpPr>
          <p:cNvPr id="4" name="3 Marcador de número de diapositiva"/>
          <p:cNvSpPr>
            <a:spLocks noGrp="1"/>
          </p:cNvSpPr>
          <p:nvPr>
            <p:ph type="sldNum" sz="quarter" idx="12"/>
          </p:nvPr>
        </p:nvSpPr>
        <p:spPr/>
        <p:txBody>
          <a:bodyPr/>
          <a:lstStyle/>
          <a:p>
            <a:fld id="{82DFB83E-6FB0-4BFB-B0CA-9FF604785BE3}" type="slidenum">
              <a:rPr lang="es-ES" smtClean="0"/>
              <a:pPr/>
              <a:t>6</a:t>
            </a:fld>
            <a:endParaRPr lang="es-E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47664" y="1844824"/>
            <a:ext cx="6003235" cy="3672408"/>
          </a:xfrm>
          <a:prstGeom prst="rect">
            <a:avLst/>
          </a:prstGeom>
          <a:noFill/>
          <a:ln w="9525">
            <a:noFill/>
            <a:miter lim="800000"/>
            <a:headEnd/>
            <a:tailEnd/>
          </a:ln>
        </p:spPr>
      </p:pic>
      <p:sp>
        <p:nvSpPr>
          <p:cNvPr id="3" name="2 CuadroTexto"/>
          <p:cNvSpPr txBox="1"/>
          <p:nvPr/>
        </p:nvSpPr>
        <p:spPr>
          <a:xfrm>
            <a:off x="1691680" y="980728"/>
            <a:ext cx="5359096" cy="369332"/>
          </a:xfrm>
          <a:prstGeom prst="rect">
            <a:avLst/>
          </a:prstGeom>
          <a:noFill/>
        </p:spPr>
        <p:txBody>
          <a:bodyPr wrap="none" rtlCol="0">
            <a:spAutoFit/>
          </a:bodyPr>
          <a:lstStyle/>
          <a:p>
            <a:r>
              <a:rPr lang="es-ES" dirty="0" smtClean="0"/>
              <a:t>Para esta Base de datos los enlaces serían…</a:t>
            </a:r>
            <a:endParaRPr lang="es-ES" dirty="0"/>
          </a:p>
        </p:txBody>
      </p:sp>
      <p:sp>
        <p:nvSpPr>
          <p:cNvPr id="4" name="3 Marcador de número de diapositiva"/>
          <p:cNvSpPr>
            <a:spLocks noGrp="1"/>
          </p:cNvSpPr>
          <p:nvPr>
            <p:ph type="sldNum" sz="quarter" idx="12"/>
          </p:nvPr>
        </p:nvSpPr>
        <p:spPr/>
        <p:txBody>
          <a:bodyPr/>
          <a:lstStyle/>
          <a:p>
            <a:fld id="{82DFB83E-6FB0-4BFB-B0CA-9FF604785BE3}" type="slidenum">
              <a:rPr lang="es-ES" smtClean="0"/>
              <a:pPr/>
              <a:t>7</a:t>
            </a:fld>
            <a:endParaRPr lang="es-E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547664" y="1916832"/>
            <a:ext cx="6336704" cy="2862322"/>
          </a:xfrm>
          <a:prstGeom prst="rect">
            <a:avLst/>
          </a:prstGeom>
          <a:noFill/>
        </p:spPr>
        <p:txBody>
          <a:bodyPr wrap="square" rtlCol="0">
            <a:spAutoFit/>
          </a:bodyPr>
          <a:lstStyle/>
          <a:p>
            <a:r>
              <a:rPr lang="es-ES" dirty="0" smtClean="0"/>
              <a:t>Estos enlaces impedirían dar de alta una Ciudad de un país no existente.</a:t>
            </a:r>
          </a:p>
          <a:p>
            <a:r>
              <a:rPr lang="es-ES" dirty="0" smtClean="0"/>
              <a:t>Ni un idioma de un país inexistente.</a:t>
            </a:r>
          </a:p>
          <a:p>
            <a:r>
              <a:rPr lang="es-ES" dirty="0" smtClean="0"/>
              <a:t>Funcionará cuando demos de alta Ciudades o Idiomas, no permitiéndonos hacerlo de países que no existan.</a:t>
            </a:r>
          </a:p>
          <a:p>
            <a:r>
              <a:rPr lang="es-ES" dirty="0" smtClean="0"/>
              <a:t>Tampoco permitirá eliminar países que tengan idiomas o ciudades asignadas.</a:t>
            </a:r>
          </a:p>
          <a:p>
            <a:r>
              <a:rPr lang="es-ES" dirty="0" smtClean="0"/>
              <a:t>Tampoco permitirá cambiar el </a:t>
            </a:r>
            <a:r>
              <a:rPr lang="es-ES" dirty="0" err="1" smtClean="0"/>
              <a:t>Code</a:t>
            </a:r>
            <a:r>
              <a:rPr lang="es-ES" dirty="0" smtClean="0"/>
              <a:t> del país si ese código tiene países asignados.</a:t>
            </a:r>
            <a:endParaRPr lang="es-ES" dirty="0"/>
          </a:p>
        </p:txBody>
      </p:sp>
      <p:sp>
        <p:nvSpPr>
          <p:cNvPr id="3" name="2 Marcador de número de diapositiva"/>
          <p:cNvSpPr>
            <a:spLocks noGrp="1"/>
          </p:cNvSpPr>
          <p:nvPr>
            <p:ph type="sldNum" sz="quarter" idx="12"/>
          </p:nvPr>
        </p:nvSpPr>
        <p:spPr/>
        <p:txBody>
          <a:bodyPr/>
          <a:lstStyle/>
          <a:p>
            <a:fld id="{82DFB83E-6FB0-4BFB-B0CA-9FF604785BE3}" type="slidenum">
              <a:rPr lang="es-ES" smtClean="0"/>
              <a:pPr/>
              <a:t>8</a:t>
            </a:fld>
            <a:endParaRPr lang="es-E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611560" y="1268760"/>
            <a:ext cx="8020050" cy="5000625"/>
          </a:xfrm>
          <a:prstGeom prst="rect">
            <a:avLst/>
          </a:prstGeom>
          <a:noFill/>
          <a:ln w="9525">
            <a:noFill/>
            <a:miter lim="800000"/>
            <a:headEnd/>
            <a:tailEnd/>
          </a:ln>
        </p:spPr>
      </p:pic>
      <p:sp>
        <p:nvSpPr>
          <p:cNvPr id="3" name="2 CuadroTexto"/>
          <p:cNvSpPr txBox="1"/>
          <p:nvPr/>
        </p:nvSpPr>
        <p:spPr>
          <a:xfrm>
            <a:off x="301105" y="600720"/>
            <a:ext cx="3706464" cy="523220"/>
          </a:xfrm>
          <a:prstGeom prst="rect">
            <a:avLst/>
          </a:prstGeom>
          <a:noFill/>
        </p:spPr>
        <p:txBody>
          <a:bodyPr wrap="none" rtlCol="0">
            <a:spAutoFit/>
          </a:bodyPr>
          <a:lstStyle/>
          <a:p>
            <a:r>
              <a:rPr lang="es-ES" sz="2800" b="1" dirty="0" smtClean="0"/>
              <a:t>Empresas informáticas</a:t>
            </a:r>
            <a:endParaRPr lang="es-ES" sz="2800" b="1" dirty="0"/>
          </a:p>
        </p:txBody>
      </p:sp>
      <p:sp>
        <p:nvSpPr>
          <p:cNvPr id="4" name="3 Marcador de número de diapositiva"/>
          <p:cNvSpPr>
            <a:spLocks noGrp="1"/>
          </p:cNvSpPr>
          <p:nvPr>
            <p:ph type="sldNum" sz="quarter" idx="12"/>
          </p:nvPr>
        </p:nvSpPr>
        <p:spPr/>
        <p:txBody>
          <a:bodyPr/>
          <a:lstStyle/>
          <a:p>
            <a:fld id="{82DFB83E-6FB0-4BFB-B0CA-9FF604785BE3}" type="slidenum">
              <a:rPr lang="es-ES" smtClean="0"/>
              <a:pPr/>
              <a:t>9</a:t>
            </a:fld>
            <a:endParaRPr lang="es-E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429</TotalTime>
  <Words>1634</Words>
  <Application>Microsoft Office PowerPoint</Application>
  <PresentationFormat>Presentación en pantalla (4:3)</PresentationFormat>
  <Paragraphs>229</Paragraphs>
  <Slides>49</Slides>
  <Notes>0</Notes>
  <HiddenSlides>0</HiddenSlides>
  <MMClips>0</MMClips>
  <ScaleCrop>false</ScaleCrop>
  <HeadingPairs>
    <vt:vector size="4" baseType="variant">
      <vt:variant>
        <vt:lpstr>Tema</vt:lpstr>
      </vt:variant>
      <vt:variant>
        <vt:i4>1</vt:i4>
      </vt:variant>
      <vt:variant>
        <vt:lpstr>Títulos de diapositiva</vt:lpstr>
      </vt:variant>
      <vt:variant>
        <vt:i4>49</vt:i4>
      </vt:variant>
    </vt:vector>
  </HeadingPairs>
  <TitlesOfParts>
    <vt:vector size="50" baseType="lpstr">
      <vt:lpstr>Aspecto</vt:lpstr>
      <vt:lpstr>Consultas de múltiples tablas y uniones</vt:lpstr>
      <vt:lpstr>foreign key</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Efecto del foreign key en operaciones</vt:lpstr>
      <vt:lpstr>Diapositiva 15</vt:lpstr>
      <vt:lpstr>Diapositiva 16</vt:lpstr>
      <vt:lpstr>Diapositiva 17</vt:lpstr>
      <vt:lpstr>Diapositiva 18</vt:lpstr>
      <vt:lpstr>Diapositiva 19</vt:lpstr>
      <vt:lpstr>Diapositiva 20</vt:lpstr>
      <vt:lpstr>foreign key en la misma tabla</vt:lpstr>
      <vt:lpstr>Diapositiva 22</vt:lpstr>
      <vt:lpstr>Diapositiva 23</vt:lpstr>
      <vt:lpstr>deshabilitar y eliminar restricciones</vt:lpstr>
      <vt:lpstr>Diapositiva 25</vt:lpstr>
      <vt:lpstr>Diapositiva 26</vt:lpstr>
      <vt:lpstr>Diapositiva 27</vt:lpstr>
      <vt:lpstr>Diapositiva 28</vt:lpstr>
      <vt:lpstr>Diapositiva 29</vt:lpstr>
      <vt:lpstr>Diapositiva 30</vt:lpstr>
      <vt:lpstr>Diapositiva 31</vt:lpstr>
      <vt:lpstr>Diapositiva 32</vt:lpstr>
      <vt:lpstr>Diapositiva 33</vt:lpstr>
      <vt:lpstr>acciones automáticas del foreign key </vt:lpstr>
      <vt:lpstr>Diapositiva 35</vt:lpstr>
      <vt:lpstr>Diapositiva 36</vt:lpstr>
      <vt:lpstr>Diapositiva 37</vt:lpstr>
      <vt:lpstr>Diapositiva 38</vt:lpstr>
      <vt:lpstr>Diapositiva 39</vt:lpstr>
      <vt:lpstr>Formato completo del foreign key</vt:lpstr>
      <vt:lpstr>Diapositiva 41</vt:lpstr>
      <vt:lpstr>Diapositiva 42</vt:lpstr>
      <vt:lpstr>union</vt:lpstr>
      <vt:lpstr>Diapositiva 44</vt:lpstr>
      <vt:lpstr>Diapositiva 45</vt:lpstr>
      <vt:lpstr>Diapositiva 46</vt:lpstr>
      <vt:lpstr>Diapositiva 47</vt:lpstr>
      <vt:lpstr>Diapositiva 48</vt:lpstr>
      <vt:lpstr>Diapositiva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Consultas de múltiples tablas y uniones</dc:title>
  <dc:creator>arodpes</dc:creator>
  <cp:lastModifiedBy>arodpes</cp:lastModifiedBy>
  <cp:revision>70</cp:revision>
  <dcterms:created xsi:type="dcterms:W3CDTF">2014-01-19T16:16:09Z</dcterms:created>
  <dcterms:modified xsi:type="dcterms:W3CDTF">2014-02-11T09:37:29Z</dcterms:modified>
</cp:coreProperties>
</file>