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1313F-DA1D-4543-879E-D99B6B99E9B7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83A57D3-5404-4905-9581-3ED1EB32EDDD}">
      <dgm:prSet phldrT="[Texto]"/>
      <dgm:spPr/>
      <dgm:t>
        <a:bodyPr/>
        <a:lstStyle/>
        <a:p>
          <a:r>
            <a:rPr lang="es-ES" dirty="0"/>
            <a:t>Pros</a:t>
          </a:r>
          <a:endParaRPr lang="es-MX" dirty="0"/>
        </a:p>
      </dgm:t>
    </dgm:pt>
    <dgm:pt modelId="{AC2C57AF-563A-40D7-97BB-464175978D8C}" type="parTrans" cxnId="{E54D75D3-CC6D-425F-8226-FCAB6B3D212B}">
      <dgm:prSet/>
      <dgm:spPr/>
      <dgm:t>
        <a:bodyPr/>
        <a:lstStyle/>
        <a:p>
          <a:endParaRPr lang="es-MX"/>
        </a:p>
      </dgm:t>
    </dgm:pt>
    <dgm:pt modelId="{7ACE78A4-57D0-48AB-A817-49B5D98C8330}" type="sibTrans" cxnId="{E54D75D3-CC6D-425F-8226-FCAB6B3D212B}">
      <dgm:prSet/>
      <dgm:spPr/>
      <dgm:t>
        <a:bodyPr/>
        <a:lstStyle/>
        <a:p>
          <a:endParaRPr lang="es-MX"/>
        </a:p>
      </dgm:t>
    </dgm:pt>
    <dgm:pt modelId="{14A2B294-FA0D-46D2-A785-D91833582C24}">
      <dgm:prSet phldrT="[Texto]"/>
      <dgm:spPr/>
      <dgm:t>
        <a:bodyPr/>
        <a:lstStyle/>
        <a:p>
          <a:pPr algn="just"/>
          <a:r>
            <a:rPr lang="es-ES" dirty="0"/>
            <a:t>La arquitectura en nube permite escalar los servicios rápidamente, tener mayor seguridad y usar la confiabilidad de una gran infraestructura</a:t>
          </a:r>
          <a:endParaRPr lang="es-MX" dirty="0"/>
        </a:p>
      </dgm:t>
    </dgm:pt>
    <dgm:pt modelId="{DCF1E420-05EB-4B19-BA10-90AFB334BC09}" type="parTrans" cxnId="{8E6AC8EF-959D-4BA4-AA9E-6F0C5BDDEE2A}">
      <dgm:prSet/>
      <dgm:spPr/>
      <dgm:t>
        <a:bodyPr/>
        <a:lstStyle/>
        <a:p>
          <a:endParaRPr lang="es-MX"/>
        </a:p>
      </dgm:t>
    </dgm:pt>
    <dgm:pt modelId="{B8A89164-76BF-49DB-93CD-6B09B64D32F6}" type="sibTrans" cxnId="{8E6AC8EF-959D-4BA4-AA9E-6F0C5BDDEE2A}">
      <dgm:prSet/>
      <dgm:spPr/>
      <dgm:t>
        <a:bodyPr/>
        <a:lstStyle/>
        <a:p>
          <a:endParaRPr lang="es-MX"/>
        </a:p>
      </dgm:t>
    </dgm:pt>
    <dgm:pt modelId="{4B60E399-D53C-446E-A259-FD966C369DB9}">
      <dgm:prSet phldrT="[Texto]"/>
      <dgm:spPr/>
      <dgm:t>
        <a:bodyPr/>
        <a:lstStyle/>
        <a:p>
          <a:r>
            <a:rPr lang="es-ES" dirty="0"/>
            <a:t>Contras</a:t>
          </a:r>
          <a:endParaRPr lang="es-MX" dirty="0"/>
        </a:p>
      </dgm:t>
    </dgm:pt>
    <dgm:pt modelId="{700DA97B-9A46-44B4-9FE3-85A419AA53F0}" type="parTrans" cxnId="{34BAEF67-E0D4-4FD6-AB5B-A069E7D55CE4}">
      <dgm:prSet/>
      <dgm:spPr/>
      <dgm:t>
        <a:bodyPr/>
        <a:lstStyle/>
        <a:p>
          <a:endParaRPr lang="es-MX"/>
        </a:p>
      </dgm:t>
    </dgm:pt>
    <dgm:pt modelId="{66D7ECDB-455E-4A74-B480-33C132110CD5}" type="sibTrans" cxnId="{34BAEF67-E0D4-4FD6-AB5B-A069E7D55CE4}">
      <dgm:prSet/>
      <dgm:spPr/>
      <dgm:t>
        <a:bodyPr/>
        <a:lstStyle/>
        <a:p>
          <a:endParaRPr lang="es-MX"/>
        </a:p>
      </dgm:t>
    </dgm:pt>
    <dgm:pt modelId="{93CF5924-4D1F-44BA-83CC-A822A5FFB801}">
      <dgm:prSet phldrT="[Texto]"/>
      <dgm:spPr/>
      <dgm:t>
        <a:bodyPr/>
        <a:lstStyle/>
        <a:p>
          <a:pPr algn="just"/>
          <a:r>
            <a:rPr lang="es-ES" dirty="0"/>
            <a:t>Costos asociados al uso de los servicios que según su demanda pueden limitar la implementación de una solución.</a:t>
          </a:r>
          <a:endParaRPr lang="es-MX" dirty="0"/>
        </a:p>
      </dgm:t>
    </dgm:pt>
    <dgm:pt modelId="{41E7C83D-BC43-4835-ACAC-CD98024BE0BF}" type="parTrans" cxnId="{BB609223-8C80-4979-B188-F11A53D5EC7D}">
      <dgm:prSet/>
      <dgm:spPr/>
      <dgm:t>
        <a:bodyPr/>
        <a:lstStyle/>
        <a:p>
          <a:endParaRPr lang="es-MX"/>
        </a:p>
      </dgm:t>
    </dgm:pt>
    <dgm:pt modelId="{887F2D00-DA0B-463A-A3DF-2ED735F740A1}" type="sibTrans" cxnId="{BB609223-8C80-4979-B188-F11A53D5EC7D}">
      <dgm:prSet/>
      <dgm:spPr/>
      <dgm:t>
        <a:bodyPr/>
        <a:lstStyle/>
        <a:p>
          <a:endParaRPr lang="es-MX"/>
        </a:p>
      </dgm:t>
    </dgm:pt>
    <dgm:pt modelId="{3B1B5F30-0E40-4E03-9F86-CD41AB45A3EB}">
      <dgm:prSet phldrT="[Texto]"/>
      <dgm:spPr/>
      <dgm:t>
        <a:bodyPr/>
        <a:lstStyle/>
        <a:p>
          <a:pPr algn="just"/>
          <a:r>
            <a:rPr lang="es-ES" dirty="0"/>
            <a:t>La arquitectura anteriormente vista se puede implementar en otra nube como </a:t>
          </a:r>
          <a:r>
            <a:rPr lang="es-ES" dirty="0" err="1"/>
            <a:t>GCP</a:t>
          </a:r>
          <a:r>
            <a:rPr lang="es-ES" dirty="0"/>
            <a:t>.</a:t>
          </a:r>
        </a:p>
        <a:p>
          <a:pPr algn="just"/>
          <a:r>
            <a:rPr lang="es-ES" dirty="0"/>
            <a:t>Todo el desarrollo tendrá </a:t>
          </a:r>
          <a:r>
            <a:rPr lang="es-ES" dirty="0" err="1"/>
            <a:t>versionamiento</a:t>
          </a:r>
          <a:r>
            <a:rPr lang="es-ES" dirty="0"/>
            <a:t> de código, test y despliegue a producción lo más controlado posible. </a:t>
          </a:r>
        </a:p>
        <a:p>
          <a:pPr algn="l"/>
          <a:endParaRPr lang="es-MX" dirty="0"/>
        </a:p>
      </dgm:t>
    </dgm:pt>
    <dgm:pt modelId="{B44E5F66-6F88-4864-AB9D-169302B6448A}" type="parTrans" cxnId="{679D65BB-89D7-4DB8-BF72-87664D469FAF}">
      <dgm:prSet/>
      <dgm:spPr/>
      <dgm:t>
        <a:bodyPr/>
        <a:lstStyle/>
        <a:p>
          <a:endParaRPr lang="es-MX"/>
        </a:p>
      </dgm:t>
    </dgm:pt>
    <dgm:pt modelId="{54F5DB86-0025-4CDE-99C2-E127F8809624}" type="sibTrans" cxnId="{679D65BB-89D7-4DB8-BF72-87664D469FAF}">
      <dgm:prSet/>
      <dgm:spPr/>
      <dgm:t>
        <a:bodyPr/>
        <a:lstStyle/>
        <a:p>
          <a:endParaRPr lang="es-MX"/>
        </a:p>
      </dgm:t>
    </dgm:pt>
    <dgm:pt modelId="{373B3946-0C26-412B-ABB5-C260AEFB30D6}">
      <dgm:prSet phldrT="[Texto]"/>
      <dgm:spPr/>
      <dgm:t>
        <a:bodyPr/>
        <a:lstStyle/>
        <a:p>
          <a:pPr algn="just"/>
          <a:r>
            <a:rPr lang="es-ES" dirty="0"/>
            <a:t>No es claro cuál servicio tiene contratado la compañía hoy en día, por lo que la propuesta puede cambiar de servicios.</a:t>
          </a:r>
        </a:p>
        <a:p>
          <a:pPr algn="just"/>
          <a:r>
            <a:rPr lang="es-MX" dirty="0"/>
            <a:t>Sería irresponsable adjuntar una codificación con una posible solución tangible, puesto que no se tienen los requerimientos funcionales y no funcionales ya definidos.</a:t>
          </a:r>
        </a:p>
      </dgm:t>
    </dgm:pt>
    <dgm:pt modelId="{73C878AC-C3FE-4E3E-B8D1-5683FC5D1E8A}" type="parTrans" cxnId="{0F85C8ED-4CF4-4208-9D39-5EDB1AD6DD08}">
      <dgm:prSet/>
      <dgm:spPr/>
      <dgm:t>
        <a:bodyPr/>
        <a:lstStyle/>
        <a:p>
          <a:endParaRPr lang="es-MX"/>
        </a:p>
      </dgm:t>
    </dgm:pt>
    <dgm:pt modelId="{66EFE508-F44D-49E2-894B-BE5E9F919007}" type="sibTrans" cxnId="{0F85C8ED-4CF4-4208-9D39-5EDB1AD6DD08}">
      <dgm:prSet/>
      <dgm:spPr/>
      <dgm:t>
        <a:bodyPr/>
        <a:lstStyle/>
        <a:p>
          <a:endParaRPr lang="es-MX"/>
        </a:p>
      </dgm:t>
    </dgm:pt>
    <dgm:pt modelId="{0ACED885-A24C-4137-891E-0A67491800A6}" type="pres">
      <dgm:prSet presAssocID="{1FD1313F-DA1D-4543-879E-D99B6B99E9B7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D654171B-7880-4366-8971-D5A09A49E24B}" type="pres">
      <dgm:prSet presAssocID="{1FD1313F-DA1D-4543-879E-D99B6B99E9B7}" presName="Background" presStyleLbl="node1" presStyleIdx="0" presStyleCnt="1"/>
      <dgm:spPr/>
    </dgm:pt>
    <dgm:pt modelId="{2F6CAF49-9A70-41EA-82BC-3868050B28FA}" type="pres">
      <dgm:prSet presAssocID="{1FD1313F-DA1D-4543-879E-D99B6B99E9B7}" presName="Divider" presStyleLbl="callout" presStyleIdx="0" presStyleCnt="1"/>
      <dgm:spPr/>
    </dgm:pt>
    <dgm:pt modelId="{37F44146-AD07-48A1-88E3-3C4BCB7E24CA}" type="pres">
      <dgm:prSet presAssocID="{1FD1313F-DA1D-4543-879E-D99B6B99E9B7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1583FE-96DE-4901-B399-AFEEC8C599DA}" type="pres">
      <dgm:prSet presAssocID="{1FD1313F-DA1D-4543-879E-D99B6B99E9B7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28ECE5-41CD-47DB-BA11-65F2A150FE26}" type="pres">
      <dgm:prSet presAssocID="{1FD1313F-DA1D-4543-879E-D99B6B99E9B7}" presName="ParentText1" presStyleLbl="revTx" presStyleIdx="0" presStyleCnt="0">
        <dgm:presLayoutVars>
          <dgm:chMax val="1"/>
          <dgm:chPref val="1"/>
        </dgm:presLayoutVars>
      </dgm:prSet>
      <dgm:spPr/>
    </dgm:pt>
    <dgm:pt modelId="{DF4D5F54-F522-49E1-A722-411361FEEF39}" type="pres">
      <dgm:prSet presAssocID="{1FD1313F-DA1D-4543-879E-D99B6B99E9B7}" presName="ParentShape1" presStyleLbl="alignImgPlace1" presStyleIdx="0" presStyleCnt="2">
        <dgm:presLayoutVars/>
      </dgm:prSet>
      <dgm:spPr/>
    </dgm:pt>
    <dgm:pt modelId="{29E6CA93-8068-419C-B2CF-0AACC5C154C9}" type="pres">
      <dgm:prSet presAssocID="{1FD1313F-DA1D-4543-879E-D99B6B99E9B7}" presName="ParentText2" presStyleLbl="revTx" presStyleIdx="0" presStyleCnt="0">
        <dgm:presLayoutVars>
          <dgm:chMax val="1"/>
          <dgm:chPref val="1"/>
        </dgm:presLayoutVars>
      </dgm:prSet>
      <dgm:spPr/>
    </dgm:pt>
    <dgm:pt modelId="{5980CF19-CC8E-4B7B-88BC-E2AAE3F05A8C}" type="pres">
      <dgm:prSet presAssocID="{1FD1313F-DA1D-4543-879E-D99B6B99E9B7}" presName="ParentShape2" presStyleLbl="alignImgPlace1" presStyleIdx="1" presStyleCnt="2">
        <dgm:presLayoutVars/>
      </dgm:prSet>
      <dgm:spPr/>
    </dgm:pt>
  </dgm:ptLst>
  <dgm:cxnLst>
    <dgm:cxn modelId="{3C38DE19-AD56-45AC-AB20-5BE49BF9EE32}" type="presOf" srcId="{1FD1313F-DA1D-4543-879E-D99B6B99E9B7}" destId="{0ACED885-A24C-4137-891E-0A67491800A6}" srcOrd="0" destOrd="0" presId="urn:microsoft.com/office/officeart/2009/3/layout/OpposingIdeas"/>
    <dgm:cxn modelId="{BB609223-8C80-4979-B188-F11A53D5EC7D}" srcId="{4B60E399-D53C-446E-A259-FD966C369DB9}" destId="{93CF5924-4D1F-44BA-83CC-A822A5FFB801}" srcOrd="0" destOrd="0" parTransId="{41E7C83D-BC43-4835-ACAC-CD98024BE0BF}" sibTransId="{887F2D00-DA0B-463A-A3DF-2ED735F740A1}"/>
    <dgm:cxn modelId="{91C5C92E-463E-43EB-9807-6916C1B0AA6D}" type="presOf" srcId="{B83A57D3-5404-4905-9581-3ED1EB32EDDD}" destId="{DF4D5F54-F522-49E1-A722-411361FEEF39}" srcOrd="1" destOrd="0" presId="urn:microsoft.com/office/officeart/2009/3/layout/OpposingIdeas"/>
    <dgm:cxn modelId="{4C5BE536-C69B-4997-A78F-7816502E7B2C}" type="presOf" srcId="{14A2B294-FA0D-46D2-A785-D91833582C24}" destId="{37F44146-AD07-48A1-88E3-3C4BCB7E24CA}" srcOrd="0" destOrd="0" presId="urn:microsoft.com/office/officeart/2009/3/layout/OpposingIdeas"/>
    <dgm:cxn modelId="{34BAEF67-E0D4-4FD6-AB5B-A069E7D55CE4}" srcId="{1FD1313F-DA1D-4543-879E-D99B6B99E9B7}" destId="{4B60E399-D53C-446E-A259-FD966C369DB9}" srcOrd="1" destOrd="0" parTransId="{700DA97B-9A46-44B4-9FE3-85A419AA53F0}" sibTransId="{66D7ECDB-455E-4A74-B480-33C132110CD5}"/>
    <dgm:cxn modelId="{B0C48C6E-8C48-4076-814F-E735D9707597}" type="presOf" srcId="{4B60E399-D53C-446E-A259-FD966C369DB9}" destId="{29E6CA93-8068-419C-B2CF-0AACC5C154C9}" srcOrd="0" destOrd="0" presId="urn:microsoft.com/office/officeart/2009/3/layout/OpposingIdeas"/>
    <dgm:cxn modelId="{EC616A55-3AAE-4353-B53F-B02B1DEC9D40}" type="presOf" srcId="{3B1B5F30-0E40-4E03-9F86-CD41AB45A3EB}" destId="{37F44146-AD07-48A1-88E3-3C4BCB7E24CA}" srcOrd="0" destOrd="1" presId="urn:microsoft.com/office/officeart/2009/3/layout/OpposingIdeas"/>
    <dgm:cxn modelId="{1A512B78-4A28-4F3D-8DB8-87557C7ED4F0}" type="presOf" srcId="{93CF5924-4D1F-44BA-83CC-A822A5FFB801}" destId="{9E1583FE-96DE-4901-B399-AFEEC8C599DA}" srcOrd="0" destOrd="0" presId="urn:microsoft.com/office/officeart/2009/3/layout/OpposingIdeas"/>
    <dgm:cxn modelId="{C0C8929C-5383-483E-8909-80EB7520674E}" type="presOf" srcId="{B83A57D3-5404-4905-9581-3ED1EB32EDDD}" destId="{1328ECE5-41CD-47DB-BA11-65F2A150FE26}" srcOrd="0" destOrd="0" presId="urn:microsoft.com/office/officeart/2009/3/layout/OpposingIdeas"/>
    <dgm:cxn modelId="{93912DA0-5EF0-4E89-BE25-B8D25585FD13}" type="presOf" srcId="{4B60E399-D53C-446E-A259-FD966C369DB9}" destId="{5980CF19-CC8E-4B7B-88BC-E2AAE3F05A8C}" srcOrd="1" destOrd="0" presId="urn:microsoft.com/office/officeart/2009/3/layout/OpposingIdeas"/>
    <dgm:cxn modelId="{0E247EAB-D30E-4446-B188-2529F82E2D95}" type="presOf" srcId="{373B3946-0C26-412B-ABB5-C260AEFB30D6}" destId="{9E1583FE-96DE-4901-B399-AFEEC8C599DA}" srcOrd="0" destOrd="1" presId="urn:microsoft.com/office/officeart/2009/3/layout/OpposingIdeas"/>
    <dgm:cxn modelId="{679D65BB-89D7-4DB8-BF72-87664D469FAF}" srcId="{B83A57D3-5404-4905-9581-3ED1EB32EDDD}" destId="{3B1B5F30-0E40-4E03-9F86-CD41AB45A3EB}" srcOrd="1" destOrd="0" parTransId="{B44E5F66-6F88-4864-AB9D-169302B6448A}" sibTransId="{54F5DB86-0025-4CDE-99C2-E127F8809624}"/>
    <dgm:cxn modelId="{E54D75D3-CC6D-425F-8226-FCAB6B3D212B}" srcId="{1FD1313F-DA1D-4543-879E-D99B6B99E9B7}" destId="{B83A57D3-5404-4905-9581-3ED1EB32EDDD}" srcOrd="0" destOrd="0" parTransId="{AC2C57AF-563A-40D7-97BB-464175978D8C}" sibTransId="{7ACE78A4-57D0-48AB-A817-49B5D98C8330}"/>
    <dgm:cxn modelId="{0F85C8ED-4CF4-4208-9D39-5EDB1AD6DD08}" srcId="{4B60E399-D53C-446E-A259-FD966C369DB9}" destId="{373B3946-0C26-412B-ABB5-C260AEFB30D6}" srcOrd="1" destOrd="0" parTransId="{73C878AC-C3FE-4E3E-B8D1-5683FC5D1E8A}" sibTransId="{66EFE508-F44D-49E2-894B-BE5E9F919007}"/>
    <dgm:cxn modelId="{8E6AC8EF-959D-4BA4-AA9E-6F0C5BDDEE2A}" srcId="{B83A57D3-5404-4905-9581-3ED1EB32EDDD}" destId="{14A2B294-FA0D-46D2-A785-D91833582C24}" srcOrd="0" destOrd="0" parTransId="{DCF1E420-05EB-4B19-BA10-90AFB334BC09}" sibTransId="{B8A89164-76BF-49DB-93CD-6B09B64D32F6}"/>
    <dgm:cxn modelId="{5680F9BF-2703-48B0-B2F4-CC0BF0DF2DDB}" type="presParOf" srcId="{0ACED885-A24C-4137-891E-0A67491800A6}" destId="{D654171B-7880-4366-8971-D5A09A49E24B}" srcOrd="0" destOrd="0" presId="urn:microsoft.com/office/officeart/2009/3/layout/OpposingIdeas"/>
    <dgm:cxn modelId="{A55B448C-8E18-49F4-A39A-0CA642CEA1E3}" type="presParOf" srcId="{0ACED885-A24C-4137-891E-0A67491800A6}" destId="{2F6CAF49-9A70-41EA-82BC-3868050B28FA}" srcOrd="1" destOrd="0" presId="urn:microsoft.com/office/officeart/2009/3/layout/OpposingIdeas"/>
    <dgm:cxn modelId="{2958DF09-8CC2-457A-A189-0ED2B2B25A7D}" type="presParOf" srcId="{0ACED885-A24C-4137-891E-0A67491800A6}" destId="{37F44146-AD07-48A1-88E3-3C4BCB7E24CA}" srcOrd="2" destOrd="0" presId="urn:microsoft.com/office/officeart/2009/3/layout/OpposingIdeas"/>
    <dgm:cxn modelId="{CC146A01-2C8E-463C-89D3-5C6E25578FA6}" type="presParOf" srcId="{0ACED885-A24C-4137-891E-0A67491800A6}" destId="{9E1583FE-96DE-4901-B399-AFEEC8C599DA}" srcOrd="3" destOrd="0" presId="urn:microsoft.com/office/officeart/2009/3/layout/OpposingIdeas"/>
    <dgm:cxn modelId="{4D246755-846E-476B-8CFC-FECF4B23D637}" type="presParOf" srcId="{0ACED885-A24C-4137-891E-0A67491800A6}" destId="{1328ECE5-41CD-47DB-BA11-65F2A150FE26}" srcOrd="4" destOrd="0" presId="urn:microsoft.com/office/officeart/2009/3/layout/OpposingIdeas"/>
    <dgm:cxn modelId="{0F2D1804-D19A-45D5-A76D-83AF17E652C6}" type="presParOf" srcId="{0ACED885-A24C-4137-891E-0A67491800A6}" destId="{DF4D5F54-F522-49E1-A722-411361FEEF39}" srcOrd="5" destOrd="0" presId="urn:microsoft.com/office/officeart/2009/3/layout/OpposingIdeas"/>
    <dgm:cxn modelId="{14035601-5C05-4228-B684-B7AAF28B2C71}" type="presParOf" srcId="{0ACED885-A24C-4137-891E-0A67491800A6}" destId="{29E6CA93-8068-419C-B2CF-0AACC5C154C9}" srcOrd="6" destOrd="0" presId="urn:microsoft.com/office/officeart/2009/3/layout/OpposingIdeas"/>
    <dgm:cxn modelId="{50385720-F00D-4180-8F17-EE3E07041EF0}" type="presParOf" srcId="{0ACED885-A24C-4137-891E-0A67491800A6}" destId="{5980CF19-CC8E-4B7B-88BC-E2AAE3F05A8C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4171B-7880-4366-8971-D5A09A49E24B}">
      <dsp:nvSpPr>
        <dsp:cNvPr id="0" name=""/>
        <dsp:cNvSpPr/>
      </dsp:nvSpPr>
      <dsp:spPr>
        <a:xfrm>
          <a:off x="1429320" y="921173"/>
          <a:ext cx="6650330" cy="3576320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CAF49-9A70-41EA-82BC-3868050B28FA}">
      <dsp:nvSpPr>
        <dsp:cNvPr id="0" name=""/>
        <dsp:cNvSpPr/>
      </dsp:nvSpPr>
      <dsp:spPr>
        <a:xfrm>
          <a:off x="4754485" y="1300480"/>
          <a:ext cx="886" cy="281770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44146-AD07-48A1-88E3-3C4BCB7E24CA}">
      <dsp:nvSpPr>
        <dsp:cNvPr id="0" name=""/>
        <dsp:cNvSpPr/>
      </dsp:nvSpPr>
      <dsp:spPr>
        <a:xfrm>
          <a:off x="1650998" y="1192106"/>
          <a:ext cx="2881809" cy="30344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La arquitectura en nube permite escalar los servicios rápidamente, tener mayor seguridad y usar la confiabilidad de una gran infraestructura</a:t>
          </a:r>
          <a:endParaRPr lang="es-MX" sz="1400" kern="1200" dirty="0"/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La arquitectura anteriormente vista se puede implementar en otra nube como </a:t>
          </a:r>
          <a:r>
            <a:rPr lang="es-ES" sz="1400" kern="1200" dirty="0" err="1"/>
            <a:t>GCP</a:t>
          </a:r>
          <a:r>
            <a:rPr lang="es-ES" sz="1400" kern="1200" dirty="0"/>
            <a:t>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Todo el desarrollo tendrá </a:t>
          </a:r>
          <a:r>
            <a:rPr lang="es-ES" sz="1400" kern="1200" dirty="0" err="1"/>
            <a:t>versionamiento</a:t>
          </a:r>
          <a:r>
            <a:rPr lang="es-ES" sz="1400" kern="1200" dirty="0"/>
            <a:t> de código, test y despliegue a producción lo más controlado posible.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 dirty="0"/>
        </a:p>
      </dsp:txBody>
      <dsp:txXfrm>
        <a:off x="1650998" y="1192106"/>
        <a:ext cx="2881809" cy="3034453"/>
      </dsp:txXfrm>
    </dsp:sp>
    <dsp:sp modelId="{9E1583FE-96DE-4901-B399-AFEEC8C599DA}">
      <dsp:nvSpPr>
        <dsp:cNvPr id="0" name=""/>
        <dsp:cNvSpPr/>
      </dsp:nvSpPr>
      <dsp:spPr>
        <a:xfrm>
          <a:off x="4976163" y="1192106"/>
          <a:ext cx="2881809" cy="30344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Costos asociados al uso de los servicios que según su demanda pueden limitar la implementación de una solución.</a:t>
          </a:r>
          <a:endParaRPr lang="es-MX" sz="1400" kern="1200" dirty="0"/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 es claro cuál servicio tiene contratado la compañía hoy en día, por lo que la propuesta puede cambiar de servicios.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Sería irresponsable adjuntar una codificación con una posible solución tangible, puesto que no se tienen los requerimientos funcionales y no funcionales ya definidos.</a:t>
          </a:r>
        </a:p>
      </dsp:txBody>
      <dsp:txXfrm>
        <a:off x="4976163" y="1192106"/>
        <a:ext cx="2881809" cy="3034453"/>
      </dsp:txXfrm>
    </dsp:sp>
    <dsp:sp modelId="{DF4D5F54-F522-49E1-A722-411361FEEF39}">
      <dsp:nvSpPr>
        <dsp:cNvPr id="0" name=""/>
        <dsp:cNvSpPr/>
      </dsp:nvSpPr>
      <dsp:spPr>
        <a:xfrm rot="16200000">
          <a:off x="-1075593" y="1396525"/>
          <a:ext cx="3901440" cy="1108388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Pros</a:t>
          </a:r>
          <a:endParaRPr lang="es-MX" sz="2600" kern="1200" dirty="0"/>
        </a:p>
      </dsp:txBody>
      <dsp:txXfrm>
        <a:off x="-908078" y="1842080"/>
        <a:ext cx="3566409" cy="552310"/>
      </dsp:txXfrm>
    </dsp:sp>
    <dsp:sp modelId="{5980CF19-CC8E-4B7B-88BC-E2AAE3F05A8C}">
      <dsp:nvSpPr>
        <dsp:cNvPr id="0" name=""/>
        <dsp:cNvSpPr/>
      </dsp:nvSpPr>
      <dsp:spPr>
        <a:xfrm rot="5400000">
          <a:off x="6683124" y="2913752"/>
          <a:ext cx="3901440" cy="1108388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Contras</a:t>
          </a:r>
          <a:endParaRPr lang="es-MX" sz="2600" kern="1200" dirty="0"/>
        </a:p>
      </dsp:txBody>
      <dsp:txXfrm>
        <a:off x="6850640" y="3024276"/>
        <a:ext cx="3566409" cy="552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0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4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4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2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a bombilla multicolor con iconos de empresa">
            <a:extLst>
              <a:ext uri="{FF2B5EF4-FFF2-40B4-BE49-F238E27FC236}">
                <a16:creationId xmlns:a16="http://schemas.microsoft.com/office/drawing/2014/main" id="{D2D50088-427D-08C1-80E2-B5402D4A9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B0C077-1E66-9C15-BD1C-575AD74C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714042" cy="754603"/>
          </a:xfrm>
          <a:noFill/>
        </p:spPr>
        <p:txBody>
          <a:bodyPr anchor="ctr">
            <a:normAutofit fontScale="90000"/>
          </a:bodyPr>
          <a:lstStyle/>
          <a:p>
            <a:pPr algn="ctr"/>
            <a:r>
              <a:rPr lang="es-ES" sz="2700" b="1" dirty="0"/>
              <a:t>SOLICITUD DE MATERIAL POP</a:t>
            </a:r>
            <a:endParaRPr lang="es-MX" sz="2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B3DF85-FDEF-4076-1587-FA4384F987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404350" y="517672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F57C419-EC74-0CA7-92CA-E04DE319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0A6ECFD-4044-A228-D959-AE01C986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B2A84CF-A576-C641-110D-30B65332AB06}"/>
              </a:ext>
            </a:extLst>
          </p:cNvPr>
          <p:cNvSpPr txBox="1">
            <a:spLocks/>
          </p:cNvSpPr>
          <p:nvPr/>
        </p:nvSpPr>
        <p:spPr>
          <a:xfrm>
            <a:off x="7412835" y="0"/>
            <a:ext cx="4714042" cy="754603"/>
          </a:xfrm>
          <a:prstGeom prst="rect">
            <a:avLst/>
          </a:prstGeom>
          <a:noFill/>
        </p:spPr>
        <p:txBody>
          <a:bodyPr vert="horz" lIns="91440" tIns="45720" rIns="9144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700" b="1" cap="none" dirty="0"/>
              <a:t>Propuesta De Solución</a:t>
            </a:r>
            <a:endParaRPr lang="es-MX" sz="2600" cap="none" dirty="0"/>
          </a:p>
        </p:txBody>
      </p:sp>
    </p:spTree>
    <p:extLst>
      <p:ext uri="{BB962C8B-B14F-4D97-AF65-F5344CB8AC3E}">
        <p14:creationId xmlns:p14="http://schemas.microsoft.com/office/powerpoint/2010/main" val="42230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Objetivo</a:t>
            </a:r>
            <a:endParaRPr lang="es-MX" sz="36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F92608C-3B44-52A2-CD7F-DB1D4CD4E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73851"/>
              </p:ext>
            </p:extLst>
          </p:nvPr>
        </p:nvGraphicFramePr>
        <p:xfrm>
          <a:off x="100010" y="1499791"/>
          <a:ext cx="8227243" cy="1572768"/>
        </p:xfrm>
        <a:graphic>
          <a:graphicData uri="http://schemas.openxmlformats.org/drawingml/2006/table">
            <a:tbl>
              <a:tblPr/>
              <a:tblGrid>
                <a:gridCol w="8227243">
                  <a:extLst>
                    <a:ext uri="{9D8B030D-6E8A-4147-A177-3AD203B41FA5}">
                      <a16:colId xmlns:a16="http://schemas.microsoft.com/office/drawing/2014/main" val="97039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s-MX" sz="3600" b="0" i="0" kern="12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Automatizar El Proceso Para La Solicitud De Material POP (Publicitario) Por Parte Del Equipo Comercial, Oficinas Y Eventos.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50150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EA3A84E3-99A3-1C7C-C133-4DD0F650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6369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1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DIAGRAMA CASOS DE USO</a:t>
            </a:r>
            <a:endParaRPr lang="es-MX" sz="3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3A84E3-99A3-1C7C-C133-4DD0F650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6369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A685E2-6361-93BD-B1F1-211B9E1C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94" y="1305017"/>
            <a:ext cx="3889948" cy="52559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74636D-C98C-F8E3-6921-3A0ADB0A983D}"/>
              </a:ext>
            </a:extLst>
          </p:cNvPr>
          <p:cNvSpPr txBox="1"/>
          <p:nvPr/>
        </p:nvSpPr>
        <p:spPr>
          <a:xfrm>
            <a:off x="5370990" y="1500325"/>
            <a:ext cx="5663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Cada caso de uso expone una funcionalidad que se debe tratar a partir de un levantamiento de requerimientos funcionales y no funcionales.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9210F3-DFA1-0CBF-8563-54C0895CB793}"/>
              </a:ext>
            </a:extLst>
          </p:cNvPr>
          <p:cNvSpPr txBox="1"/>
          <p:nvPr/>
        </p:nvSpPr>
        <p:spPr>
          <a:xfrm>
            <a:off x="5370990" y="4562489"/>
            <a:ext cx="566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Formato de la entidad + 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ANSI/IEEE 830 1998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81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DIAGRAMA DE FLUJO DE LA SOLUCIÓN PAG1</a:t>
            </a:r>
            <a:endParaRPr lang="es-MX" sz="3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3A84E3-99A3-1C7C-C133-4DD0F650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6369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74636D-C98C-F8E3-6921-3A0ADB0A983D}"/>
              </a:ext>
            </a:extLst>
          </p:cNvPr>
          <p:cNvSpPr txBox="1"/>
          <p:nvPr/>
        </p:nvSpPr>
        <p:spPr>
          <a:xfrm>
            <a:off x="7137646" y="1120676"/>
            <a:ext cx="389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El diagrama presenta una solución abstracta a la necesidad planteada y toma en cuenta ciertas situaciones NO detalladas en el documento.</a:t>
            </a:r>
            <a:endParaRPr lang="es-MX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3ACF28-6B65-0A1C-D878-0EBEEB9F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" y="1124447"/>
            <a:ext cx="6818680" cy="493012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D4EA2E-B1C1-4B42-5077-EDA08F31FA03}"/>
              </a:ext>
            </a:extLst>
          </p:cNvPr>
          <p:cNvSpPr txBox="1"/>
          <p:nvPr/>
        </p:nvSpPr>
        <p:spPr>
          <a:xfrm>
            <a:off x="7137646" y="3589509"/>
            <a:ext cx="389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400" dirty="0"/>
          </a:p>
          <a:p>
            <a:pPr algn="just"/>
            <a:r>
              <a:rPr lang="es-ES" sz="2400" dirty="0"/>
              <a:t>NOTA: Cualquier solución se debe alinear a los formatos y procedimientos del área de tecnología de la compañía.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43609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DIAGRAMA DE FLUJO DE LA SOLUCIÓN PAG 2</a:t>
            </a:r>
            <a:endParaRPr lang="es-MX" sz="3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3A84E3-99A3-1C7C-C133-4DD0F650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6369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74636D-C98C-F8E3-6921-3A0ADB0A983D}"/>
              </a:ext>
            </a:extLst>
          </p:cNvPr>
          <p:cNvSpPr txBox="1"/>
          <p:nvPr/>
        </p:nvSpPr>
        <p:spPr>
          <a:xfrm>
            <a:off x="7137646" y="1120676"/>
            <a:ext cx="389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El diagrama presenta una solución abstracta a la necesidad planteada. Es necesario formalizar los requerimientos para un inicio de la etapa de desarrollo.</a:t>
            </a:r>
            <a:endParaRPr lang="es-MX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3ACF28-6B65-0A1C-D878-0EBEEB9F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236" y="1124447"/>
            <a:ext cx="6437848" cy="493012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B7CD76-2198-4EE6-9636-6700E670BA4B}"/>
              </a:ext>
            </a:extLst>
          </p:cNvPr>
          <p:cNvSpPr txBox="1"/>
          <p:nvPr/>
        </p:nvSpPr>
        <p:spPr>
          <a:xfrm>
            <a:off x="7137645" y="3660533"/>
            <a:ext cx="389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Junto al equipo de desarrollo se bosqueja la implementación de la solución propuesta. Metodología SCRUM.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6573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ARQUITECTURA PROPUESTA </a:t>
            </a:r>
            <a:endParaRPr lang="es-MX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126ADF-CC67-0ADF-9C02-31888C49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519" y="962376"/>
            <a:ext cx="5491631" cy="53436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76F3F3-32E0-8A66-EAE4-378DD4C711CA}"/>
              </a:ext>
            </a:extLst>
          </p:cNvPr>
          <p:cNvSpPr txBox="1"/>
          <p:nvPr/>
        </p:nvSpPr>
        <p:spPr>
          <a:xfrm>
            <a:off x="257175" y="1257300"/>
            <a:ext cx="5010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Se propone una solución web en primera instancia usando la nube de Microsoft Azure de la siguiente forma:  </a:t>
            </a:r>
          </a:p>
          <a:p>
            <a:pPr algn="just"/>
            <a:r>
              <a:rPr lang="es-ES" dirty="0"/>
              <a:t>- La autenticación de los usuarios será por los roles asignados usando Azure </a:t>
            </a:r>
            <a:r>
              <a:rPr lang="es-ES" dirty="0" err="1"/>
              <a:t>Identity</a:t>
            </a:r>
            <a:r>
              <a:rPr lang="es-ES" dirty="0"/>
              <a:t> y </a:t>
            </a:r>
            <a:r>
              <a:rPr lang="es-ES" dirty="0" err="1"/>
              <a:t>IAM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.</a:t>
            </a:r>
          </a:p>
          <a:p>
            <a:r>
              <a:rPr lang="es-ES" dirty="0"/>
              <a:t>- La aplicación se desplegará en App </a:t>
            </a:r>
            <a:r>
              <a:rPr lang="es-ES" dirty="0" err="1"/>
              <a:t>Service</a:t>
            </a:r>
            <a:r>
              <a:rPr lang="es-ES" dirty="0"/>
              <a:t>. Se propone Python (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django</a:t>
            </a:r>
            <a:r>
              <a:rPr lang="es-ES" dirty="0"/>
              <a:t>) o Java (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springboot</a:t>
            </a:r>
            <a:r>
              <a:rPr lang="es-ES" dirty="0"/>
              <a:t>). </a:t>
            </a:r>
          </a:p>
          <a:p>
            <a:r>
              <a:rPr lang="es-ES" dirty="0"/>
              <a:t>- BD – Administrada en el servicio SQL </a:t>
            </a:r>
            <a:r>
              <a:rPr lang="es-ES" dirty="0" err="1"/>
              <a:t>Database</a:t>
            </a:r>
            <a:r>
              <a:rPr lang="es-ES" dirty="0"/>
              <a:t> (relacional). Dimensión inicial 2 tablas.</a:t>
            </a:r>
          </a:p>
          <a:p>
            <a:r>
              <a:rPr lang="es-ES" dirty="0"/>
              <a:t>- Gestor de </a:t>
            </a:r>
            <a:r>
              <a:rPr lang="es-ES" dirty="0" err="1"/>
              <a:t>DataWarehouse</a:t>
            </a:r>
            <a:r>
              <a:rPr lang="es-ES" dirty="0"/>
              <a:t>, análisis y visualizaciones – Data Factory con servicios como </a:t>
            </a:r>
            <a:r>
              <a:rPr lang="es-ES" dirty="0" err="1"/>
              <a:t>PowerBI</a:t>
            </a:r>
            <a:r>
              <a:rPr lang="es-ES" dirty="0"/>
              <a:t>, </a:t>
            </a:r>
            <a:r>
              <a:rPr lang="es-ES" dirty="0" err="1"/>
              <a:t>machineLearning</a:t>
            </a:r>
            <a:r>
              <a:rPr lang="es-ES" dirty="0"/>
              <a:t> y demás a necesidad.</a:t>
            </a:r>
          </a:p>
          <a:p>
            <a:endParaRPr lang="es-MX" dirty="0"/>
          </a:p>
          <a:p>
            <a:r>
              <a:rPr lang="es-MX" dirty="0"/>
              <a:t>- Trabajo desarrollo, test y despliegue en Azure DevOps.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719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ARQUITECTURA PROPUESTA </a:t>
            </a:r>
            <a:endParaRPr lang="es-MX" sz="36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4BC4732-CBBD-E997-EE9F-0EB65962C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62250"/>
              </p:ext>
            </p:extLst>
          </p:nvPr>
        </p:nvGraphicFramePr>
        <p:xfrm>
          <a:off x="1064333" y="719666"/>
          <a:ext cx="95089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AE03C13-F831-CD26-534A-D004468FD6A8}"/>
              </a:ext>
            </a:extLst>
          </p:cNvPr>
          <p:cNvSpPr txBox="1"/>
          <p:nvPr/>
        </p:nvSpPr>
        <p:spPr>
          <a:xfrm>
            <a:off x="186431" y="5388746"/>
            <a:ext cx="700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Repo GitHub con la propuesta: https://github.com/arodriguez2222/materialPublicitarioPOP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8032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431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SOLICITUD DE MATERIAL POP</vt:lpstr>
      <vt:lpstr>Objetivo</vt:lpstr>
      <vt:lpstr>DIAGRAMA CASOS DE USO</vt:lpstr>
      <vt:lpstr>DIAGRAMA DE FLUJO DE LA SOLUCIÓN PAG1</vt:lpstr>
      <vt:lpstr>DIAGRAMA DE FLUJO DE LA SOLUCIÓN PAG 2</vt:lpstr>
      <vt:lpstr>ARQUITECTURA PROPUESTA </vt:lpstr>
      <vt:lpstr>ARQUITECTURA PROPUESTA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SOLICITUD DE MATERIAL POP</dc:title>
  <dc:creator>Mario Alejandro Rodriguez Pachon</dc:creator>
  <cp:lastModifiedBy>Mario Alejandro Rodriguez Pachon</cp:lastModifiedBy>
  <cp:revision>17</cp:revision>
  <dcterms:created xsi:type="dcterms:W3CDTF">2023-11-13T23:51:41Z</dcterms:created>
  <dcterms:modified xsi:type="dcterms:W3CDTF">2023-11-14T04:34:26Z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4a1d0b-1085-4621-a04c-793d50865184_Enabled">
    <vt:lpwstr>true</vt:lpwstr>
  </property>
  <property fmtid="{D5CDD505-2E9C-101B-9397-08002B2CF9AE}" pid="3" name="MSIP_Label_6d4a1d0b-1085-4621-a04c-793d50865184_SetDate">
    <vt:lpwstr>2023-11-13T23:58:52Z</vt:lpwstr>
  </property>
  <property fmtid="{D5CDD505-2E9C-101B-9397-08002B2CF9AE}" pid="4" name="MSIP_Label_6d4a1d0b-1085-4621-a04c-793d50865184_Method">
    <vt:lpwstr>Standard</vt:lpwstr>
  </property>
  <property fmtid="{D5CDD505-2E9C-101B-9397-08002B2CF9AE}" pid="5" name="MSIP_Label_6d4a1d0b-1085-4621-a04c-793d50865184_Name">
    <vt:lpwstr>Criticidad media</vt:lpwstr>
  </property>
  <property fmtid="{D5CDD505-2E9C-101B-9397-08002B2CF9AE}" pid="6" name="MSIP_Label_6d4a1d0b-1085-4621-a04c-793d50865184_SiteId">
    <vt:lpwstr>052126ec-16f8-47eb-ae56-6886b94a9358</vt:lpwstr>
  </property>
  <property fmtid="{D5CDD505-2E9C-101B-9397-08002B2CF9AE}" pid="7" name="MSIP_Label_6d4a1d0b-1085-4621-a04c-793d50865184_ActionId">
    <vt:lpwstr>110a5196-1fa9-4eb7-893d-24e980db2e5b</vt:lpwstr>
  </property>
  <property fmtid="{D5CDD505-2E9C-101B-9397-08002B2CF9AE}" pid="8" name="MSIP_Label_6d4a1d0b-1085-4621-a04c-793d50865184_ContentBits">
    <vt:lpwstr>0</vt:lpwstr>
  </property>
</Properties>
</file>