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803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924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379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042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935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766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879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427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103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44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2AC24A9-CCB6-4F8D-B8DB-C2F3692CFA5A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925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a bombilla multicolor con iconos de empresa">
            <a:extLst>
              <a:ext uri="{FF2B5EF4-FFF2-40B4-BE49-F238E27FC236}">
                <a16:creationId xmlns:a16="http://schemas.microsoft.com/office/drawing/2014/main" id="{D2D50088-427D-08C1-80E2-B5402D4A9F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465" b="817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0B0C077-1E66-9C15-BD1C-575AD74CD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4714042" cy="754603"/>
          </a:xfrm>
          <a:noFill/>
        </p:spPr>
        <p:txBody>
          <a:bodyPr anchor="ctr">
            <a:normAutofit fontScale="90000"/>
          </a:bodyPr>
          <a:lstStyle/>
          <a:p>
            <a:pPr algn="ctr"/>
            <a:r>
              <a:rPr lang="es-ES" sz="2700" b="1" dirty="0"/>
              <a:t>SOLICITUD DE MATERIAL POP</a:t>
            </a:r>
            <a:endParaRPr lang="es-MX" sz="2600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EB3DF85-FDEF-4076-1587-FA4384F9877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9404350" y="5176728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FF57C419-EC74-0CA7-92CA-E04DE3197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3162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MX" altLang="es-MX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C0A6ECFD-4044-A228-D959-AE01C9862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3162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MX" altLang="es-MX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BB2A84CF-A576-C641-110D-30B65332AB06}"/>
              </a:ext>
            </a:extLst>
          </p:cNvPr>
          <p:cNvSpPr txBox="1">
            <a:spLocks/>
          </p:cNvSpPr>
          <p:nvPr/>
        </p:nvSpPr>
        <p:spPr>
          <a:xfrm>
            <a:off x="7412835" y="0"/>
            <a:ext cx="4714042" cy="754603"/>
          </a:xfrm>
          <a:prstGeom prst="rect">
            <a:avLst/>
          </a:prstGeom>
          <a:noFill/>
        </p:spPr>
        <p:txBody>
          <a:bodyPr vert="horz" lIns="91440" tIns="45720" rIns="91440" bIns="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700" b="1" cap="none" dirty="0"/>
              <a:t>Propuesta De Solución</a:t>
            </a:r>
            <a:endParaRPr lang="es-MX" sz="2600" cap="none" dirty="0"/>
          </a:p>
        </p:txBody>
      </p:sp>
    </p:spTree>
    <p:extLst>
      <p:ext uri="{BB962C8B-B14F-4D97-AF65-F5344CB8AC3E}">
        <p14:creationId xmlns:p14="http://schemas.microsoft.com/office/powerpoint/2010/main" val="4223045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CBF2AC-A9FA-47DE-9D54-58B4E0AEF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0420350" cy="861420"/>
          </a:xfrm>
        </p:spPr>
        <p:txBody>
          <a:bodyPr/>
          <a:lstStyle/>
          <a:p>
            <a:r>
              <a:rPr lang="es-ES" sz="3600" dirty="0"/>
              <a:t>Objetivo</a:t>
            </a:r>
            <a:endParaRPr lang="es-MX" sz="3600" dirty="0"/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2F92608C-3B44-52A2-CD7F-DB1D4CD4EB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073851"/>
              </p:ext>
            </p:extLst>
          </p:nvPr>
        </p:nvGraphicFramePr>
        <p:xfrm>
          <a:off x="100010" y="1499791"/>
          <a:ext cx="8227243" cy="1572768"/>
        </p:xfrm>
        <a:graphic>
          <a:graphicData uri="http://schemas.openxmlformats.org/drawingml/2006/table">
            <a:tbl>
              <a:tblPr/>
              <a:tblGrid>
                <a:gridCol w="8227243">
                  <a:extLst>
                    <a:ext uri="{9D8B030D-6E8A-4147-A177-3AD203B41FA5}">
                      <a16:colId xmlns:a16="http://schemas.microsoft.com/office/drawing/2014/main" val="9703952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 defTabSz="914400" rtl="0" eaLnBrk="1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s-MX" sz="3600" b="0" i="0" kern="1200" cap="non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j-cs"/>
                        </a:rPr>
                        <a:t>Automatizar El Proceso Para La Solicitud De Material POP (Publicitario) Por Parte Del Equipo Comercial, Oficinas Y Eventos.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5501508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EA3A84E3-99A3-1C7C-C133-4DD0F6504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888" y="163695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MX" altLang="es-MX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113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CBF2AC-A9FA-47DE-9D54-58B4E0AEF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0420350" cy="861420"/>
          </a:xfrm>
        </p:spPr>
        <p:txBody>
          <a:bodyPr/>
          <a:lstStyle/>
          <a:p>
            <a:r>
              <a:rPr lang="es-ES" sz="3600" dirty="0"/>
              <a:t>DIAGRAMA CASOS DE USO</a:t>
            </a:r>
            <a:endParaRPr lang="es-MX" sz="3600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A3A84E3-99A3-1C7C-C133-4DD0F6504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888" y="163695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MX" altLang="es-MX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9A685E2-6361-93BD-B1F1-211B9E1CE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294" y="1305017"/>
            <a:ext cx="3889948" cy="525593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F74636D-C98C-F8E3-6921-3A0ADB0A983D}"/>
              </a:ext>
            </a:extLst>
          </p:cNvPr>
          <p:cNvSpPr txBox="1"/>
          <p:nvPr/>
        </p:nvSpPr>
        <p:spPr>
          <a:xfrm>
            <a:off x="5370990" y="1500325"/>
            <a:ext cx="56637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/>
              <a:t>Cada caso de uso expone una funcionalidad que se debe tratar a partir de un levantamiento de requerimientos funcionales y no funcionales.</a:t>
            </a:r>
            <a:endParaRPr lang="es-MX" sz="24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C9210F3-DFA1-0CBF-8563-54C0895CB793}"/>
              </a:ext>
            </a:extLst>
          </p:cNvPr>
          <p:cNvSpPr txBox="1"/>
          <p:nvPr/>
        </p:nvSpPr>
        <p:spPr>
          <a:xfrm>
            <a:off x="5370990" y="4562489"/>
            <a:ext cx="56637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Formato de la entidad</a:t>
            </a:r>
          </a:p>
          <a:p>
            <a:r>
              <a:rPr lang="es-E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IEEE </a:t>
            </a:r>
            <a:r>
              <a:rPr lang="es-ES" sz="1800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Recommended</a:t>
            </a:r>
            <a:r>
              <a:rPr lang="es-ES" sz="1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800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Practice</a:t>
            </a:r>
            <a:r>
              <a:rPr lang="es-ES" sz="1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800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s-ES" sz="1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Software </a:t>
            </a:r>
            <a:r>
              <a:rPr lang="es-ES" sz="1800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r>
              <a:rPr lang="es-ES" sz="1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800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Specification</a:t>
            </a:r>
            <a:r>
              <a:rPr lang="es-ES" sz="1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ANSI/IEEE 830 1998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58161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CBF2AC-A9FA-47DE-9D54-58B4E0AEF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0420350" cy="861420"/>
          </a:xfrm>
        </p:spPr>
        <p:txBody>
          <a:bodyPr/>
          <a:lstStyle/>
          <a:p>
            <a:r>
              <a:rPr lang="es-ES" sz="3600" dirty="0"/>
              <a:t>DIAGRAMA DE FLUJO DE LA SOLUCIÓN PAG1</a:t>
            </a:r>
            <a:endParaRPr lang="es-MX" sz="3600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A3A84E3-99A3-1C7C-C133-4DD0F6504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888" y="163695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MX" altLang="es-MX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F74636D-C98C-F8E3-6921-3A0ADB0A983D}"/>
              </a:ext>
            </a:extLst>
          </p:cNvPr>
          <p:cNvSpPr txBox="1"/>
          <p:nvPr/>
        </p:nvSpPr>
        <p:spPr>
          <a:xfrm>
            <a:off x="7137646" y="1120676"/>
            <a:ext cx="38970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/>
              <a:t>El diagrama presenta una solución abstracta a la necesidad planteada y toma en cuenta ciertas situaciones NO detalladas en el documento.</a:t>
            </a:r>
            <a:endParaRPr lang="es-MX" sz="24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D3ACF28-6B65-0A1C-D878-0EBEEB9F1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20" y="1124447"/>
            <a:ext cx="6818680" cy="4930124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99D4EA2E-B1C1-4B42-5077-EDA08F31FA03}"/>
              </a:ext>
            </a:extLst>
          </p:cNvPr>
          <p:cNvSpPr txBox="1"/>
          <p:nvPr/>
        </p:nvSpPr>
        <p:spPr>
          <a:xfrm>
            <a:off x="7137646" y="3589509"/>
            <a:ext cx="38970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ES" sz="2400" dirty="0"/>
          </a:p>
          <a:p>
            <a:pPr algn="just"/>
            <a:r>
              <a:rPr lang="es-ES" sz="2400" dirty="0"/>
              <a:t>NOTA: Cualquier solución se debe alinear a los formatos y procedimientos del área de tecnología de la compañía.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3436098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CBF2AC-A9FA-47DE-9D54-58B4E0AEF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0420350" cy="861420"/>
          </a:xfrm>
        </p:spPr>
        <p:txBody>
          <a:bodyPr/>
          <a:lstStyle/>
          <a:p>
            <a:r>
              <a:rPr lang="es-ES" sz="3600" dirty="0"/>
              <a:t>DIAGRAMA DE FLUJO DE LA SOLUCIÓN PAG 2</a:t>
            </a:r>
            <a:endParaRPr lang="es-MX" sz="3600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A3A84E3-99A3-1C7C-C133-4DD0F6504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888" y="163695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MX" altLang="es-MX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F74636D-C98C-F8E3-6921-3A0ADB0A983D}"/>
              </a:ext>
            </a:extLst>
          </p:cNvPr>
          <p:cNvSpPr txBox="1"/>
          <p:nvPr/>
        </p:nvSpPr>
        <p:spPr>
          <a:xfrm>
            <a:off x="7137646" y="1120676"/>
            <a:ext cx="38970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/>
              <a:t>El diagrama presenta una solución abstracta a la necesidad planteada. Es necesario formalizar los requerimientos para un inicio de la etapa de desarrollo.</a:t>
            </a:r>
            <a:endParaRPr lang="es-MX" sz="24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D3ACF28-6B65-0A1C-D878-0EBEEB9F1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1236" y="1124447"/>
            <a:ext cx="6437848" cy="4930124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B4B7CD76-2198-4EE6-9636-6700E670BA4B}"/>
              </a:ext>
            </a:extLst>
          </p:cNvPr>
          <p:cNvSpPr txBox="1"/>
          <p:nvPr/>
        </p:nvSpPr>
        <p:spPr>
          <a:xfrm>
            <a:off x="7137645" y="3660533"/>
            <a:ext cx="38970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/>
              <a:t>Junto al equipo de desarrollo se bosqueja la implementación de la solución propuesta. Metodología SCRUM.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2165734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CBF2AC-A9FA-47DE-9D54-58B4E0AEF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0420350" cy="861420"/>
          </a:xfrm>
        </p:spPr>
        <p:txBody>
          <a:bodyPr/>
          <a:lstStyle/>
          <a:p>
            <a:r>
              <a:rPr lang="es-ES" sz="3600" dirty="0"/>
              <a:t>ARQUITECTURA PROPUESTA </a:t>
            </a:r>
            <a:endParaRPr lang="es-MX" sz="36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9126ADF-CC67-0ADF-9C02-31888C49B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519" y="962376"/>
            <a:ext cx="5491631" cy="534363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276F3F3-32E0-8A66-EAE4-378DD4C711CA}"/>
              </a:ext>
            </a:extLst>
          </p:cNvPr>
          <p:cNvSpPr txBox="1"/>
          <p:nvPr/>
        </p:nvSpPr>
        <p:spPr>
          <a:xfrm>
            <a:off x="257175" y="1257300"/>
            <a:ext cx="501015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- Se propone una solución web en primera instancia usando la nube de Microsoft Azure de la siguiente forma:  </a:t>
            </a:r>
          </a:p>
          <a:p>
            <a:pPr algn="just"/>
            <a:r>
              <a:rPr lang="es-ES" dirty="0"/>
              <a:t>- La autenticación de los usuarios será por los roles asignados usando Azure </a:t>
            </a:r>
            <a:r>
              <a:rPr lang="es-ES" dirty="0" err="1"/>
              <a:t>Identity</a:t>
            </a:r>
            <a:r>
              <a:rPr lang="es-ES" dirty="0"/>
              <a:t> y </a:t>
            </a:r>
            <a:r>
              <a:rPr lang="es-ES" dirty="0" err="1"/>
              <a:t>IAM</a:t>
            </a:r>
            <a:r>
              <a:rPr lang="es-ES" dirty="0"/>
              <a:t> </a:t>
            </a:r>
            <a:r>
              <a:rPr lang="es-ES" dirty="0" err="1"/>
              <a:t>resource</a:t>
            </a:r>
            <a:r>
              <a:rPr lang="es-ES" dirty="0"/>
              <a:t> </a:t>
            </a:r>
            <a:r>
              <a:rPr lang="es-ES" dirty="0" err="1"/>
              <a:t>Groups</a:t>
            </a:r>
            <a:r>
              <a:rPr lang="es-ES" dirty="0"/>
              <a:t>.</a:t>
            </a:r>
          </a:p>
          <a:p>
            <a:r>
              <a:rPr lang="es-ES" dirty="0"/>
              <a:t>- La aplicación se desplegará en App </a:t>
            </a:r>
            <a:r>
              <a:rPr lang="es-ES" dirty="0" err="1"/>
              <a:t>Service</a:t>
            </a:r>
            <a:r>
              <a:rPr lang="es-ES" dirty="0"/>
              <a:t>. Se propone Python (</a:t>
            </a:r>
            <a:r>
              <a:rPr lang="es-ES" dirty="0" err="1"/>
              <a:t>framework</a:t>
            </a:r>
            <a:r>
              <a:rPr lang="es-ES" dirty="0"/>
              <a:t> </a:t>
            </a:r>
            <a:r>
              <a:rPr lang="es-ES" dirty="0" err="1"/>
              <a:t>django</a:t>
            </a:r>
            <a:r>
              <a:rPr lang="es-ES" dirty="0"/>
              <a:t>) o Java (</a:t>
            </a:r>
            <a:r>
              <a:rPr lang="es-ES" dirty="0" err="1"/>
              <a:t>framework</a:t>
            </a:r>
            <a:r>
              <a:rPr lang="es-ES" dirty="0"/>
              <a:t> </a:t>
            </a:r>
            <a:r>
              <a:rPr lang="es-ES" dirty="0" err="1"/>
              <a:t>springboot</a:t>
            </a:r>
            <a:r>
              <a:rPr lang="es-ES" dirty="0"/>
              <a:t>). </a:t>
            </a:r>
          </a:p>
          <a:p>
            <a:r>
              <a:rPr lang="es-ES" dirty="0"/>
              <a:t>- BD – Administrada en el servicio SQL </a:t>
            </a:r>
            <a:r>
              <a:rPr lang="es-ES" dirty="0" err="1"/>
              <a:t>Database</a:t>
            </a:r>
            <a:r>
              <a:rPr lang="es-ES" dirty="0"/>
              <a:t> (relacional). Dimensión inicial 2 tablas.</a:t>
            </a:r>
          </a:p>
          <a:p>
            <a:r>
              <a:rPr lang="es-ES" dirty="0"/>
              <a:t>- Gestor de </a:t>
            </a:r>
            <a:r>
              <a:rPr lang="es-ES" dirty="0" err="1"/>
              <a:t>DataWarehouse</a:t>
            </a:r>
            <a:r>
              <a:rPr lang="es-ES" dirty="0"/>
              <a:t>, análisis y visualizaciones – Data Factory con servicios como </a:t>
            </a:r>
            <a:r>
              <a:rPr lang="es-ES" dirty="0" err="1"/>
              <a:t>PowerBI</a:t>
            </a:r>
            <a:r>
              <a:rPr lang="es-ES" dirty="0"/>
              <a:t>, </a:t>
            </a:r>
            <a:r>
              <a:rPr lang="es-ES" dirty="0" err="1"/>
              <a:t>machineLearning</a:t>
            </a:r>
            <a:r>
              <a:rPr lang="es-ES" dirty="0"/>
              <a:t> y demás a necesidad.</a:t>
            </a:r>
          </a:p>
          <a:p>
            <a:endParaRPr lang="es-MX" dirty="0"/>
          </a:p>
          <a:p>
            <a:r>
              <a:rPr lang="es-MX" dirty="0"/>
              <a:t>- Trabajo desarrollo, test y despliegue en Azure DevOps.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27192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CBF2AC-A9FA-47DE-9D54-58B4E0AEF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0420350" cy="861420"/>
          </a:xfrm>
        </p:spPr>
        <p:txBody>
          <a:bodyPr/>
          <a:lstStyle/>
          <a:p>
            <a:r>
              <a:rPr lang="es-ES" sz="3600" dirty="0"/>
              <a:t>ARQUITECTURA PROPUESTA </a:t>
            </a: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2149803250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88</TotalTime>
  <Words>294</Words>
  <Application>Microsoft Office PowerPoint</Application>
  <PresentationFormat>Panorámica</PresentationFormat>
  <Paragraphs>31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Galería</vt:lpstr>
      <vt:lpstr>SOLICITUD DE MATERIAL POP</vt:lpstr>
      <vt:lpstr>Objetivo</vt:lpstr>
      <vt:lpstr>DIAGRAMA CASOS DE USO</vt:lpstr>
      <vt:lpstr>DIAGRAMA DE FLUJO DE LA SOLUCIÓN PAG1</vt:lpstr>
      <vt:lpstr>DIAGRAMA DE FLUJO DE LA SOLUCIÓN PAG 2</vt:lpstr>
      <vt:lpstr>ARQUITECTURA PROPUESTA </vt:lpstr>
      <vt:lpstr>ARQUITECTURA PROPUESTA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SOLICITUD DE MATERIAL POP</dc:title>
  <dc:creator>Mario Alejandro Rodriguez Pachon</dc:creator>
  <cp:lastModifiedBy>Mario Alejandro Rodriguez Pachon</cp:lastModifiedBy>
  <cp:revision>12</cp:revision>
  <dcterms:created xsi:type="dcterms:W3CDTF">2023-11-13T23:51:41Z</dcterms:created>
  <dcterms:modified xsi:type="dcterms:W3CDTF">2023-11-14T04:12:53Z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d4a1d0b-1085-4621-a04c-793d50865184_Enabled">
    <vt:lpwstr>true</vt:lpwstr>
  </property>
  <property fmtid="{D5CDD505-2E9C-101B-9397-08002B2CF9AE}" pid="3" name="MSIP_Label_6d4a1d0b-1085-4621-a04c-793d50865184_SetDate">
    <vt:lpwstr>2023-11-13T23:58:52Z</vt:lpwstr>
  </property>
  <property fmtid="{D5CDD505-2E9C-101B-9397-08002B2CF9AE}" pid="4" name="MSIP_Label_6d4a1d0b-1085-4621-a04c-793d50865184_Method">
    <vt:lpwstr>Standard</vt:lpwstr>
  </property>
  <property fmtid="{D5CDD505-2E9C-101B-9397-08002B2CF9AE}" pid="5" name="MSIP_Label_6d4a1d0b-1085-4621-a04c-793d50865184_Name">
    <vt:lpwstr>Criticidad media</vt:lpwstr>
  </property>
  <property fmtid="{D5CDD505-2E9C-101B-9397-08002B2CF9AE}" pid="6" name="MSIP_Label_6d4a1d0b-1085-4621-a04c-793d50865184_SiteId">
    <vt:lpwstr>052126ec-16f8-47eb-ae56-6886b94a9358</vt:lpwstr>
  </property>
  <property fmtid="{D5CDD505-2E9C-101B-9397-08002B2CF9AE}" pid="7" name="MSIP_Label_6d4a1d0b-1085-4621-a04c-793d50865184_ActionId">
    <vt:lpwstr>110a5196-1fa9-4eb7-893d-24e980db2e5b</vt:lpwstr>
  </property>
  <property fmtid="{D5CDD505-2E9C-101B-9397-08002B2CF9AE}" pid="8" name="MSIP_Label_6d4a1d0b-1085-4621-a04c-793d50865184_ContentBits">
    <vt:lpwstr>0</vt:lpwstr>
  </property>
</Properties>
</file>