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4" r:id="rId4"/>
    <p:sldId id="260" r:id="rId5"/>
    <p:sldId id="258" r:id="rId6"/>
    <p:sldId id="259" r:id="rId7"/>
    <p:sldId id="261" r:id="rId8"/>
    <p:sldId id="265"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095" autoAdjust="0"/>
  </p:normalViewPr>
  <p:slideViewPr>
    <p:cSldViewPr snapToGrid="0">
      <p:cViewPr varScale="1">
        <p:scale>
          <a:sx n="121" d="100"/>
          <a:sy n="121" d="100"/>
        </p:scale>
        <p:origin x="8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753C02-96EF-42F5-BE96-12383F48160D}" type="datetimeFigureOut">
              <a:rPr lang="en-US" smtClean="0"/>
              <a:t>4/18/2020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97F553-CCE8-4163-8B72-CBEC5BDD17FD}" type="slidenum">
              <a:rPr lang="en-US" smtClean="0"/>
              <a:t>‹#›</a:t>
            </a:fld>
            <a:endParaRPr lang="en-US"/>
          </a:p>
        </p:txBody>
      </p:sp>
    </p:spTree>
    <p:extLst>
      <p:ext uri="{BB962C8B-B14F-4D97-AF65-F5344CB8AC3E}">
        <p14:creationId xmlns:p14="http://schemas.microsoft.com/office/powerpoint/2010/main" val="2639966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nytimes.com/article/coronavirus-timeline.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Nicky</a:t>
            </a:r>
            <a:endParaRPr lang="en-US" b="1" dirty="0"/>
          </a:p>
        </p:txBody>
      </p:sp>
      <p:sp>
        <p:nvSpPr>
          <p:cNvPr id="4" name="Slide Number Placeholder 3"/>
          <p:cNvSpPr>
            <a:spLocks noGrp="1"/>
          </p:cNvSpPr>
          <p:nvPr>
            <p:ph type="sldNum" sz="quarter" idx="10"/>
          </p:nvPr>
        </p:nvSpPr>
        <p:spPr/>
        <p:txBody>
          <a:bodyPr/>
          <a:lstStyle/>
          <a:p>
            <a:fld id="{3397F553-CCE8-4163-8B72-CBEC5BDD17FD}" type="slidenum">
              <a:rPr lang="en-US" smtClean="0"/>
              <a:t>2</a:t>
            </a:fld>
            <a:endParaRPr lang="en-US"/>
          </a:p>
        </p:txBody>
      </p:sp>
    </p:spTree>
    <p:extLst>
      <p:ext uri="{BB962C8B-B14F-4D97-AF65-F5344CB8AC3E}">
        <p14:creationId xmlns:p14="http://schemas.microsoft.com/office/powerpoint/2010/main" val="3432851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Nicky</a:t>
            </a:r>
            <a:endParaRPr lang="en-US" b="1" dirty="0"/>
          </a:p>
        </p:txBody>
      </p:sp>
      <p:sp>
        <p:nvSpPr>
          <p:cNvPr id="4" name="Slide Number Placeholder 3"/>
          <p:cNvSpPr>
            <a:spLocks noGrp="1"/>
          </p:cNvSpPr>
          <p:nvPr>
            <p:ph type="sldNum" sz="quarter" idx="10"/>
          </p:nvPr>
        </p:nvSpPr>
        <p:spPr/>
        <p:txBody>
          <a:bodyPr/>
          <a:lstStyle/>
          <a:p>
            <a:fld id="{3397F553-CCE8-4163-8B72-CBEC5BDD17FD}" type="slidenum">
              <a:rPr lang="en-US" smtClean="0"/>
              <a:t>3</a:t>
            </a:fld>
            <a:endParaRPr lang="en-US"/>
          </a:p>
        </p:txBody>
      </p:sp>
    </p:spTree>
    <p:extLst>
      <p:ext uri="{BB962C8B-B14F-4D97-AF65-F5344CB8AC3E}">
        <p14:creationId xmlns:p14="http://schemas.microsoft.com/office/powerpoint/2010/main" val="148199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Ram</a:t>
            </a:r>
            <a:endParaRPr lang="en-US" b="1" dirty="0"/>
          </a:p>
        </p:txBody>
      </p:sp>
      <p:sp>
        <p:nvSpPr>
          <p:cNvPr id="4" name="Slide Number Placeholder 3"/>
          <p:cNvSpPr>
            <a:spLocks noGrp="1"/>
          </p:cNvSpPr>
          <p:nvPr>
            <p:ph type="sldNum" sz="quarter" idx="10"/>
          </p:nvPr>
        </p:nvSpPr>
        <p:spPr/>
        <p:txBody>
          <a:bodyPr/>
          <a:lstStyle/>
          <a:p>
            <a:fld id="{3397F553-CCE8-4163-8B72-CBEC5BDD17FD}" type="slidenum">
              <a:rPr lang="en-US" smtClean="0"/>
              <a:t>4</a:t>
            </a:fld>
            <a:endParaRPr lang="en-US"/>
          </a:p>
        </p:txBody>
      </p:sp>
    </p:spTree>
    <p:extLst>
      <p:ext uri="{BB962C8B-B14F-4D97-AF65-F5344CB8AC3E}">
        <p14:creationId xmlns:p14="http://schemas.microsoft.com/office/powerpoint/2010/main" val="2470209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Ram</a:t>
            </a:r>
            <a:endParaRPr lang="en-US" b="1" dirty="0"/>
          </a:p>
        </p:txBody>
      </p:sp>
      <p:sp>
        <p:nvSpPr>
          <p:cNvPr id="4" name="Slide Number Placeholder 3"/>
          <p:cNvSpPr>
            <a:spLocks noGrp="1"/>
          </p:cNvSpPr>
          <p:nvPr>
            <p:ph type="sldNum" sz="quarter" idx="10"/>
          </p:nvPr>
        </p:nvSpPr>
        <p:spPr/>
        <p:txBody>
          <a:bodyPr/>
          <a:lstStyle/>
          <a:p>
            <a:fld id="{3397F553-CCE8-4163-8B72-CBEC5BDD17FD}" type="slidenum">
              <a:rPr lang="en-US" smtClean="0"/>
              <a:t>5</a:t>
            </a:fld>
            <a:endParaRPr lang="en-US"/>
          </a:p>
        </p:txBody>
      </p:sp>
    </p:spTree>
    <p:extLst>
      <p:ext uri="{BB962C8B-B14F-4D97-AF65-F5344CB8AC3E}">
        <p14:creationId xmlns:p14="http://schemas.microsoft.com/office/powerpoint/2010/main" val="3824917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smtClean="0"/>
              <a:t>David</a:t>
            </a:r>
          </a:p>
          <a:p>
            <a:r>
              <a:rPr lang="en-US" dirty="0" smtClean="0">
                <a:hlinkClick r:id="rId3"/>
              </a:rPr>
              <a:t>https://www.nytimes.com/article/coronavirus-timeline.html</a:t>
            </a:r>
            <a:endParaRPr lang="en-US" dirty="0"/>
          </a:p>
        </p:txBody>
      </p:sp>
      <p:sp>
        <p:nvSpPr>
          <p:cNvPr id="4" name="Slide Number Placeholder 3"/>
          <p:cNvSpPr>
            <a:spLocks noGrp="1"/>
          </p:cNvSpPr>
          <p:nvPr>
            <p:ph type="sldNum" sz="quarter" idx="10"/>
          </p:nvPr>
        </p:nvSpPr>
        <p:spPr/>
        <p:txBody>
          <a:bodyPr/>
          <a:lstStyle/>
          <a:p>
            <a:fld id="{3397F553-CCE8-4163-8B72-CBEC5BDD17FD}" type="slidenum">
              <a:rPr lang="en-US" smtClean="0"/>
              <a:t>6</a:t>
            </a:fld>
            <a:endParaRPr lang="en-US"/>
          </a:p>
        </p:txBody>
      </p:sp>
    </p:spTree>
    <p:extLst>
      <p:ext uri="{BB962C8B-B14F-4D97-AF65-F5344CB8AC3E}">
        <p14:creationId xmlns:p14="http://schemas.microsoft.com/office/powerpoint/2010/main" val="2426050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smtClean="0"/>
              <a:t>David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smtClean="0"/>
              <a:t>*For Travel and Retail we are decreasing the expected values by $1 &amp; $3.</a:t>
            </a:r>
          </a:p>
          <a:p>
            <a:endParaRPr lang="en-US" dirty="0"/>
          </a:p>
        </p:txBody>
      </p:sp>
      <p:sp>
        <p:nvSpPr>
          <p:cNvPr id="4" name="Slide Number Placeholder 3"/>
          <p:cNvSpPr>
            <a:spLocks noGrp="1"/>
          </p:cNvSpPr>
          <p:nvPr>
            <p:ph type="sldNum" sz="quarter" idx="10"/>
          </p:nvPr>
        </p:nvSpPr>
        <p:spPr/>
        <p:txBody>
          <a:bodyPr/>
          <a:lstStyle/>
          <a:p>
            <a:fld id="{3397F553-CCE8-4163-8B72-CBEC5BDD17FD}" type="slidenum">
              <a:rPr lang="en-US" smtClean="0"/>
              <a:t>7</a:t>
            </a:fld>
            <a:endParaRPr lang="en-US"/>
          </a:p>
        </p:txBody>
      </p:sp>
    </p:spTree>
    <p:extLst>
      <p:ext uri="{BB962C8B-B14F-4D97-AF65-F5344CB8AC3E}">
        <p14:creationId xmlns:p14="http://schemas.microsoft.com/office/powerpoint/2010/main" val="2992812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smtClean="0"/>
              <a:t>Nicky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Did the sectors we expected to decline, actually decline?</a:t>
            </a:r>
            <a:endParaRPr lang="en-US" i="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smtClean="0"/>
              <a:t>*For Travel and Retail we are decreasing the expected values by $1 &amp; </a:t>
            </a:r>
            <a:r>
              <a:rPr lang="en-US" i="1" dirty="0" smtClean="0"/>
              <a:t>$3.</a:t>
            </a:r>
            <a:endParaRPr lang="en-US" i="1" dirty="0" smtClean="0"/>
          </a:p>
          <a:p>
            <a:endParaRPr lang="en-US" dirty="0"/>
          </a:p>
        </p:txBody>
      </p:sp>
      <p:sp>
        <p:nvSpPr>
          <p:cNvPr id="4" name="Slide Number Placeholder 3"/>
          <p:cNvSpPr>
            <a:spLocks noGrp="1"/>
          </p:cNvSpPr>
          <p:nvPr>
            <p:ph type="sldNum" sz="quarter" idx="10"/>
          </p:nvPr>
        </p:nvSpPr>
        <p:spPr/>
        <p:txBody>
          <a:bodyPr/>
          <a:lstStyle/>
          <a:p>
            <a:fld id="{3397F553-CCE8-4163-8B72-CBEC5BDD17FD}" type="slidenum">
              <a:rPr lang="en-US" smtClean="0"/>
              <a:t>8</a:t>
            </a:fld>
            <a:endParaRPr lang="en-US"/>
          </a:p>
        </p:txBody>
      </p:sp>
    </p:spTree>
    <p:extLst>
      <p:ext uri="{BB962C8B-B14F-4D97-AF65-F5344CB8AC3E}">
        <p14:creationId xmlns:p14="http://schemas.microsoft.com/office/powerpoint/2010/main" val="3387415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smtClean="0"/>
              <a:t>Nicky</a:t>
            </a:r>
          </a:p>
          <a:p>
            <a:endParaRPr lang="en-US" dirty="0"/>
          </a:p>
        </p:txBody>
      </p:sp>
      <p:sp>
        <p:nvSpPr>
          <p:cNvPr id="4" name="Slide Number Placeholder 3"/>
          <p:cNvSpPr>
            <a:spLocks noGrp="1"/>
          </p:cNvSpPr>
          <p:nvPr>
            <p:ph type="sldNum" sz="quarter" idx="10"/>
          </p:nvPr>
        </p:nvSpPr>
        <p:spPr/>
        <p:txBody>
          <a:bodyPr/>
          <a:lstStyle/>
          <a:p>
            <a:fld id="{3397F553-CCE8-4163-8B72-CBEC5BDD17FD}" type="slidenum">
              <a:rPr lang="en-US" smtClean="0"/>
              <a:t>9</a:t>
            </a:fld>
            <a:endParaRPr lang="en-US"/>
          </a:p>
        </p:txBody>
      </p:sp>
    </p:spTree>
    <p:extLst>
      <p:ext uri="{BB962C8B-B14F-4D97-AF65-F5344CB8AC3E}">
        <p14:creationId xmlns:p14="http://schemas.microsoft.com/office/powerpoint/2010/main" val="4010040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smtClean="0"/>
              <a:t>Nicky</a:t>
            </a:r>
            <a:endParaRPr lang="en-US" dirty="0"/>
          </a:p>
        </p:txBody>
      </p:sp>
      <p:sp>
        <p:nvSpPr>
          <p:cNvPr id="4" name="Slide Number Placeholder 3"/>
          <p:cNvSpPr>
            <a:spLocks noGrp="1"/>
          </p:cNvSpPr>
          <p:nvPr>
            <p:ph type="sldNum" sz="quarter" idx="10"/>
          </p:nvPr>
        </p:nvSpPr>
        <p:spPr/>
        <p:txBody>
          <a:bodyPr/>
          <a:lstStyle/>
          <a:p>
            <a:fld id="{3397F553-CCE8-4163-8B72-CBEC5BDD17FD}" type="slidenum">
              <a:rPr lang="en-US" smtClean="0"/>
              <a:t>10</a:t>
            </a:fld>
            <a:endParaRPr lang="en-US"/>
          </a:p>
        </p:txBody>
      </p:sp>
    </p:spTree>
    <p:extLst>
      <p:ext uri="{BB962C8B-B14F-4D97-AF65-F5344CB8AC3E}">
        <p14:creationId xmlns:p14="http://schemas.microsoft.com/office/powerpoint/2010/main" val="3631324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0751FE-13D5-47BE-97F1-9BEC897F7BD0}" type="datetimeFigureOut">
              <a:rPr lang="en-US" smtClean="0"/>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B3176-B063-4A50-98D8-91C8059AFA74}" type="slidenum">
              <a:rPr lang="en-US" smtClean="0"/>
              <a:t>‹#›</a:t>
            </a:fld>
            <a:endParaRPr lang="en-US"/>
          </a:p>
        </p:txBody>
      </p:sp>
    </p:spTree>
    <p:extLst>
      <p:ext uri="{BB962C8B-B14F-4D97-AF65-F5344CB8AC3E}">
        <p14:creationId xmlns:p14="http://schemas.microsoft.com/office/powerpoint/2010/main" val="3190248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0751FE-13D5-47BE-97F1-9BEC897F7BD0}" type="datetimeFigureOut">
              <a:rPr lang="en-US" smtClean="0"/>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B3176-B063-4A50-98D8-91C8059AFA74}" type="slidenum">
              <a:rPr lang="en-US" smtClean="0"/>
              <a:t>‹#›</a:t>
            </a:fld>
            <a:endParaRPr lang="en-US"/>
          </a:p>
        </p:txBody>
      </p:sp>
    </p:spTree>
    <p:extLst>
      <p:ext uri="{BB962C8B-B14F-4D97-AF65-F5344CB8AC3E}">
        <p14:creationId xmlns:p14="http://schemas.microsoft.com/office/powerpoint/2010/main" val="888718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0751FE-13D5-47BE-97F1-9BEC897F7BD0}" type="datetimeFigureOut">
              <a:rPr lang="en-US" smtClean="0"/>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B3176-B063-4A50-98D8-91C8059AFA74}" type="slidenum">
              <a:rPr lang="en-US" smtClean="0"/>
              <a:t>‹#›</a:t>
            </a:fld>
            <a:endParaRPr lang="en-US"/>
          </a:p>
        </p:txBody>
      </p:sp>
    </p:spTree>
    <p:extLst>
      <p:ext uri="{BB962C8B-B14F-4D97-AF65-F5344CB8AC3E}">
        <p14:creationId xmlns:p14="http://schemas.microsoft.com/office/powerpoint/2010/main" val="2051615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0751FE-13D5-47BE-97F1-9BEC897F7BD0}" type="datetimeFigureOut">
              <a:rPr lang="en-US" smtClean="0"/>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B3176-B063-4A50-98D8-91C8059AFA74}" type="slidenum">
              <a:rPr lang="en-US" smtClean="0"/>
              <a:t>‹#›</a:t>
            </a:fld>
            <a:endParaRPr lang="en-US"/>
          </a:p>
        </p:txBody>
      </p:sp>
    </p:spTree>
    <p:extLst>
      <p:ext uri="{BB962C8B-B14F-4D97-AF65-F5344CB8AC3E}">
        <p14:creationId xmlns:p14="http://schemas.microsoft.com/office/powerpoint/2010/main" val="400319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0751FE-13D5-47BE-97F1-9BEC897F7BD0}" type="datetimeFigureOut">
              <a:rPr lang="en-US" smtClean="0"/>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B3176-B063-4A50-98D8-91C8059AFA74}" type="slidenum">
              <a:rPr lang="en-US" smtClean="0"/>
              <a:t>‹#›</a:t>
            </a:fld>
            <a:endParaRPr lang="en-US"/>
          </a:p>
        </p:txBody>
      </p:sp>
    </p:spTree>
    <p:extLst>
      <p:ext uri="{BB962C8B-B14F-4D97-AF65-F5344CB8AC3E}">
        <p14:creationId xmlns:p14="http://schemas.microsoft.com/office/powerpoint/2010/main" val="865701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0751FE-13D5-47BE-97F1-9BEC897F7BD0}" type="datetimeFigureOut">
              <a:rPr lang="en-US" smtClean="0"/>
              <a:t>4/18/2020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6B3176-B063-4A50-98D8-91C8059AFA74}" type="slidenum">
              <a:rPr lang="en-US" smtClean="0"/>
              <a:t>‹#›</a:t>
            </a:fld>
            <a:endParaRPr lang="en-US"/>
          </a:p>
        </p:txBody>
      </p:sp>
    </p:spTree>
    <p:extLst>
      <p:ext uri="{BB962C8B-B14F-4D97-AF65-F5344CB8AC3E}">
        <p14:creationId xmlns:p14="http://schemas.microsoft.com/office/powerpoint/2010/main" val="2071185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0751FE-13D5-47BE-97F1-9BEC897F7BD0}" type="datetimeFigureOut">
              <a:rPr lang="en-US" smtClean="0"/>
              <a:t>4/18/2020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6B3176-B063-4A50-98D8-91C8059AFA74}" type="slidenum">
              <a:rPr lang="en-US" smtClean="0"/>
              <a:t>‹#›</a:t>
            </a:fld>
            <a:endParaRPr lang="en-US"/>
          </a:p>
        </p:txBody>
      </p:sp>
    </p:spTree>
    <p:extLst>
      <p:ext uri="{BB962C8B-B14F-4D97-AF65-F5344CB8AC3E}">
        <p14:creationId xmlns:p14="http://schemas.microsoft.com/office/powerpoint/2010/main" val="1212086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0751FE-13D5-47BE-97F1-9BEC897F7BD0}" type="datetimeFigureOut">
              <a:rPr lang="en-US" smtClean="0"/>
              <a:t>4/18/2020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6B3176-B063-4A50-98D8-91C8059AFA74}" type="slidenum">
              <a:rPr lang="en-US" smtClean="0"/>
              <a:t>‹#›</a:t>
            </a:fld>
            <a:endParaRPr lang="en-US"/>
          </a:p>
        </p:txBody>
      </p:sp>
    </p:spTree>
    <p:extLst>
      <p:ext uri="{BB962C8B-B14F-4D97-AF65-F5344CB8AC3E}">
        <p14:creationId xmlns:p14="http://schemas.microsoft.com/office/powerpoint/2010/main" val="1132319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0751FE-13D5-47BE-97F1-9BEC897F7BD0}" type="datetimeFigureOut">
              <a:rPr lang="en-US" smtClean="0"/>
              <a:t>4/18/2020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6B3176-B063-4A50-98D8-91C8059AFA74}" type="slidenum">
              <a:rPr lang="en-US" smtClean="0"/>
              <a:t>‹#›</a:t>
            </a:fld>
            <a:endParaRPr lang="en-US"/>
          </a:p>
        </p:txBody>
      </p:sp>
    </p:spTree>
    <p:extLst>
      <p:ext uri="{BB962C8B-B14F-4D97-AF65-F5344CB8AC3E}">
        <p14:creationId xmlns:p14="http://schemas.microsoft.com/office/powerpoint/2010/main" val="2286975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0751FE-13D5-47BE-97F1-9BEC897F7BD0}" type="datetimeFigureOut">
              <a:rPr lang="en-US" smtClean="0"/>
              <a:t>4/18/2020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6B3176-B063-4A50-98D8-91C8059AFA74}" type="slidenum">
              <a:rPr lang="en-US" smtClean="0"/>
              <a:t>‹#›</a:t>
            </a:fld>
            <a:endParaRPr lang="en-US"/>
          </a:p>
        </p:txBody>
      </p:sp>
    </p:spTree>
    <p:extLst>
      <p:ext uri="{BB962C8B-B14F-4D97-AF65-F5344CB8AC3E}">
        <p14:creationId xmlns:p14="http://schemas.microsoft.com/office/powerpoint/2010/main" val="589363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0751FE-13D5-47BE-97F1-9BEC897F7BD0}" type="datetimeFigureOut">
              <a:rPr lang="en-US" smtClean="0"/>
              <a:t>4/18/2020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6B3176-B063-4A50-98D8-91C8059AFA74}" type="slidenum">
              <a:rPr lang="en-US" smtClean="0"/>
              <a:t>‹#›</a:t>
            </a:fld>
            <a:endParaRPr lang="en-US"/>
          </a:p>
        </p:txBody>
      </p:sp>
    </p:spTree>
    <p:extLst>
      <p:ext uri="{BB962C8B-B14F-4D97-AF65-F5344CB8AC3E}">
        <p14:creationId xmlns:p14="http://schemas.microsoft.com/office/powerpoint/2010/main" val="2293571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0751FE-13D5-47BE-97F1-9BEC897F7BD0}" type="datetimeFigureOut">
              <a:rPr lang="en-US" smtClean="0"/>
              <a:t>4/18/2020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6B3176-B063-4A50-98D8-91C8059AFA74}" type="slidenum">
              <a:rPr lang="en-US" smtClean="0"/>
              <a:t>‹#›</a:t>
            </a:fld>
            <a:endParaRPr lang="en-US"/>
          </a:p>
        </p:txBody>
      </p:sp>
    </p:spTree>
    <p:extLst>
      <p:ext uri="{BB962C8B-B14F-4D97-AF65-F5344CB8AC3E}">
        <p14:creationId xmlns:p14="http://schemas.microsoft.com/office/powerpoint/2010/main" val="2818394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lphavantage.co/" TargetMode="External"/><Relationship Id="rId7" Type="http://schemas.openxmlformats.org/officeDocument/2006/relationships/image" Target="../media/image42.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1.jpeg"/><Relationship Id="rId5" Type="http://schemas.openxmlformats.org/officeDocument/2006/relationships/hyperlink" Target="https://github.com/arohipant/WolfGang-Project-1" TargetMode="External"/><Relationship Id="rId4" Type="http://schemas.openxmlformats.org/officeDocument/2006/relationships/hyperlink" Target="https://covidtracking.com/ap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image" Target="../media/image3.jpe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notesSlide" Target="../notesSlides/notesSlide2.xml"/><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jpe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jpe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 Id="rId30" Type="http://schemas.openxmlformats.org/officeDocument/2006/relationships/image" Target="../media/image30.png"/></Relationships>
</file>

<file path=ppt/slides/_rels/slide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jpeg"/></Relationships>
</file>

<file path=ppt/slides/_rels/slide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5181006" cy="2914316"/>
          </a:xfrm>
          <a:prstGeom prst="rect">
            <a:avLst/>
          </a:prstGeom>
        </p:spPr>
      </p:pic>
      <p:sp>
        <p:nvSpPr>
          <p:cNvPr id="4" name="Title 3"/>
          <p:cNvSpPr>
            <a:spLocks noGrp="1"/>
          </p:cNvSpPr>
          <p:nvPr>
            <p:ph type="ctrTitle"/>
          </p:nvPr>
        </p:nvSpPr>
        <p:spPr>
          <a:xfrm>
            <a:off x="1524000" y="1634427"/>
            <a:ext cx="9144000" cy="2387600"/>
          </a:xfrm>
        </p:spPr>
        <p:txBody>
          <a:bodyPr>
            <a:noAutofit/>
          </a:bodyPr>
          <a:lstStyle/>
          <a:p>
            <a:r>
              <a:rPr lang="en-US" sz="4000" b="1" dirty="0" smtClean="0"/>
              <a:t>Correlation of Coronavirus vs Stock Market </a:t>
            </a:r>
            <a:r>
              <a:rPr lang="en-US" sz="4000" b="1" smtClean="0"/>
              <a:t>by Sector</a:t>
            </a:r>
            <a:endParaRPr lang="en-US" sz="4000" b="1" dirty="0"/>
          </a:p>
        </p:txBody>
      </p:sp>
      <p:sp>
        <p:nvSpPr>
          <p:cNvPr id="5" name="Subtitle 4"/>
          <p:cNvSpPr>
            <a:spLocks noGrp="1"/>
          </p:cNvSpPr>
          <p:nvPr>
            <p:ph type="subTitle" idx="1"/>
          </p:nvPr>
        </p:nvSpPr>
        <p:spPr>
          <a:xfrm>
            <a:off x="1366345" y="4356418"/>
            <a:ext cx="9144000" cy="1655762"/>
          </a:xfrm>
        </p:spPr>
        <p:txBody>
          <a:bodyPr/>
          <a:lstStyle/>
          <a:p>
            <a:endParaRPr lang="en-US" dirty="0" smtClean="0"/>
          </a:p>
          <a:p>
            <a:r>
              <a:rPr lang="en-US" smtClean="0"/>
              <a:t>Team: Nicky</a:t>
            </a:r>
            <a:r>
              <a:rPr lang="en-US" dirty="0" smtClean="0"/>
              <a:t>, David and Ram</a:t>
            </a:r>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7141" y="4316740"/>
            <a:ext cx="2682239" cy="1508760"/>
          </a:xfrm>
          <a:prstGeom prst="rect">
            <a:avLst/>
          </a:prstGeom>
        </p:spPr>
      </p:pic>
    </p:spTree>
    <p:extLst>
      <p:ext uri="{BB962C8B-B14F-4D97-AF65-F5344CB8AC3E}">
        <p14:creationId xmlns:p14="http://schemas.microsoft.com/office/powerpoint/2010/main" val="41707562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0957"/>
            <a:ext cx="10515600" cy="1325563"/>
          </a:xfrm>
        </p:spPr>
        <p:txBody>
          <a:bodyPr/>
          <a:lstStyle/>
          <a:p>
            <a:r>
              <a:rPr lang="en-US" dirty="0" smtClean="0"/>
              <a:t>Learnings</a:t>
            </a:r>
            <a:endParaRPr lang="en-US" dirty="0"/>
          </a:p>
        </p:txBody>
      </p:sp>
      <p:sp>
        <p:nvSpPr>
          <p:cNvPr id="3" name="Content Placeholder 2"/>
          <p:cNvSpPr>
            <a:spLocks noGrp="1"/>
          </p:cNvSpPr>
          <p:nvPr>
            <p:ph idx="1"/>
          </p:nvPr>
        </p:nvSpPr>
        <p:spPr>
          <a:xfrm>
            <a:off x="838200" y="1825625"/>
            <a:ext cx="10515600" cy="4351338"/>
          </a:xfrm>
        </p:spPr>
        <p:txBody>
          <a:bodyPr>
            <a:normAutofit lnSpcReduction="10000"/>
          </a:bodyPr>
          <a:lstStyle/>
          <a:p>
            <a:r>
              <a:rPr lang="en-US" dirty="0"/>
              <a:t>Initially we wanted to pull the S&amp;P 500 Sector information</a:t>
            </a:r>
          </a:p>
          <a:p>
            <a:pPr lvl="1"/>
            <a:r>
              <a:rPr lang="en-US" dirty="0"/>
              <a:t>Challenge – couldn’t find the right data set in the given amount of time/ resources</a:t>
            </a:r>
          </a:p>
          <a:p>
            <a:pPr marL="0" indent="0">
              <a:buNone/>
            </a:pPr>
            <a:endParaRPr lang="en-US" dirty="0"/>
          </a:p>
          <a:p>
            <a:r>
              <a:rPr lang="en-US" dirty="0" smtClean="0"/>
              <a:t>Our Sources</a:t>
            </a:r>
          </a:p>
          <a:p>
            <a:pPr lvl="1"/>
            <a:r>
              <a:rPr lang="en-US" u="sng" dirty="0" smtClean="0">
                <a:solidFill>
                  <a:srgbClr val="C00000"/>
                </a:solidFill>
                <a:hlinkClick r:id="rId3"/>
              </a:rPr>
              <a:t>https://alphavantage.co</a:t>
            </a:r>
            <a:endParaRPr lang="en-US" u="sng" dirty="0" smtClean="0">
              <a:solidFill>
                <a:srgbClr val="C00000"/>
              </a:solidFill>
            </a:endParaRPr>
          </a:p>
          <a:p>
            <a:pPr lvl="1"/>
            <a:r>
              <a:rPr lang="en-US" dirty="0">
                <a:hlinkClick r:id="rId4"/>
              </a:rPr>
              <a:t>https://covidtracking.com/api</a:t>
            </a:r>
            <a:endParaRPr lang="en-US" u="sng" dirty="0">
              <a:solidFill>
                <a:srgbClr val="C00000"/>
              </a:solidFill>
            </a:endParaRPr>
          </a:p>
          <a:p>
            <a:endParaRPr lang="en-US" dirty="0" smtClean="0"/>
          </a:p>
          <a:p>
            <a:r>
              <a:rPr lang="en-US" dirty="0" smtClean="0"/>
              <a:t>Our Code</a:t>
            </a:r>
          </a:p>
          <a:p>
            <a:pPr lvl="1"/>
            <a:r>
              <a:rPr lang="en-US" dirty="0">
                <a:hlinkClick r:id="rId5"/>
              </a:rPr>
              <a:t>https://github.com/arohipant/WolfGang-Project-1</a:t>
            </a:r>
            <a:endParaRPr lang="en-US" dirty="0"/>
          </a:p>
          <a:p>
            <a:pPr lvl="1"/>
            <a:endParaRPr lang="en-US" dirty="0" smtClean="0"/>
          </a:p>
        </p:txBody>
      </p:sp>
      <p:pic>
        <p:nvPicPr>
          <p:cNvPr id="7" name="Picture 6"/>
          <p:cNvPicPr>
            <a:picLocks noChangeAspect="1"/>
          </p:cNvPicPr>
          <p:nvPr/>
        </p:nvPicPr>
        <p:blipFill rotWithShape="1">
          <a:blip r:embed="rId6" cstate="print">
            <a:extLst>
              <a:ext uri="{28A0092B-C50C-407E-A947-70E740481C1C}">
                <a14:useLocalDpi xmlns:a14="http://schemas.microsoft.com/office/drawing/2010/main" val="0"/>
              </a:ext>
            </a:extLst>
          </a:blip>
          <a:srcRect l="23143" t="-1143" r="22857" b="5714"/>
          <a:stretch/>
        </p:blipFill>
        <p:spPr>
          <a:xfrm>
            <a:off x="153924" y="117732"/>
            <a:ext cx="505931" cy="502920"/>
          </a:xfrm>
          <a:prstGeom prst="rect">
            <a:avLst/>
          </a:prstGeom>
        </p:spPr>
      </p:pic>
      <p:pic>
        <p:nvPicPr>
          <p:cNvPr id="9" name="Picture 8"/>
          <p:cNvPicPr>
            <a:picLocks noChangeAspect="1"/>
          </p:cNvPicPr>
          <p:nvPr/>
        </p:nvPicPr>
        <p:blipFill rotWithShape="1">
          <a:blip r:embed="rId7" cstate="print">
            <a:extLst>
              <a:ext uri="{28A0092B-C50C-407E-A947-70E740481C1C}">
                <a14:useLocalDpi xmlns:a14="http://schemas.microsoft.com/office/drawing/2010/main" val="0"/>
              </a:ext>
            </a:extLst>
          </a:blip>
          <a:srcRect l="23143" t="-1143" r="22857" b="5714"/>
          <a:stretch/>
        </p:blipFill>
        <p:spPr>
          <a:xfrm>
            <a:off x="11437953" y="6167819"/>
            <a:ext cx="694314" cy="690181"/>
          </a:xfrm>
          <a:prstGeom prst="rect">
            <a:avLst/>
          </a:prstGeom>
        </p:spPr>
      </p:pic>
    </p:spTree>
    <p:extLst>
      <p:ext uri="{BB962C8B-B14F-4D97-AF65-F5344CB8AC3E}">
        <p14:creationId xmlns:p14="http://schemas.microsoft.com/office/powerpoint/2010/main" val="10330188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Charter &amp; Hypothesis</a:t>
            </a:r>
            <a:endParaRPr lang="en-US" dirty="0"/>
          </a:p>
        </p:txBody>
      </p:sp>
      <p:sp>
        <p:nvSpPr>
          <p:cNvPr id="3" name="Content Placeholder 2"/>
          <p:cNvSpPr>
            <a:spLocks noGrp="1"/>
          </p:cNvSpPr>
          <p:nvPr>
            <p:ph idx="1"/>
          </p:nvPr>
        </p:nvSpPr>
        <p:spPr/>
        <p:txBody>
          <a:bodyPr>
            <a:normAutofit lnSpcReduction="10000"/>
          </a:bodyPr>
          <a:lstStyle/>
          <a:p>
            <a:r>
              <a:rPr lang="en-US" b="1" i="1" dirty="0" smtClean="0"/>
              <a:t>Project Charter</a:t>
            </a:r>
          </a:p>
          <a:p>
            <a:pPr lvl="1"/>
            <a:r>
              <a:rPr lang="en-US" dirty="0" smtClean="0"/>
              <a:t>We have seen that coronavirus has had an impact on stock market, our project takes this further by analyzing which sectors were the most impacted by the virus that will help the general public to make better choices with their investments</a:t>
            </a:r>
          </a:p>
          <a:p>
            <a:endParaRPr lang="en-US" b="1" i="1" dirty="0" smtClean="0"/>
          </a:p>
          <a:p>
            <a:r>
              <a:rPr lang="en-US" b="1" i="1" dirty="0" smtClean="0"/>
              <a:t>Hypothesis</a:t>
            </a:r>
          </a:p>
          <a:p>
            <a:pPr lvl="1"/>
            <a:r>
              <a:rPr lang="en-US" b="1" i="1" dirty="0" err="1" smtClean="0"/>
              <a:t>H</a:t>
            </a:r>
            <a:r>
              <a:rPr lang="en-US" b="1" baseline="-25000" dirty="0" err="1" smtClean="0"/>
              <a:t>null</a:t>
            </a:r>
            <a:r>
              <a:rPr lang="en-US" b="1" dirty="0"/>
              <a:t> = </a:t>
            </a:r>
            <a:r>
              <a:rPr lang="en-US" dirty="0"/>
              <a:t>There </a:t>
            </a:r>
            <a:r>
              <a:rPr lang="en-US" dirty="0" smtClean="0"/>
              <a:t>is no impact to the Financial, Technology and Healthcare sector. There will be impact to Retail and Travel </a:t>
            </a:r>
            <a:r>
              <a:rPr lang="en-US" dirty="0" smtClean="0"/>
              <a:t>industries.</a:t>
            </a:r>
            <a:endParaRPr lang="en-US" dirty="0" smtClean="0"/>
          </a:p>
          <a:p>
            <a:pPr lvl="1"/>
            <a:endParaRPr lang="en-US" b="1" i="1" dirty="0" smtClean="0"/>
          </a:p>
          <a:p>
            <a:pPr lvl="1"/>
            <a:r>
              <a:rPr lang="en-US" b="1" i="1" dirty="0" smtClean="0"/>
              <a:t>H</a:t>
            </a:r>
            <a:r>
              <a:rPr lang="en-US" b="1" baseline="-25000" dirty="0" smtClean="0"/>
              <a:t>a</a:t>
            </a:r>
            <a:r>
              <a:rPr lang="en-US" b="1" dirty="0" smtClean="0"/>
              <a:t> = </a:t>
            </a:r>
            <a:r>
              <a:rPr lang="en-US" dirty="0" smtClean="0"/>
              <a:t>There will be impact to all industries resulting in a negative correlation.</a:t>
            </a:r>
            <a:endParaRPr lang="en-US" b="1" dirty="0"/>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23143" t="-1143" r="22857" b="5714"/>
          <a:stretch/>
        </p:blipFill>
        <p:spPr>
          <a:xfrm>
            <a:off x="8783587" y="91734"/>
            <a:ext cx="1117600" cy="1110948"/>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23143" t="-1143" r="22857" b="5714"/>
          <a:stretch/>
        </p:blipFill>
        <p:spPr>
          <a:xfrm>
            <a:off x="10977558" y="1825624"/>
            <a:ext cx="610189" cy="606557"/>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23143" t="-1143" r="22857" b="5714"/>
          <a:stretch/>
        </p:blipFill>
        <p:spPr>
          <a:xfrm>
            <a:off x="11028948" y="3697502"/>
            <a:ext cx="1117600" cy="1110948"/>
          </a:xfrm>
          <a:prstGeom prst="rect">
            <a:avLst/>
          </a:prstGeom>
        </p:spPr>
      </p:pic>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l="23143" t="-1143" r="22857" b="5714"/>
          <a:stretch/>
        </p:blipFill>
        <p:spPr>
          <a:xfrm>
            <a:off x="10208768" y="6014768"/>
            <a:ext cx="361696" cy="359543"/>
          </a:xfrm>
          <a:prstGeom prst="rect">
            <a:avLst/>
          </a:prstGeom>
        </p:spPr>
      </p:pic>
    </p:spTree>
    <p:extLst>
      <p:ext uri="{BB962C8B-B14F-4D97-AF65-F5344CB8AC3E}">
        <p14:creationId xmlns:p14="http://schemas.microsoft.com/office/powerpoint/2010/main" val="553966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Sectors</a:t>
            </a:r>
            <a:endParaRPr lang="en-US" dirty="0"/>
          </a:p>
        </p:txBody>
      </p:sp>
      <p:sp>
        <p:nvSpPr>
          <p:cNvPr id="3" name="Content Placeholder 2"/>
          <p:cNvSpPr>
            <a:spLocks noGrp="1"/>
          </p:cNvSpPr>
          <p:nvPr>
            <p:ph idx="1"/>
          </p:nvPr>
        </p:nvSpPr>
        <p:spPr/>
        <p:txBody>
          <a:bodyPr>
            <a:normAutofit/>
          </a:bodyPr>
          <a:lstStyle/>
          <a:p>
            <a:r>
              <a:rPr lang="en-US" dirty="0" smtClean="0"/>
              <a:t>We decided to create our selection of stocks in each sector</a:t>
            </a: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23143" t="-1143" r="22857" b="5714"/>
          <a:stretch/>
        </p:blipFill>
        <p:spPr>
          <a:xfrm>
            <a:off x="8783587" y="91734"/>
            <a:ext cx="1117600" cy="1110948"/>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23143" t="-1143" r="22857" b="5714"/>
          <a:stretch/>
        </p:blipFill>
        <p:spPr>
          <a:xfrm>
            <a:off x="10977558" y="1825624"/>
            <a:ext cx="610189" cy="606557"/>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23143" t="-1143" r="22857" b="5714"/>
          <a:stretch/>
        </p:blipFill>
        <p:spPr>
          <a:xfrm>
            <a:off x="11028948" y="3697502"/>
            <a:ext cx="1117600" cy="1110948"/>
          </a:xfrm>
          <a:prstGeom prst="rect">
            <a:avLst/>
          </a:prstGeom>
        </p:spPr>
      </p:pic>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l="23143" t="-1143" r="22857" b="5714"/>
          <a:stretch/>
        </p:blipFill>
        <p:spPr>
          <a:xfrm>
            <a:off x="10298106" y="5952357"/>
            <a:ext cx="361696" cy="359543"/>
          </a:xfrm>
          <a:prstGeom prst="rect">
            <a:avLst/>
          </a:prstGeom>
        </p:spPr>
      </p:pic>
      <p:pic>
        <p:nvPicPr>
          <p:cNvPr id="4" name="Picture 3"/>
          <p:cNvPicPr>
            <a:picLocks noChangeAspect="1"/>
          </p:cNvPicPr>
          <p:nvPr/>
        </p:nvPicPr>
        <p:blipFill>
          <a:blip r:embed="rId6"/>
          <a:stretch>
            <a:fillRect/>
          </a:stretch>
        </p:blipFill>
        <p:spPr>
          <a:xfrm>
            <a:off x="1004529" y="3523852"/>
            <a:ext cx="1177255" cy="782528"/>
          </a:xfrm>
          <a:prstGeom prst="rect">
            <a:avLst/>
          </a:prstGeom>
        </p:spPr>
      </p:pic>
      <p:pic>
        <p:nvPicPr>
          <p:cNvPr id="8" name="Picture 7"/>
          <p:cNvPicPr>
            <a:picLocks noChangeAspect="1"/>
          </p:cNvPicPr>
          <p:nvPr/>
        </p:nvPicPr>
        <p:blipFill rotWithShape="1">
          <a:blip r:embed="rId7"/>
          <a:srcRect r="9299"/>
          <a:stretch/>
        </p:blipFill>
        <p:spPr>
          <a:xfrm>
            <a:off x="713008" y="4282106"/>
            <a:ext cx="1675579" cy="535030"/>
          </a:xfrm>
          <a:prstGeom prst="rect">
            <a:avLst/>
          </a:prstGeom>
        </p:spPr>
      </p:pic>
      <p:pic>
        <p:nvPicPr>
          <p:cNvPr id="10" name="Picture 9"/>
          <p:cNvPicPr>
            <a:picLocks noChangeAspect="1"/>
          </p:cNvPicPr>
          <p:nvPr/>
        </p:nvPicPr>
        <p:blipFill rotWithShape="1">
          <a:blip r:embed="rId8"/>
          <a:srcRect l="6075" t="16189" r="8383" b="14662"/>
          <a:stretch/>
        </p:blipFill>
        <p:spPr>
          <a:xfrm>
            <a:off x="1149095" y="4690140"/>
            <a:ext cx="888124" cy="493986"/>
          </a:xfrm>
          <a:prstGeom prst="rect">
            <a:avLst/>
          </a:prstGeom>
        </p:spPr>
      </p:pic>
      <p:pic>
        <p:nvPicPr>
          <p:cNvPr id="11" name="Picture 10"/>
          <p:cNvPicPr>
            <a:picLocks noChangeAspect="1"/>
          </p:cNvPicPr>
          <p:nvPr/>
        </p:nvPicPr>
        <p:blipFill>
          <a:blip r:embed="rId9"/>
          <a:stretch>
            <a:fillRect/>
          </a:stretch>
        </p:blipFill>
        <p:spPr>
          <a:xfrm>
            <a:off x="1226330" y="5068121"/>
            <a:ext cx="733655" cy="524039"/>
          </a:xfrm>
          <a:prstGeom prst="rect">
            <a:avLst/>
          </a:prstGeom>
        </p:spPr>
      </p:pic>
      <p:pic>
        <p:nvPicPr>
          <p:cNvPr id="12" name="Picture 11"/>
          <p:cNvPicPr>
            <a:picLocks noChangeAspect="1"/>
          </p:cNvPicPr>
          <p:nvPr/>
        </p:nvPicPr>
        <p:blipFill>
          <a:blip r:embed="rId10"/>
          <a:stretch>
            <a:fillRect/>
          </a:stretch>
        </p:blipFill>
        <p:spPr>
          <a:xfrm>
            <a:off x="968869" y="3013096"/>
            <a:ext cx="1419718" cy="571247"/>
          </a:xfrm>
          <a:prstGeom prst="rect">
            <a:avLst/>
          </a:prstGeom>
        </p:spPr>
      </p:pic>
      <p:pic>
        <p:nvPicPr>
          <p:cNvPr id="13" name="Picture 12"/>
          <p:cNvPicPr>
            <a:picLocks noChangeAspect="1"/>
          </p:cNvPicPr>
          <p:nvPr/>
        </p:nvPicPr>
        <p:blipFill rotWithShape="1">
          <a:blip r:embed="rId11"/>
          <a:srcRect t="29003" b="23955"/>
          <a:stretch/>
        </p:blipFill>
        <p:spPr>
          <a:xfrm>
            <a:off x="2993692" y="4164130"/>
            <a:ext cx="1277948" cy="352538"/>
          </a:xfrm>
          <a:prstGeom prst="rect">
            <a:avLst/>
          </a:prstGeom>
        </p:spPr>
      </p:pic>
      <p:pic>
        <p:nvPicPr>
          <p:cNvPr id="14" name="Picture 13"/>
          <p:cNvPicPr>
            <a:picLocks noChangeAspect="1"/>
          </p:cNvPicPr>
          <p:nvPr/>
        </p:nvPicPr>
        <p:blipFill rotWithShape="1">
          <a:blip r:embed="rId12"/>
          <a:srcRect t="32115" b="14146"/>
          <a:stretch/>
        </p:blipFill>
        <p:spPr>
          <a:xfrm>
            <a:off x="2990855" y="4614737"/>
            <a:ext cx="1280785" cy="321200"/>
          </a:xfrm>
          <a:prstGeom prst="rect">
            <a:avLst/>
          </a:prstGeom>
        </p:spPr>
      </p:pic>
      <p:pic>
        <p:nvPicPr>
          <p:cNvPr id="15" name="Picture 14"/>
          <p:cNvPicPr>
            <a:picLocks noChangeAspect="1"/>
          </p:cNvPicPr>
          <p:nvPr/>
        </p:nvPicPr>
        <p:blipFill rotWithShape="1">
          <a:blip r:embed="rId13"/>
          <a:srcRect t="17873" b="13303"/>
          <a:stretch/>
        </p:blipFill>
        <p:spPr>
          <a:xfrm>
            <a:off x="2896797" y="5005859"/>
            <a:ext cx="1296818" cy="521528"/>
          </a:xfrm>
          <a:prstGeom prst="rect">
            <a:avLst/>
          </a:prstGeom>
        </p:spPr>
      </p:pic>
      <p:pic>
        <p:nvPicPr>
          <p:cNvPr id="16" name="Picture 15"/>
          <p:cNvPicPr>
            <a:picLocks noChangeAspect="1"/>
          </p:cNvPicPr>
          <p:nvPr/>
        </p:nvPicPr>
        <p:blipFill>
          <a:blip r:embed="rId14"/>
          <a:stretch>
            <a:fillRect/>
          </a:stretch>
        </p:blipFill>
        <p:spPr>
          <a:xfrm>
            <a:off x="2890290" y="3525006"/>
            <a:ext cx="1514475" cy="571500"/>
          </a:xfrm>
          <a:prstGeom prst="rect">
            <a:avLst/>
          </a:prstGeom>
        </p:spPr>
      </p:pic>
      <p:pic>
        <p:nvPicPr>
          <p:cNvPr id="18" name="Picture 17"/>
          <p:cNvPicPr>
            <a:picLocks noChangeAspect="1"/>
          </p:cNvPicPr>
          <p:nvPr/>
        </p:nvPicPr>
        <p:blipFill>
          <a:blip r:embed="rId15"/>
          <a:stretch>
            <a:fillRect/>
          </a:stretch>
        </p:blipFill>
        <p:spPr>
          <a:xfrm>
            <a:off x="2993692" y="3006775"/>
            <a:ext cx="1160079" cy="643087"/>
          </a:xfrm>
          <a:prstGeom prst="rect">
            <a:avLst/>
          </a:prstGeom>
        </p:spPr>
      </p:pic>
      <p:pic>
        <p:nvPicPr>
          <p:cNvPr id="19" name="Picture 18"/>
          <p:cNvPicPr>
            <a:picLocks noChangeAspect="1"/>
          </p:cNvPicPr>
          <p:nvPr/>
        </p:nvPicPr>
        <p:blipFill>
          <a:blip r:embed="rId16"/>
          <a:stretch>
            <a:fillRect/>
          </a:stretch>
        </p:blipFill>
        <p:spPr>
          <a:xfrm>
            <a:off x="5127050" y="3136585"/>
            <a:ext cx="855909" cy="461563"/>
          </a:xfrm>
          <a:prstGeom prst="rect">
            <a:avLst/>
          </a:prstGeom>
        </p:spPr>
      </p:pic>
      <p:pic>
        <p:nvPicPr>
          <p:cNvPr id="20" name="Picture 19"/>
          <p:cNvPicPr>
            <a:picLocks noChangeAspect="1"/>
          </p:cNvPicPr>
          <p:nvPr/>
        </p:nvPicPr>
        <p:blipFill>
          <a:blip r:embed="rId17"/>
          <a:stretch>
            <a:fillRect/>
          </a:stretch>
        </p:blipFill>
        <p:spPr>
          <a:xfrm>
            <a:off x="5009378" y="3714153"/>
            <a:ext cx="1038716" cy="391879"/>
          </a:xfrm>
          <a:prstGeom prst="rect">
            <a:avLst/>
          </a:prstGeom>
        </p:spPr>
      </p:pic>
      <p:pic>
        <p:nvPicPr>
          <p:cNvPr id="21" name="Picture 20"/>
          <p:cNvPicPr>
            <a:picLocks noChangeAspect="1"/>
          </p:cNvPicPr>
          <p:nvPr/>
        </p:nvPicPr>
        <p:blipFill>
          <a:blip r:embed="rId18"/>
          <a:stretch>
            <a:fillRect/>
          </a:stretch>
        </p:blipFill>
        <p:spPr>
          <a:xfrm>
            <a:off x="5067874" y="4303380"/>
            <a:ext cx="924708" cy="245679"/>
          </a:xfrm>
          <a:prstGeom prst="rect">
            <a:avLst/>
          </a:prstGeom>
        </p:spPr>
      </p:pic>
      <p:pic>
        <p:nvPicPr>
          <p:cNvPr id="22" name="Picture 21"/>
          <p:cNvPicPr>
            <a:picLocks noChangeAspect="1"/>
          </p:cNvPicPr>
          <p:nvPr/>
        </p:nvPicPr>
        <p:blipFill>
          <a:blip r:embed="rId19"/>
          <a:stretch>
            <a:fillRect/>
          </a:stretch>
        </p:blipFill>
        <p:spPr>
          <a:xfrm>
            <a:off x="4982490" y="4700814"/>
            <a:ext cx="1095477" cy="382314"/>
          </a:xfrm>
          <a:prstGeom prst="rect">
            <a:avLst/>
          </a:prstGeom>
        </p:spPr>
      </p:pic>
      <p:pic>
        <p:nvPicPr>
          <p:cNvPr id="23" name="Picture 22"/>
          <p:cNvPicPr>
            <a:picLocks noChangeAspect="1"/>
          </p:cNvPicPr>
          <p:nvPr/>
        </p:nvPicPr>
        <p:blipFill rotWithShape="1">
          <a:blip r:embed="rId20"/>
          <a:srcRect t="32471"/>
          <a:stretch/>
        </p:blipFill>
        <p:spPr>
          <a:xfrm>
            <a:off x="4967515" y="5197931"/>
            <a:ext cx="1125429" cy="245653"/>
          </a:xfrm>
          <a:prstGeom prst="rect">
            <a:avLst/>
          </a:prstGeom>
        </p:spPr>
      </p:pic>
      <p:pic>
        <p:nvPicPr>
          <p:cNvPr id="24" name="Picture 23"/>
          <p:cNvPicPr>
            <a:picLocks noChangeAspect="1"/>
          </p:cNvPicPr>
          <p:nvPr/>
        </p:nvPicPr>
        <p:blipFill>
          <a:blip r:embed="rId21"/>
          <a:stretch>
            <a:fillRect/>
          </a:stretch>
        </p:blipFill>
        <p:spPr>
          <a:xfrm>
            <a:off x="7062842" y="4672190"/>
            <a:ext cx="553570" cy="436311"/>
          </a:xfrm>
          <a:prstGeom prst="rect">
            <a:avLst/>
          </a:prstGeom>
        </p:spPr>
      </p:pic>
      <p:pic>
        <p:nvPicPr>
          <p:cNvPr id="25" name="Picture 24"/>
          <p:cNvPicPr>
            <a:picLocks noChangeAspect="1"/>
          </p:cNvPicPr>
          <p:nvPr/>
        </p:nvPicPr>
        <p:blipFill>
          <a:blip r:embed="rId22"/>
          <a:stretch>
            <a:fillRect/>
          </a:stretch>
        </p:blipFill>
        <p:spPr>
          <a:xfrm>
            <a:off x="6946341" y="3193517"/>
            <a:ext cx="670071" cy="394334"/>
          </a:xfrm>
          <a:prstGeom prst="rect">
            <a:avLst/>
          </a:prstGeom>
        </p:spPr>
      </p:pic>
      <p:pic>
        <p:nvPicPr>
          <p:cNvPr id="26" name="Picture 25"/>
          <p:cNvPicPr>
            <a:picLocks noChangeAspect="1"/>
          </p:cNvPicPr>
          <p:nvPr/>
        </p:nvPicPr>
        <p:blipFill>
          <a:blip r:embed="rId23"/>
          <a:stretch>
            <a:fillRect/>
          </a:stretch>
        </p:blipFill>
        <p:spPr>
          <a:xfrm>
            <a:off x="6968596" y="3672668"/>
            <a:ext cx="605330" cy="350454"/>
          </a:xfrm>
          <a:prstGeom prst="rect">
            <a:avLst/>
          </a:prstGeom>
        </p:spPr>
      </p:pic>
      <p:pic>
        <p:nvPicPr>
          <p:cNvPr id="27" name="Picture 26"/>
          <p:cNvPicPr>
            <a:picLocks noChangeAspect="1"/>
          </p:cNvPicPr>
          <p:nvPr/>
        </p:nvPicPr>
        <p:blipFill>
          <a:blip r:embed="rId24"/>
          <a:stretch>
            <a:fillRect/>
          </a:stretch>
        </p:blipFill>
        <p:spPr>
          <a:xfrm>
            <a:off x="7003103" y="4098571"/>
            <a:ext cx="740979" cy="422721"/>
          </a:xfrm>
          <a:prstGeom prst="rect">
            <a:avLst/>
          </a:prstGeom>
        </p:spPr>
      </p:pic>
      <p:pic>
        <p:nvPicPr>
          <p:cNvPr id="28" name="Picture 27"/>
          <p:cNvPicPr>
            <a:picLocks noChangeAspect="1"/>
          </p:cNvPicPr>
          <p:nvPr/>
        </p:nvPicPr>
        <p:blipFill>
          <a:blip r:embed="rId25"/>
          <a:stretch>
            <a:fillRect/>
          </a:stretch>
        </p:blipFill>
        <p:spPr>
          <a:xfrm>
            <a:off x="6928879" y="5157116"/>
            <a:ext cx="791130" cy="370271"/>
          </a:xfrm>
          <a:prstGeom prst="rect">
            <a:avLst/>
          </a:prstGeom>
        </p:spPr>
      </p:pic>
      <p:pic>
        <p:nvPicPr>
          <p:cNvPr id="29" name="Picture 28"/>
          <p:cNvPicPr>
            <a:picLocks noChangeAspect="1"/>
          </p:cNvPicPr>
          <p:nvPr/>
        </p:nvPicPr>
        <p:blipFill>
          <a:blip r:embed="rId26"/>
          <a:stretch>
            <a:fillRect/>
          </a:stretch>
        </p:blipFill>
        <p:spPr>
          <a:xfrm>
            <a:off x="8491785" y="3626363"/>
            <a:ext cx="1030474" cy="418355"/>
          </a:xfrm>
          <a:prstGeom prst="rect">
            <a:avLst/>
          </a:prstGeom>
        </p:spPr>
      </p:pic>
      <p:pic>
        <p:nvPicPr>
          <p:cNvPr id="31" name="Picture 30"/>
          <p:cNvPicPr>
            <a:picLocks noChangeAspect="1"/>
          </p:cNvPicPr>
          <p:nvPr/>
        </p:nvPicPr>
        <p:blipFill>
          <a:blip r:embed="rId27"/>
          <a:stretch>
            <a:fillRect/>
          </a:stretch>
        </p:blipFill>
        <p:spPr>
          <a:xfrm>
            <a:off x="8483278" y="4110472"/>
            <a:ext cx="1101394" cy="263832"/>
          </a:xfrm>
          <a:prstGeom prst="rect">
            <a:avLst/>
          </a:prstGeom>
        </p:spPr>
      </p:pic>
      <p:pic>
        <p:nvPicPr>
          <p:cNvPr id="32" name="Picture 31"/>
          <p:cNvPicPr>
            <a:picLocks noChangeAspect="1"/>
          </p:cNvPicPr>
          <p:nvPr/>
        </p:nvPicPr>
        <p:blipFill>
          <a:blip r:embed="rId28"/>
          <a:stretch>
            <a:fillRect/>
          </a:stretch>
        </p:blipFill>
        <p:spPr>
          <a:xfrm>
            <a:off x="8644112" y="4531480"/>
            <a:ext cx="796370" cy="381821"/>
          </a:xfrm>
          <a:prstGeom prst="rect">
            <a:avLst/>
          </a:prstGeom>
        </p:spPr>
      </p:pic>
      <p:pic>
        <p:nvPicPr>
          <p:cNvPr id="33" name="Picture 32"/>
          <p:cNvPicPr>
            <a:picLocks noChangeAspect="1"/>
          </p:cNvPicPr>
          <p:nvPr/>
        </p:nvPicPr>
        <p:blipFill>
          <a:blip r:embed="rId29"/>
          <a:stretch>
            <a:fillRect/>
          </a:stretch>
        </p:blipFill>
        <p:spPr>
          <a:xfrm>
            <a:off x="8738433" y="5003091"/>
            <a:ext cx="548673" cy="518401"/>
          </a:xfrm>
          <a:prstGeom prst="rect">
            <a:avLst/>
          </a:prstGeom>
        </p:spPr>
      </p:pic>
      <p:pic>
        <p:nvPicPr>
          <p:cNvPr id="34" name="Picture 33"/>
          <p:cNvPicPr>
            <a:picLocks noChangeAspect="1"/>
          </p:cNvPicPr>
          <p:nvPr/>
        </p:nvPicPr>
        <p:blipFill>
          <a:blip r:embed="rId30"/>
          <a:stretch>
            <a:fillRect/>
          </a:stretch>
        </p:blipFill>
        <p:spPr>
          <a:xfrm>
            <a:off x="8738433" y="3105830"/>
            <a:ext cx="428818" cy="441945"/>
          </a:xfrm>
          <a:prstGeom prst="rect">
            <a:avLst/>
          </a:prstGeom>
        </p:spPr>
      </p:pic>
      <p:sp>
        <p:nvSpPr>
          <p:cNvPr id="35" name="TextBox 34"/>
          <p:cNvSpPr txBox="1"/>
          <p:nvPr/>
        </p:nvSpPr>
        <p:spPr>
          <a:xfrm>
            <a:off x="1122926" y="2516330"/>
            <a:ext cx="1249701" cy="369332"/>
          </a:xfrm>
          <a:prstGeom prst="rect">
            <a:avLst/>
          </a:prstGeom>
          <a:noFill/>
        </p:spPr>
        <p:txBody>
          <a:bodyPr wrap="none" rtlCol="0">
            <a:spAutoFit/>
          </a:bodyPr>
          <a:lstStyle/>
          <a:p>
            <a:r>
              <a:rPr lang="en-US" b="1" dirty="0" smtClean="0"/>
              <a:t>HealthCare</a:t>
            </a:r>
            <a:endParaRPr lang="en-US" b="1" dirty="0"/>
          </a:p>
        </p:txBody>
      </p:sp>
      <p:sp>
        <p:nvSpPr>
          <p:cNvPr id="36" name="TextBox 35"/>
          <p:cNvSpPr txBox="1"/>
          <p:nvPr/>
        </p:nvSpPr>
        <p:spPr>
          <a:xfrm>
            <a:off x="3114706" y="2516330"/>
            <a:ext cx="752257" cy="369332"/>
          </a:xfrm>
          <a:prstGeom prst="rect">
            <a:avLst/>
          </a:prstGeom>
          <a:noFill/>
        </p:spPr>
        <p:txBody>
          <a:bodyPr wrap="none" rtlCol="0">
            <a:spAutoFit/>
          </a:bodyPr>
          <a:lstStyle/>
          <a:p>
            <a:r>
              <a:rPr lang="en-US" b="1" dirty="0" smtClean="0"/>
              <a:t>Travel</a:t>
            </a:r>
            <a:endParaRPr lang="en-US" b="1" dirty="0"/>
          </a:p>
        </p:txBody>
      </p:sp>
      <p:sp>
        <p:nvSpPr>
          <p:cNvPr id="38" name="TextBox 37"/>
          <p:cNvSpPr txBox="1"/>
          <p:nvPr/>
        </p:nvSpPr>
        <p:spPr>
          <a:xfrm>
            <a:off x="5095708" y="2515119"/>
            <a:ext cx="728854" cy="369332"/>
          </a:xfrm>
          <a:prstGeom prst="rect">
            <a:avLst/>
          </a:prstGeom>
          <a:noFill/>
        </p:spPr>
        <p:txBody>
          <a:bodyPr wrap="none" rtlCol="0">
            <a:spAutoFit/>
          </a:bodyPr>
          <a:lstStyle/>
          <a:p>
            <a:r>
              <a:rPr lang="en-US" b="1" dirty="0" smtClean="0"/>
              <a:t>Retail</a:t>
            </a:r>
            <a:endParaRPr lang="en-US" b="1" dirty="0"/>
          </a:p>
        </p:txBody>
      </p:sp>
      <p:sp>
        <p:nvSpPr>
          <p:cNvPr id="39" name="TextBox 38"/>
          <p:cNvSpPr txBox="1"/>
          <p:nvPr/>
        </p:nvSpPr>
        <p:spPr>
          <a:xfrm>
            <a:off x="6839950" y="2515119"/>
            <a:ext cx="1029449" cy="369332"/>
          </a:xfrm>
          <a:prstGeom prst="rect">
            <a:avLst/>
          </a:prstGeom>
          <a:noFill/>
        </p:spPr>
        <p:txBody>
          <a:bodyPr wrap="none" rtlCol="0">
            <a:spAutoFit/>
          </a:bodyPr>
          <a:lstStyle/>
          <a:p>
            <a:r>
              <a:rPr lang="en-US" b="1" dirty="0" smtClean="0"/>
              <a:t>Financial</a:t>
            </a:r>
            <a:endParaRPr lang="en-US" b="1" dirty="0"/>
          </a:p>
        </p:txBody>
      </p:sp>
      <p:sp>
        <p:nvSpPr>
          <p:cNvPr id="40" name="TextBox 39"/>
          <p:cNvSpPr txBox="1"/>
          <p:nvPr/>
        </p:nvSpPr>
        <p:spPr>
          <a:xfrm>
            <a:off x="8305032" y="2519902"/>
            <a:ext cx="1257973" cy="369332"/>
          </a:xfrm>
          <a:prstGeom prst="rect">
            <a:avLst/>
          </a:prstGeom>
          <a:noFill/>
        </p:spPr>
        <p:txBody>
          <a:bodyPr wrap="none" rtlCol="0">
            <a:spAutoFit/>
          </a:bodyPr>
          <a:lstStyle/>
          <a:p>
            <a:r>
              <a:rPr lang="en-US" b="1" dirty="0" smtClean="0"/>
              <a:t>Technology</a:t>
            </a:r>
            <a:endParaRPr lang="en-US" b="1" dirty="0"/>
          </a:p>
        </p:txBody>
      </p:sp>
    </p:spTree>
    <p:extLst>
      <p:ext uri="{BB962C8B-B14F-4D97-AF65-F5344CB8AC3E}">
        <p14:creationId xmlns:p14="http://schemas.microsoft.com/office/powerpoint/2010/main" val="24031163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0957"/>
            <a:ext cx="10515600" cy="1325563"/>
          </a:xfrm>
        </p:spPr>
        <p:txBody>
          <a:bodyPr/>
          <a:lstStyle/>
          <a:p>
            <a:r>
              <a:rPr lang="en-US" dirty="0" smtClean="0"/>
              <a:t>Coronavirus Cases in the US</a:t>
            </a:r>
            <a:endParaRPr lang="en-US" dirty="0"/>
          </a:p>
        </p:txBody>
      </p:sp>
      <p:sp>
        <p:nvSpPr>
          <p:cNvPr id="3" name="Content Placeholder 2"/>
          <p:cNvSpPr>
            <a:spLocks noGrp="1"/>
          </p:cNvSpPr>
          <p:nvPr>
            <p:ph idx="1"/>
          </p:nvPr>
        </p:nvSpPr>
        <p:spPr>
          <a:xfrm>
            <a:off x="838200" y="5579917"/>
            <a:ext cx="10515600" cy="941752"/>
          </a:xfrm>
        </p:spPr>
        <p:txBody>
          <a:bodyPr>
            <a:normAutofit fontScale="77500" lnSpcReduction="20000"/>
          </a:bodyPr>
          <a:lstStyle/>
          <a:p>
            <a:r>
              <a:rPr lang="en-US" dirty="0" smtClean="0"/>
              <a:t>The above heat-map shows the number of cases across the US</a:t>
            </a:r>
          </a:p>
          <a:p>
            <a:r>
              <a:rPr lang="en-US" dirty="0" smtClean="0"/>
              <a:t>Most impacted are the north east regions, with more hotspots emerging in the Midwest</a:t>
            </a: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23143" t="-1143" r="22857" b="5714"/>
          <a:stretch/>
        </p:blipFill>
        <p:spPr>
          <a:xfrm>
            <a:off x="11497651" y="55914"/>
            <a:ext cx="598095" cy="594535"/>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23143" t="-1143" r="22857" b="5714"/>
          <a:stretch/>
        </p:blipFill>
        <p:spPr>
          <a:xfrm>
            <a:off x="11517006" y="6176963"/>
            <a:ext cx="578741" cy="575296"/>
          </a:xfrm>
          <a:prstGeom prst="rect">
            <a:avLst/>
          </a:prstGeom>
        </p:spPr>
      </p:pic>
      <p:pic>
        <p:nvPicPr>
          <p:cNvPr id="10" name="Picture 9"/>
          <p:cNvPicPr>
            <a:picLocks noChangeAspect="1"/>
          </p:cNvPicPr>
          <p:nvPr/>
        </p:nvPicPr>
        <p:blipFill>
          <a:blip r:embed="rId5"/>
          <a:stretch>
            <a:fillRect/>
          </a:stretch>
        </p:blipFill>
        <p:spPr>
          <a:xfrm>
            <a:off x="838200" y="1461613"/>
            <a:ext cx="10515600" cy="4118305"/>
          </a:xfrm>
          <a:prstGeom prst="rect">
            <a:avLst/>
          </a:prstGeom>
        </p:spPr>
      </p:pic>
    </p:spTree>
    <p:extLst>
      <p:ext uri="{BB962C8B-B14F-4D97-AF65-F5344CB8AC3E}">
        <p14:creationId xmlns:p14="http://schemas.microsoft.com/office/powerpoint/2010/main" val="16637464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849" y="124250"/>
            <a:ext cx="11338771" cy="1383983"/>
          </a:xfrm>
        </p:spPr>
        <p:txBody>
          <a:bodyPr/>
          <a:lstStyle/>
          <a:p>
            <a:r>
              <a:rPr lang="en-US" dirty="0" smtClean="0"/>
              <a:t>Coronavirus Statistics</a:t>
            </a:r>
            <a:endParaRPr lang="en-US" dirty="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23143" t="-1143" r="22857" b="5714"/>
          <a:stretch/>
        </p:blipFill>
        <p:spPr>
          <a:xfrm>
            <a:off x="100584" y="124251"/>
            <a:ext cx="484632" cy="481747"/>
          </a:xfrm>
          <a:prstGeom prst="rect">
            <a:avLst/>
          </a:prstGeom>
        </p:spPr>
      </p:pic>
      <p:pic>
        <p:nvPicPr>
          <p:cNvPr id="14" name="Picture 13"/>
          <p:cNvPicPr>
            <a:picLocks noChangeAspect="1"/>
          </p:cNvPicPr>
          <p:nvPr/>
        </p:nvPicPr>
        <p:blipFill>
          <a:blip r:embed="rId4"/>
          <a:stretch>
            <a:fillRect/>
          </a:stretch>
        </p:blipFill>
        <p:spPr>
          <a:xfrm>
            <a:off x="5872475" y="1227787"/>
            <a:ext cx="6188146" cy="3654268"/>
          </a:xfrm>
          <a:prstGeom prst="rect">
            <a:avLst/>
          </a:prstGeom>
        </p:spPr>
      </p:pic>
      <p:pic>
        <p:nvPicPr>
          <p:cNvPr id="15" name="Picture 14"/>
          <p:cNvPicPr>
            <a:picLocks noChangeAspect="1"/>
          </p:cNvPicPr>
          <p:nvPr/>
        </p:nvPicPr>
        <p:blipFill>
          <a:blip r:embed="rId5"/>
          <a:stretch>
            <a:fillRect/>
          </a:stretch>
        </p:blipFill>
        <p:spPr>
          <a:xfrm>
            <a:off x="42474" y="3263462"/>
            <a:ext cx="5748437" cy="3496099"/>
          </a:xfrm>
          <a:prstGeom prst="rect">
            <a:avLst/>
          </a:prstGeom>
        </p:spPr>
      </p:pic>
    </p:spTree>
    <p:extLst>
      <p:ext uri="{BB962C8B-B14F-4D97-AF65-F5344CB8AC3E}">
        <p14:creationId xmlns:p14="http://schemas.microsoft.com/office/powerpoint/2010/main" val="1206229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020" y="102944"/>
            <a:ext cx="10515600" cy="1325563"/>
          </a:xfrm>
        </p:spPr>
        <p:txBody>
          <a:bodyPr/>
          <a:lstStyle/>
          <a:p>
            <a:r>
              <a:rPr lang="en-US" dirty="0" smtClean="0"/>
              <a:t>Stock Price Movement</a:t>
            </a:r>
            <a:br>
              <a:rPr lang="en-US" dirty="0" smtClean="0"/>
            </a:br>
            <a:r>
              <a:rPr lang="en-US" dirty="0" smtClean="0"/>
              <a:t>by Sectors</a:t>
            </a:r>
            <a:endParaRPr lang="en-US" dirty="0"/>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937" y="1330456"/>
            <a:ext cx="8420388" cy="5315636"/>
          </a:xfrm>
          <a:prstGeom prst="rect">
            <a:avLst/>
          </a:prstGeom>
        </p:spPr>
      </p:pic>
      <p:cxnSp>
        <p:nvCxnSpPr>
          <p:cNvPr id="23" name="Straight Connector 22"/>
          <p:cNvCxnSpPr/>
          <p:nvPr/>
        </p:nvCxnSpPr>
        <p:spPr>
          <a:xfrm>
            <a:off x="3667105" y="1535405"/>
            <a:ext cx="18991" cy="5279305"/>
          </a:xfrm>
          <a:prstGeom prst="line">
            <a:avLst/>
          </a:prstGeom>
          <a:ln>
            <a:solidFill>
              <a:srgbClr val="C00000"/>
            </a:solidFill>
            <a:prstDash val="lgDash"/>
          </a:ln>
        </p:spPr>
        <p:style>
          <a:lnRef idx="1">
            <a:schemeClr val="accent3"/>
          </a:lnRef>
          <a:fillRef idx="0">
            <a:schemeClr val="accent3"/>
          </a:fillRef>
          <a:effectRef idx="0">
            <a:schemeClr val="accent3"/>
          </a:effectRef>
          <a:fontRef idx="minor">
            <a:schemeClr val="tx1"/>
          </a:fontRef>
        </p:style>
      </p:cxnSp>
      <p:sp>
        <p:nvSpPr>
          <p:cNvPr id="26" name="TextBox 25"/>
          <p:cNvSpPr txBox="1"/>
          <p:nvPr/>
        </p:nvSpPr>
        <p:spPr>
          <a:xfrm>
            <a:off x="3686096" y="6524878"/>
            <a:ext cx="992946" cy="338554"/>
          </a:xfrm>
          <a:prstGeom prst="rect">
            <a:avLst/>
          </a:prstGeom>
          <a:noFill/>
        </p:spPr>
        <p:txBody>
          <a:bodyPr wrap="square" rtlCol="0">
            <a:spAutoFit/>
          </a:bodyPr>
          <a:lstStyle/>
          <a:p>
            <a:r>
              <a:rPr lang="en-US" sz="800" b="1" i="1" dirty="0" smtClean="0"/>
              <a:t>Jan 20</a:t>
            </a:r>
            <a:r>
              <a:rPr lang="en-US" sz="800" b="1" i="1" baseline="30000" dirty="0" smtClean="0"/>
              <a:t>nd</a:t>
            </a:r>
            <a:r>
              <a:rPr lang="en-US" sz="800" b="1" i="1" dirty="0" smtClean="0"/>
              <a:t> :</a:t>
            </a:r>
            <a:r>
              <a:rPr lang="en-US" sz="800" i="1" dirty="0"/>
              <a:t> First Case in the </a:t>
            </a:r>
            <a:r>
              <a:rPr lang="en-US" sz="800" i="1" dirty="0" smtClean="0"/>
              <a:t>US</a:t>
            </a:r>
            <a:endParaRPr lang="en-US" sz="800" dirty="0"/>
          </a:p>
        </p:txBody>
      </p:sp>
      <p:sp>
        <p:nvSpPr>
          <p:cNvPr id="28" name="TextBox 27"/>
          <p:cNvSpPr txBox="1"/>
          <p:nvPr/>
        </p:nvSpPr>
        <p:spPr>
          <a:xfrm>
            <a:off x="7754983" y="6429986"/>
            <a:ext cx="1628045" cy="461665"/>
          </a:xfrm>
          <a:prstGeom prst="rect">
            <a:avLst/>
          </a:prstGeom>
          <a:noFill/>
        </p:spPr>
        <p:txBody>
          <a:bodyPr wrap="square" rtlCol="0">
            <a:spAutoFit/>
          </a:bodyPr>
          <a:lstStyle/>
          <a:p>
            <a:r>
              <a:rPr lang="en-US" sz="800" b="1" i="1" dirty="0" smtClean="0"/>
              <a:t>Mar 20</a:t>
            </a:r>
            <a:r>
              <a:rPr lang="en-US" sz="800" b="1" i="1" baseline="30000" dirty="0" smtClean="0"/>
              <a:t>th</a:t>
            </a:r>
            <a:r>
              <a:rPr lang="en-US" sz="800" b="1" i="1" dirty="0" smtClean="0"/>
              <a:t> :</a:t>
            </a:r>
          </a:p>
          <a:p>
            <a:r>
              <a:rPr lang="en-US" sz="800" i="1" dirty="0" smtClean="0"/>
              <a:t>All 52 States with Cases, Total Cases at 18,000+, </a:t>
            </a:r>
            <a:r>
              <a:rPr lang="en-US" sz="800" b="1" i="1" dirty="0" smtClean="0"/>
              <a:t>US shuts down</a:t>
            </a:r>
            <a:endParaRPr lang="en-US" sz="800" b="1" dirty="0"/>
          </a:p>
        </p:txBody>
      </p:sp>
      <p:cxnSp>
        <p:nvCxnSpPr>
          <p:cNvPr id="29" name="Straight Connector 28"/>
          <p:cNvCxnSpPr/>
          <p:nvPr/>
        </p:nvCxnSpPr>
        <p:spPr>
          <a:xfrm flipH="1">
            <a:off x="8216181" y="793400"/>
            <a:ext cx="3061" cy="5411652"/>
          </a:xfrm>
          <a:prstGeom prst="line">
            <a:avLst/>
          </a:prstGeom>
          <a:ln w="12700">
            <a:solidFill>
              <a:srgbClr val="92D050"/>
            </a:solidFill>
            <a:prstDash val="lgDash"/>
          </a:ln>
        </p:spPr>
        <p:style>
          <a:lnRef idx="3">
            <a:schemeClr val="accent2"/>
          </a:lnRef>
          <a:fillRef idx="0">
            <a:schemeClr val="accent2"/>
          </a:fillRef>
          <a:effectRef idx="2">
            <a:schemeClr val="accent2"/>
          </a:effectRef>
          <a:fontRef idx="minor">
            <a:schemeClr val="tx1"/>
          </a:fontRef>
        </p:style>
      </p:cxnSp>
      <p:cxnSp>
        <p:nvCxnSpPr>
          <p:cNvPr id="31" name="Straight Connector 30"/>
          <p:cNvCxnSpPr/>
          <p:nvPr/>
        </p:nvCxnSpPr>
        <p:spPr>
          <a:xfrm>
            <a:off x="6431749" y="856593"/>
            <a:ext cx="27256" cy="5373342"/>
          </a:xfrm>
          <a:prstGeom prst="line">
            <a:avLst/>
          </a:prstGeom>
          <a:ln>
            <a:solidFill>
              <a:srgbClr val="C00000"/>
            </a:solidFill>
            <a:prstDash val="lgDash"/>
          </a:ln>
        </p:spPr>
        <p:style>
          <a:lnRef idx="1">
            <a:schemeClr val="accent3"/>
          </a:lnRef>
          <a:fillRef idx="0">
            <a:schemeClr val="accent3"/>
          </a:fillRef>
          <a:effectRef idx="0">
            <a:schemeClr val="accent3"/>
          </a:effectRef>
          <a:fontRef idx="minor">
            <a:schemeClr val="tx1"/>
          </a:fontRef>
        </p:style>
      </p:cxnSp>
      <p:sp>
        <p:nvSpPr>
          <p:cNvPr id="32" name="TextBox 31"/>
          <p:cNvSpPr txBox="1"/>
          <p:nvPr/>
        </p:nvSpPr>
        <p:spPr>
          <a:xfrm>
            <a:off x="8163246" y="738051"/>
            <a:ext cx="1864956" cy="584775"/>
          </a:xfrm>
          <a:prstGeom prst="rect">
            <a:avLst/>
          </a:prstGeom>
          <a:noFill/>
        </p:spPr>
        <p:txBody>
          <a:bodyPr wrap="square" rtlCol="0">
            <a:spAutoFit/>
          </a:bodyPr>
          <a:lstStyle/>
          <a:p>
            <a:r>
              <a:rPr lang="en-US" sz="800" b="1" i="1" dirty="0" smtClean="0"/>
              <a:t>Mar 25</a:t>
            </a:r>
            <a:r>
              <a:rPr lang="en-US" sz="800" b="1" i="1" baseline="30000" dirty="0" smtClean="0"/>
              <a:t>th</a:t>
            </a:r>
            <a:r>
              <a:rPr lang="en-US" sz="800" b="1" i="1" dirty="0" smtClean="0"/>
              <a:t> :</a:t>
            </a:r>
          </a:p>
          <a:p>
            <a:r>
              <a:rPr lang="en-US" sz="800" i="1" dirty="0"/>
              <a:t>The White House and Senate leaders reach an agreement on a $2 trillion stimulus deal</a:t>
            </a:r>
            <a:endParaRPr lang="en-US" sz="800" dirty="0"/>
          </a:p>
        </p:txBody>
      </p:sp>
      <p:sp>
        <p:nvSpPr>
          <p:cNvPr id="35" name="TextBox 34"/>
          <p:cNvSpPr txBox="1"/>
          <p:nvPr/>
        </p:nvSpPr>
        <p:spPr>
          <a:xfrm>
            <a:off x="5387475" y="6550988"/>
            <a:ext cx="992946" cy="338554"/>
          </a:xfrm>
          <a:prstGeom prst="rect">
            <a:avLst/>
          </a:prstGeom>
          <a:noFill/>
        </p:spPr>
        <p:txBody>
          <a:bodyPr wrap="square" rtlCol="0">
            <a:spAutoFit/>
          </a:bodyPr>
          <a:lstStyle/>
          <a:p>
            <a:r>
              <a:rPr lang="en-US" sz="800" b="1" i="1" dirty="0" smtClean="0"/>
              <a:t>Jan 31</a:t>
            </a:r>
            <a:r>
              <a:rPr lang="en-US" sz="800" b="1" i="1" baseline="30000" dirty="0" smtClean="0"/>
              <a:t>nd</a:t>
            </a:r>
            <a:r>
              <a:rPr lang="en-US" sz="800" b="1" i="1" dirty="0" smtClean="0"/>
              <a:t> :</a:t>
            </a:r>
            <a:r>
              <a:rPr lang="en-US" sz="800" i="1" dirty="0"/>
              <a:t> </a:t>
            </a:r>
            <a:r>
              <a:rPr lang="en-US" sz="800" i="1" dirty="0" smtClean="0"/>
              <a:t>US stops travel from China</a:t>
            </a:r>
            <a:endParaRPr lang="en-US" sz="800" dirty="0"/>
          </a:p>
        </p:txBody>
      </p:sp>
      <p:cxnSp>
        <p:nvCxnSpPr>
          <p:cNvPr id="36" name="Straight Connector 35"/>
          <p:cNvCxnSpPr/>
          <p:nvPr/>
        </p:nvCxnSpPr>
        <p:spPr>
          <a:xfrm>
            <a:off x="6785233" y="1535405"/>
            <a:ext cx="0" cy="5315636"/>
          </a:xfrm>
          <a:prstGeom prst="line">
            <a:avLst/>
          </a:prstGeom>
          <a:ln>
            <a:solidFill>
              <a:srgbClr val="C00000"/>
            </a:solidFill>
            <a:prstDash val="lgDash"/>
          </a:ln>
        </p:spPr>
        <p:style>
          <a:lnRef idx="1">
            <a:schemeClr val="accent3"/>
          </a:lnRef>
          <a:fillRef idx="0">
            <a:schemeClr val="accent3"/>
          </a:fillRef>
          <a:effectRef idx="0">
            <a:schemeClr val="accent3"/>
          </a:effectRef>
          <a:fontRef idx="minor">
            <a:schemeClr val="tx1"/>
          </a:fontRef>
        </p:style>
      </p:cxnSp>
      <p:sp>
        <p:nvSpPr>
          <p:cNvPr id="37" name="TextBox 36"/>
          <p:cNvSpPr txBox="1"/>
          <p:nvPr/>
        </p:nvSpPr>
        <p:spPr>
          <a:xfrm>
            <a:off x="6382956" y="820728"/>
            <a:ext cx="1083958" cy="584775"/>
          </a:xfrm>
          <a:prstGeom prst="rect">
            <a:avLst/>
          </a:prstGeom>
          <a:noFill/>
        </p:spPr>
        <p:txBody>
          <a:bodyPr wrap="square" rtlCol="0">
            <a:spAutoFit/>
          </a:bodyPr>
          <a:lstStyle/>
          <a:p>
            <a:r>
              <a:rPr lang="en-US" sz="800" b="1" i="1" dirty="0" smtClean="0"/>
              <a:t>Feb 24</a:t>
            </a:r>
            <a:r>
              <a:rPr lang="en-US" sz="800" b="1" i="1" baseline="30000" dirty="0" smtClean="0"/>
              <a:t>th</a:t>
            </a:r>
            <a:r>
              <a:rPr lang="en-US" sz="800" b="1" i="1" dirty="0" smtClean="0"/>
              <a:t> : </a:t>
            </a:r>
          </a:p>
          <a:p>
            <a:r>
              <a:rPr lang="en-US" sz="800" i="1" dirty="0" smtClean="0"/>
              <a:t>1.25B ask from Congress for Coronavirus response</a:t>
            </a:r>
            <a:endParaRPr lang="en-US" sz="800" dirty="0"/>
          </a:p>
        </p:txBody>
      </p:sp>
      <p:cxnSp>
        <p:nvCxnSpPr>
          <p:cNvPr id="38" name="Straight Connector 37"/>
          <p:cNvCxnSpPr/>
          <p:nvPr/>
        </p:nvCxnSpPr>
        <p:spPr>
          <a:xfrm>
            <a:off x="7797184" y="1530150"/>
            <a:ext cx="4421" cy="5320891"/>
          </a:xfrm>
          <a:prstGeom prst="line">
            <a:avLst/>
          </a:prstGeom>
          <a:ln>
            <a:solidFill>
              <a:srgbClr val="C00000"/>
            </a:solidFill>
            <a:prstDash val="lgDash"/>
          </a:ln>
        </p:spPr>
        <p:style>
          <a:lnRef idx="1">
            <a:schemeClr val="accent3"/>
          </a:lnRef>
          <a:fillRef idx="0">
            <a:schemeClr val="accent3"/>
          </a:fillRef>
          <a:effectRef idx="0">
            <a:schemeClr val="accent3"/>
          </a:effectRef>
          <a:fontRef idx="minor">
            <a:schemeClr val="tx1"/>
          </a:fontRef>
        </p:style>
      </p:cxnSp>
      <p:sp>
        <p:nvSpPr>
          <p:cNvPr id="40" name="TextBox 39"/>
          <p:cNvSpPr txBox="1"/>
          <p:nvPr/>
        </p:nvSpPr>
        <p:spPr>
          <a:xfrm>
            <a:off x="6745727" y="6429986"/>
            <a:ext cx="1083958" cy="461665"/>
          </a:xfrm>
          <a:prstGeom prst="rect">
            <a:avLst/>
          </a:prstGeom>
          <a:noFill/>
        </p:spPr>
        <p:txBody>
          <a:bodyPr wrap="square" rtlCol="0">
            <a:spAutoFit/>
          </a:bodyPr>
          <a:lstStyle/>
          <a:p>
            <a:r>
              <a:rPr lang="en-US" sz="800" b="1" i="1" dirty="0" smtClean="0"/>
              <a:t>Feb 29</a:t>
            </a:r>
            <a:r>
              <a:rPr lang="en-US" sz="800" b="1" i="1" baseline="30000" dirty="0" smtClean="0"/>
              <a:t>th</a:t>
            </a:r>
            <a:r>
              <a:rPr lang="en-US" sz="800" b="1" i="1" dirty="0" smtClean="0"/>
              <a:t> : </a:t>
            </a:r>
          </a:p>
          <a:p>
            <a:r>
              <a:rPr lang="en-US" sz="800" i="1" dirty="0" smtClean="0"/>
              <a:t>US records first death due to Coronavirus</a:t>
            </a:r>
            <a:endParaRPr lang="en-US" sz="800" dirty="0"/>
          </a:p>
        </p:txBody>
      </p:sp>
      <p:cxnSp>
        <p:nvCxnSpPr>
          <p:cNvPr id="46" name="Straight Connector 45"/>
          <p:cNvCxnSpPr/>
          <p:nvPr/>
        </p:nvCxnSpPr>
        <p:spPr>
          <a:xfrm flipH="1">
            <a:off x="5391808" y="1535405"/>
            <a:ext cx="3" cy="5286183"/>
          </a:xfrm>
          <a:prstGeom prst="line">
            <a:avLst/>
          </a:prstGeom>
          <a:ln>
            <a:solidFill>
              <a:srgbClr val="C00000"/>
            </a:solidFill>
            <a:prstDash val="lgDash"/>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8819460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232596"/>
            <a:ext cx="10515600" cy="1325563"/>
          </a:xfrm>
        </p:spPr>
        <p:txBody>
          <a:bodyPr/>
          <a:lstStyle/>
          <a:p>
            <a:r>
              <a:rPr lang="en-US" dirty="0" smtClean="0"/>
              <a:t>Correlation</a:t>
            </a:r>
            <a:endParaRPr lang="en-US" dirty="0"/>
          </a:p>
        </p:txBody>
      </p:sp>
      <p:sp>
        <p:nvSpPr>
          <p:cNvPr id="3" name="Content Placeholder 2"/>
          <p:cNvSpPr>
            <a:spLocks noGrp="1"/>
          </p:cNvSpPr>
          <p:nvPr>
            <p:ph idx="1"/>
          </p:nvPr>
        </p:nvSpPr>
        <p:spPr>
          <a:xfrm>
            <a:off x="609601" y="1313793"/>
            <a:ext cx="6477906" cy="5433848"/>
          </a:xfrm>
        </p:spPr>
        <p:txBody>
          <a:bodyPr>
            <a:noAutofit/>
          </a:bodyPr>
          <a:lstStyle/>
          <a:p>
            <a:r>
              <a:rPr lang="en-US" sz="1400" dirty="0" smtClean="0"/>
              <a:t>The Stock Market is </a:t>
            </a:r>
            <a:r>
              <a:rPr lang="en-US" sz="1400" dirty="0" smtClean="0">
                <a:solidFill>
                  <a:srgbClr val="C00000"/>
                </a:solidFill>
              </a:rPr>
              <a:t>negatively</a:t>
            </a:r>
            <a:r>
              <a:rPr lang="en-US" sz="1400" dirty="0" smtClean="0"/>
              <a:t> correlated to coronavirus: </a:t>
            </a:r>
          </a:p>
          <a:p>
            <a:pPr lvl="1"/>
            <a:r>
              <a:rPr lang="en-US" sz="1200" i="1" dirty="0" smtClean="0"/>
              <a:t>When the number of coronavirus cases increases the stock market declines, correlation coefficient is </a:t>
            </a:r>
            <a:r>
              <a:rPr lang="en-US" sz="1200" i="1" dirty="0" smtClean="0">
                <a:solidFill>
                  <a:srgbClr val="C00000"/>
                </a:solidFill>
              </a:rPr>
              <a:t>-0.68</a:t>
            </a:r>
          </a:p>
          <a:p>
            <a:pPr marL="457200" lvl="1" indent="0">
              <a:buNone/>
            </a:pPr>
            <a:endParaRPr lang="en-US" sz="1200" dirty="0" smtClean="0"/>
          </a:p>
          <a:p>
            <a:r>
              <a:rPr lang="en-US" sz="1400" dirty="0" smtClean="0"/>
              <a:t>By Sector:</a:t>
            </a:r>
          </a:p>
          <a:p>
            <a:pPr lvl="1"/>
            <a:r>
              <a:rPr lang="en-US" sz="1200" i="1" dirty="0" smtClean="0"/>
              <a:t>Travel:</a:t>
            </a:r>
          </a:p>
          <a:p>
            <a:pPr lvl="2"/>
            <a:r>
              <a:rPr lang="en-US" sz="1050" i="1" dirty="0"/>
              <a:t>Correlation vs Coronavirus </a:t>
            </a:r>
            <a:r>
              <a:rPr lang="en-US" sz="1050" i="1" dirty="0" smtClean="0"/>
              <a:t>: </a:t>
            </a:r>
            <a:r>
              <a:rPr lang="en-US" sz="1050" i="1" dirty="0" smtClean="0">
                <a:solidFill>
                  <a:srgbClr val="C00000"/>
                </a:solidFill>
              </a:rPr>
              <a:t>strongest negative correlation -0.89</a:t>
            </a:r>
            <a:r>
              <a:rPr lang="en-US" sz="1050" i="1" dirty="0" smtClean="0"/>
              <a:t>, as expected </a:t>
            </a:r>
            <a:r>
              <a:rPr lang="en-US" sz="1050" i="1" dirty="0"/>
              <a:t>per </a:t>
            </a:r>
            <a:r>
              <a:rPr lang="en-US" sz="1050" i="1" dirty="0" smtClean="0"/>
              <a:t>H-null</a:t>
            </a:r>
          </a:p>
          <a:p>
            <a:pPr marL="457200" lvl="1" indent="0">
              <a:buNone/>
            </a:pPr>
            <a:endParaRPr lang="en-US" sz="1200" i="1" dirty="0" smtClean="0"/>
          </a:p>
          <a:p>
            <a:pPr lvl="1"/>
            <a:r>
              <a:rPr lang="en-US" sz="1200" i="1" dirty="0" smtClean="0"/>
              <a:t>Finance: </a:t>
            </a:r>
          </a:p>
          <a:p>
            <a:pPr lvl="2"/>
            <a:r>
              <a:rPr lang="en-US" sz="1050" i="1" dirty="0" smtClean="0"/>
              <a:t>Correlation vs Coronavirus: </a:t>
            </a:r>
            <a:r>
              <a:rPr lang="en-US" sz="1050" i="1" dirty="0" smtClean="0">
                <a:solidFill>
                  <a:schemeClr val="accent2">
                    <a:lumMod val="75000"/>
                  </a:schemeClr>
                </a:solidFill>
              </a:rPr>
              <a:t>second strongest negative correlation -0.85</a:t>
            </a:r>
            <a:r>
              <a:rPr lang="en-US" sz="1050" i="1" dirty="0" smtClean="0"/>
              <a:t>, </a:t>
            </a:r>
            <a:r>
              <a:rPr lang="en-US" sz="1050" i="1" u="sng" dirty="0" smtClean="0"/>
              <a:t>not</a:t>
            </a:r>
            <a:r>
              <a:rPr lang="en-US" sz="1050" i="1" dirty="0" smtClean="0"/>
              <a:t> expected </a:t>
            </a:r>
            <a:r>
              <a:rPr lang="en-US" sz="1050" i="1" dirty="0"/>
              <a:t>per H-null</a:t>
            </a:r>
            <a:endParaRPr lang="en-US" sz="1050" i="1" dirty="0" smtClean="0"/>
          </a:p>
          <a:p>
            <a:pPr marL="457200" lvl="1" indent="0">
              <a:buNone/>
            </a:pPr>
            <a:endParaRPr lang="en-US" sz="1200" i="1" dirty="0" smtClean="0"/>
          </a:p>
          <a:p>
            <a:pPr lvl="1"/>
            <a:r>
              <a:rPr lang="en-US" sz="1200" i="1" dirty="0" smtClean="0"/>
              <a:t>Technology:</a:t>
            </a:r>
          </a:p>
          <a:p>
            <a:pPr lvl="2"/>
            <a:r>
              <a:rPr lang="en-US" sz="1050" i="1" dirty="0" smtClean="0"/>
              <a:t>Correlation vs Coronavirus : </a:t>
            </a:r>
            <a:r>
              <a:rPr lang="en-US" sz="1050" i="1" dirty="0" smtClean="0">
                <a:solidFill>
                  <a:schemeClr val="accent4">
                    <a:lumMod val="75000"/>
                  </a:schemeClr>
                </a:solidFill>
              </a:rPr>
              <a:t>third strongest negative correlation -0.76, </a:t>
            </a:r>
            <a:r>
              <a:rPr lang="en-US" sz="1050" i="1" u="sng" dirty="0" smtClean="0"/>
              <a:t>not</a:t>
            </a:r>
            <a:r>
              <a:rPr lang="en-US" sz="1050" i="1" dirty="0" smtClean="0"/>
              <a:t> expected per </a:t>
            </a:r>
            <a:r>
              <a:rPr lang="en-US" sz="1050" i="1" dirty="0"/>
              <a:t>H-null</a:t>
            </a:r>
            <a:endParaRPr lang="en-US" sz="1050" i="1" dirty="0" smtClean="0"/>
          </a:p>
          <a:p>
            <a:pPr lvl="1"/>
            <a:endParaRPr lang="en-US" sz="1200" i="1" dirty="0" smtClean="0"/>
          </a:p>
          <a:p>
            <a:pPr lvl="1"/>
            <a:r>
              <a:rPr lang="en-US" sz="1200" i="1" dirty="0" smtClean="0"/>
              <a:t>Healthcare: </a:t>
            </a:r>
          </a:p>
          <a:p>
            <a:pPr lvl="2"/>
            <a:r>
              <a:rPr lang="en-US" sz="1050" i="1" dirty="0"/>
              <a:t>Correlation vs Coronavirus </a:t>
            </a:r>
            <a:r>
              <a:rPr lang="en-US" sz="1050" i="1" dirty="0" smtClean="0"/>
              <a:t>: </a:t>
            </a:r>
            <a:r>
              <a:rPr lang="en-US" sz="1050" i="1" dirty="0" smtClean="0">
                <a:solidFill>
                  <a:schemeClr val="accent4">
                    <a:lumMod val="50000"/>
                  </a:schemeClr>
                </a:solidFill>
              </a:rPr>
              <a:t>fourth strongest negative correlation -0.61</a:t>
            </a:r>
            <a:r>
              <a:rPr lang="en-US" sz="1050" i="1" dirty="0" smtClean="0">
                <a:solidFill>
                  <a:schemeClr val="accent4">
                    <a:lumMod val="75000"/>
                  </a:schemeClr>
                </a:solidFill>
              </a:rPr>
              <a:t>, </a:t>
            </a:r>
            <a:r>
              <a:rPr lang="en-US" sz="1050" i="1" u="sng" dirty="0" smtClean="0"/>
              <a:t>not</a:t>
            </a:r>
            <a:r>
              <a:rPr lang="en-US" sz="1050" i="1" dirty="0" smtClean="0"/>
              <a:t> expected </a:t>
            </a:r>
            <a:r>
              <a:rPr lang="en-US" sz="1050" i="1" dirty="0"/>
              <a:t>per H-null</a:t>
            </a:r>
            <a:endParaRPr lang="en-US" sz="1050" i="1" dirty="0" smtClean="0"/>
          </a:p>
          <a:p>
            <a:pPr lvl="1"/>
            <a:endParaRPr lang="en-US" sz="1200" i="1" dirty="0" smtClean="0"/>
          </a:p>
          <a:p>
            <a:pPr lvl="1"/>
            <a:r>
              <a:rPr lang="en-US" sz="1200" i="1" dirty="0" smtClean="0"/>
              <a:t>Retail: </a:t>
            </a:r>
          </a:p>
          <a:p>
            <a:pPr lvl="2"/>
            <a:r>
              <a:rPr lang="en-US" sz="1050" i="1" dirty="0"/>
              <a:t>Correlation vs Coronavirus </a:t>
            </a:r>
            <a:r>
              <a:rPr lang="en-US" sz="1050" i="1" dirty="0" smtClean="0"/>
              <a:t>: </a:t>
            </a:r>
            <a:r>
              <a:rPr lang="en-US" sz="1050" i="1" dirty="0">
                <a:solidFill>
                  <a:schemeClr val="accent6">
                    <a:lumMod val="75000"/>
                  </a:schemeClr>
                </a:solidFill>
              </a:rPr>
              <a:t>lowest negative </a:t>
            </a:r>
            <a:r>
              <a:rPr lang="en-US" sz="1050" i="1" dirty="0" smtClean="0">
                <a:solidFill>
                  <a:schemeClr val="accent6">
                    <a:lumMod val="75000"/>
                  </a:schemeClr>
                </a:solidFill>
              </a:rPr>
              <a:t>correlation -0.07, </a:t>
            </a:r>
            <a:r>
              <a:rPr lang="en-US" sz="1050" i="1" u="sng" dirty="0"/>
              <a:t>not</a:t>
            </a:r>
            <a:r>
              <a:rPr lang="en-US" sz="1050" i="1" dirty="0"/>
              <a:t> expected per H-null</a:t>
            </a:r>
            <a:endParaRPr lang="en-US" sz="1050" i="1" dirty="0" smtClean="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23143" t="-1143" r="22857" b="5714"/>
          <a:stretch/>
        </p:blipFill>
        <p:spPr>
          <a:xfrm>
            <a:off x="153924" y="117731"/>
            <a:ext cx="586936" cy="583443"/>
          </a:xfrm>
          <a:prstGeom prst="rect">
            <a:avLst/>
          </a:prstGeom>
        </p:spPr>
      </p:pic>
      <p:pic>
        <p:nvPicPr>
          <p:cNvPr id="4" name="Picture 3"/>
          <p:cNvPicPr>
            <a:picLocks noChangeAspect="1"/>
          </p:cNvPicPr>
          <p:nvPr/>
        </p:nvPicPr>
        <p:blipFill>
          <a:blip r:embed="rId4"/>
          <a:stretch>
            <a:fillRect/>
          </a:stretch>
        </p:blipFill>
        <p:spPr>
          <a:xfrm>
            <a:off x="8992626" y="73573"/>
            <a:ext cx="2998754" cy="2969172"/>
          </a:xfrm>
          <a:prstGeom prst="rect">
            <a:avLst/>
          </a:prstGeom>
        </p:spPr>
      </p:pic>
      <p:pic>
        <p:nvPicPr>
          <p:cNvPr id="12" name="Picture 11"/>
          <p:cNvPicPr>
            <a:picLocks noChangeAspect="1"/>
          </p:cNvPicPr>
          <p:nvPr/>
        </p:nvPicPr>
        <p:blipFill>
          <a:blip r:embed="rId5"/>
          <a:stretch>
            <a:fillRect/>
          </a:stretch>
        </p:blipFill>
        <p:spPr>
          <a:xfrm>
            <a:off x="7087506" y="3042745"/>
            <a:ext cx="5001214" cy="3815255"/>
          </a:xfrm>
          <a:prstGeom prst="rect">
            <a:avLst/>
          </a:prstGeom>
        </p:spPr>
      </p:pic>
      <p:sp>
        <p:nvSpPr>
          <p:cNvPr id="16" name="Rectangle 15"/>
          <p:cNvSpPr/>
          <p:nvPr/>
        </p:nvSpPr>
        <p:spPr>
          <a:xfrm>
            <a:off x="10557641" y="4897821"/>
            <a:ext cx="1571297" cy="18918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a:solidFill>
                  <a:schemeClr val="tx1"/>
                </a:solidFill>
              </a:rPr>
              <a:t>Correlation </a:t>
            </a:r>
            <a:r>
              <a:rPr lang="en-US" sz="800" b="1" dirty="0" smtClean="0">
                <a:solidFill>
                  <a:schemeClr val="tx1"/>
                </a:solidFill>
              </a:rPr>
              <a:t>Coefficient:</a:t>
            </a:r>
          </a:p>
          <a:p>
            <a:endParaRPr lang="en-US" sz="800" dirty="0" smtClean="0">
              <a:solidFill>
                <a:schemeClr val="tx1"/>
              </a:solidFill>
            </a:endParaRPr>
          </a:p>
          <a:p>
            <a:r>
              <a:rPr lang="en-US" sz="800" dirty="0" smtClean="0">
                <a:solidFill>
                  <a:schemeClr val="tx1"/>
                </a:solidFill>
              </a:rPr>
              <a:t>Finance </a:t>
            </a:r>
            <a:r>
              <a:rPr lang="en-US" sz="800" dirty="0">
                <a:solidFill>
                  <a:schemeClr val="tx1"/>
                </a:solidFill>
              </a:rPr>
              <a:t>Sector </a:t>
            </a:r>
            <a:r>
              <a:rPr lang="en-US" sz="800" dirty="0" smtClean="0">
                <a:solidFill>
                  <a:schemeClr val="tx1"/>
                </a:solidFill>
              </a:rPr>
              <a:t>: </a:t>
            </a:r>
            <a:r>
              <a:rPr lang="en-US" sz="800" dirty="0" smtClean="0">
                <a:solidFill>
                  <a:srgbClr val="C00000"/>
                </a:solidFill>
              </a:rPr>
              <a:t>-0.85</a:t>
            </a:r>
          </a:p>
          <a:p>
            <a:endParaRPr lang="en-US" sz="800" dirty="0" smtClean="0">
              <a:solidFill>
                <a:schemeClr val="tx1"/>
              </a:solidFill>
            </a:endParaRPr>
          </a:p>
          <a:p>
            <a:r>
              <a:rPr lang="en-US" sz="800" dirty="0" smtClean="0">
                <a:solidFill>
                  <a:schemeClr val="tx1"/>
                </a:solidFill>
              </a:rPr>
              <a:t>Retail </a:t>
            </a:r>
            <a:r>
              <a:rPr lang="en-US" sz="800" dirty="0">
                <a:solidFill>
                  <a:schemeClr val="tx1"/>
                </a:solidFill>
              </a:rPr>
              <a:t>Sector: </a:t>
            </a:r>
            <a:r>
              <a:rPr lang="en-US" sz="800" dirty="0">
                <a:solidFill>
                  <a:srgbClr val="C00000"/>
                </a:solidFill>
              </a:rPr>
              <a:t>-0.07</a:t>
            </a:r>
          </a:p>
          <a:p>
            <a:endParaRPr lang="en-US" sz="800" dirty="0" smtClean="0">
              <a:solidFill>
                <a:schemeClr val="tx1"/>
              </a:solidFill>
            </a:endParaRPr>
          </a:p>
          <a:p>
            <a:r>
              <a:rPr lang="en-US" sz="800" dirty="0" smtClean="0">
                <a:solidFill>
                  <a:schemeClr val="tx1"/>
                </a:solidFill>
              </a:rPr>
              <a:t>Technology Sector: </a:t>
            </a:r>
            <a:r>
              <a:rPr lang="en-US" sz="800" dirty="0" smtClean="0">
                <a:solidFill>
                  <a:srgbClr val="C00000"/>
                </a:solidFill>
              </a:rPr>
              <a:t>-0.76</a:t>
            </a:r>
            <a:endParaRPr lang="en-US" sz="800" dirty="0">
              <a:solidFill>
                <a:srgbClr val="C00000"/>
              </a:solidFill>
            </a:endParaRPr>
          </a:p>
          <a:p>
            <a:endParaRPr lang="en-US" sz="800" dirty="0" smtClean="0">
              <a:solidFill>
                <a:schemeClr val="tx1"/>
              </a:solidFill>
            </a:endParaRPr>
          </a:p>
          <a:p>
            <a:r>
              <a:rPr lang="en-US" sz="800" dirty="0" smtClean="0">
                <a:solidFill>
                  <a:schemeClr val="tx1"/>
                </a:solidFill>
              </a:rPr>
              <a:t>Travel Sector: </a:t>
            </a:r>
            <a:r>
              <a:rPr lang="en-US" sz="800" dirty="0" smtClean="0">
                <a:solidFill>
                  <a:srgbClr val="C00000"/>
                </a:solidFill>
              </a:rPr>
              <a:t>-</a:t>
            </a:r>
            <a:r>
              <a:rPr lang="en-US" sz="800" dirty="0">
                <a:solidFill>
                  <a:srgbClr val="C00000"/>
                </a:solidFill>
              </a:rPr>
              <a:t>0.89</a:t>
            </a:r>
          </a:p>
          <a:p>
            <a:endParaRPr lang="en-US" sz="800" dirty="0" smtClean="0">
              <a:solidFill>
                <a:schemeClr val="tx1"/>
              </a:solidFill>
            </a:endParaRPr>
          </a:p>
          <a:p>
            <a:r>
              <a:rPr lang="en-US" sz="800" dirty="0" smtClean="0">
                <a:solidFill>
                  <a:schemeClr val="tx1"/>
                </a:solidFill>
              </a:rPr>
              <a:t>HealthCare Sector: </a:t>
            </a:r>
            <a:r>
              <a:rPr lang="en-US" sz="800" dirty="0">
                <a:solidFill>
                  <a:srgbClr val="C00000"/>
                </a:solidFill>
              </a:rPr>
              <a:t>-0.61</a:t>
            </a:r>
          </a:p>
          <a:p>
            <a:endParaRPr lang="en-US" sz="800" dirty="0">
              <a:solidFill>
                <a:schemeClr val="tx1"/>
              </a:solidFill>
            </a:endParaRPr>
          </a:p>
        </p:txBody>
      </p:sp>
    </p:spTree>
    <p:extLst>
      <p:ext uri="{BB962C8B-B14F-4D97-AF65-F5344CB8AC3E}">
        <p14:creationId xmlns:p14="http://schemas.microsoft.com/office/powerpoint/2010/main" val="26992450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0957"/>
            <a:ext cx="10515600" cy="1325563"/>
          </a:xfrm>
        </p:spPr>
        <p:txBody>
          <a:bodyPr/>
          <a:lstStyle/>
          <a:p>
            <a:r>
              <a:rPr lang="en-US" dirty="0" smtClean="0"/>
              <a:t>Chi-</a:t>
            </a:r>
            <a:r>
              <a:rPr lang="en-US" dirty="0" err="1" smtClean="0"/>
              <a:t>sq</a:t>
            </a:r>
            <a:r>
              <a:rPr lang="en-US" dirty="0" smtClean="0"/>
              <a:t> &amp; P-value Test</a:t>
            </a:r>
            <a:endParaRPr lang="en-US" dirty="0"/>
          </a:p>
        </p:txBody>
      </p:sp>
      <p:sp>
        <p:nvSpPr>
          <p:cNvPr id="3" name="Content Placeholder 2"/>
          <p:cNvSpPr>
            <a:spLocks noGrp="1"/>
          </p:cNvSpPr>
          <p:nvPr>
            <p:ph idx="1"/>
          </p:nvPr>
        </p:nvSpPr>
        <p:spPr>
          <a:xfrm>
            <a:off x="740860" y="1313793"/>
            <a:ext cx="9254478" cy="5433848"/>
          </a:xfrm>
        </p:spPr>
        <p:txBody>
          <a:bodyPr>
            <a:normAutofit fontScale="62500" lnSpcReduction="20000"/>
          </a:bodyPr>
          <a:lstStyle/>
          <a:p>
            <a:r>
              <a:rPr lang="en-US" dirty="0" smtClean="0"/>
              <a:t>By Sector: </a:t>
            </a:r>
            <a:r>
              <a:rPr lang="en-US" dirty="0" smtClean="0"/>
              <a:t>observed vs. the expected prices</a:t>
            </a:r>
            <a:endParaRPr lang="en-US" dirty="0" smtClean="0"/>
          </a:p>
          <a:p>
            <a:pPr lvl="1"/>
            <a:r>
              <a:rPr lang="en-US" dirty="0" smtClean="0"/>
              <a:t>Critical </a:t>
            </a:r>
            <a:r>
              <a:rPr lang="en-US" dirty="0"/>
              <a:t>Value: 65.17</a:t>
            </a:r>
          </a:p>
          <a:p>
            <a:pPr lvl="1"/>
            <a:r>
              <a:rPr lang="en-US" i="1" dirty="0" smtClean="0"/>
              <a:t>Travel:</a:t>
            </a:r>
          </a:p>
          <a:p>
            <a:pPr lvl="2"/>
            <a:r>
              <a:rPr lang="en-US" i="1" dirty="0" smtClean="0"/>
              <a:t>Chi-</a:t>
            </a:r>
            <a:r>
              <a:rPr lang="en-US" i="1" dirty="0" err="1" smtClean="0"/>
              <a:t>sq</a:t>
            </a:r>
            <a:r>
              <a:rPr lang="en-US" i="1" dirty="0" smtClean="0"/>
              <a:t>: 128.0</a:t>
            </a:r>
          </a:p>
          <a:p>
            <a:pPr lvl="2"/>
            <a:r>
              <a:rPr lang="en-US" i="1" dirty="0" smtClean="0"/>
              <a:t>P-value: 3.3 e-9, less than 0.05, this indicates that expected stock prices </a:t>
            </a:r>
            <a:r>
              <a:rPr lang="en-US" i="1" dirty="0" smtClean="0"/>
              <a:t>decline which we were expecting to go down by $1.75/day, actually declined at a pace less than that</a:t>
            </a:r>
            <a:endParaRPr lang="en-US" i="1" dirty="0" smtClean="0"/>
          </a:p>
          <a:p>
            <a:pPr lvl="1"/>
            <a:endParaRPr lang="en-US" i="1" dirty="0" smtClean="0"/>
          </a:p>
          <a:p>
            <a:pPr lvl="1"/>
            <a:r>
              <a:rPr lang="en-US" i="1" dirty="0" smtClean="0"/>
              <a:t>Finance</a:t>
            </a:r>
            <a:r>
              <a:rPr lang="en-US" i="1" dirty="0" smtClean="0"/>
              <a:t>: </a:t>
            </a:r>
          </a:p>
          <a:p>
            <a:pPr lvl="2"/>
            <a:r>
              <a:rPr lang="en-US" i="1" dirty="0" smtClean="0"/>
              <a:t>Chi-</a:t>
            </a:r>
            <a:r>
              <a:rPr lang="en-US" i="1" dirty="0" err="1" smtClean="0"/>
              <a:t>sq</a:t>
            </a:r>
            <a:r>
              <a:rPr lang="en-US" i="1" dirty="0" smtClean="0"/>
              <a:t>: 324.9</a:t>
            </a:r>
            <a:endParaRPr lang="en-US" i="1" dirty="0"/>
          </a:p>
          <a:p>
            <a:pPr lvl="2"/>
            <a:r>
              <a:rPr lang="en-US" i="1" dirty="0" smtClean="0"/>
              <a:t>P-value:  8.8 e-43 </a:t>
            </a:r>
            <a:r>
              <a:rPr lang="en-US" i="1" dirty="0"/>
              <a:t>less than 0.05, this indicates </a:t>
            </a:r>
            <a:r>
              <a:rPr lang="en-US" i="1" dirty="0" smtClean="0"/>
              <a:t>that the observed stock prices did not remain constant and rather </a:t>
            </a:r>
            <a:r>
              <a:rPr lang="en-US" i="1" dirty="0" smtClean="0"/>
              <a:t>declined</a:t>
            </a:r>
            <a:endParaRPr lang="en-US" i="1" dirty="0" smtClean="0"/>
          </a:p>
          <a:p>
            <a:pPr lvl="1"/>
            <a:endParaRPr lang="en-US" i="1" dirty="0" smtClean="0"/>
          </a:p>
          <a:p>
            <a:pPr lvl="1"/>
            <a:r>
              <a:rPr lang="en-US" i="1" dirty="0" smtClean="0"/>
              <a:t>Technology</a:t>
            </a:r>
            <a:r>
              <a:rPr lang="en-US" i="1" dirty="0" smtClean="0"/>
              <a:t>:</a:t>
            </a:r>
          </a:p>
          <a:p>
            <a:pPr lvl="2"/>
            <a:r>
              <a:rPr lang="en-US" i="1" dirty="0" smtClean="0"/>
              <a:t>Chi-</a:t>
            </a:r>
            <a:r>
              <a:rPr lang="en-US" i="1" dirty="0" err="1" smtClean="0"/>
              <a:t>sq</a:t>
            </a:r>
            <a:r>
              <a:rPr lang="en-US" i="1" dirty="0" smtClean="0"/>
              <a:t>: 155.3</a:t>
            </a:r>
            <a:endParaRPr lang="en-US" i="1" dirty="0"/>
          </a:p>
          <a:p>
            <a:pPr lvl="2"/>
            <a:r>
              <a:rPr lang="en-US" i="1" dirty="0" smtClean="0"/>
              <a:t>P-value: 3. e13 </a:t>
            </a:r>
            <a:r>
              <a:rPr lang="en-US" i="1" dirty="0"/>
              <a:t>less than 0.05, this indicates that the observed stock prices did not remain constant and rather </a:t>
            </a:r>
            <a:r>
              <a:rPr lang="en-US" i="1" dirty="0" smtClean="0"/>
              <a:t>declined</a:t>
            </a:r>
            <a:endParaRPr lang="en-US" i="1" dirty="0" smtClean="0"/>
          </a:p>
          <a:p>
            <a:pPr lvl="1"/>
            <a:endParaRPr lang="en-US" i="1" dirty="0" smtClean="0"/>
          </a:p>
          <a:p>
            <a:pPr lvl="1"/>
            <a:r>
              <a:rPr lang="en-US" i="1" dirty="0" smtClean="0"/>
              <a:t>Healthcare</a:t>
            </a:r>
            <a:r>
              <a:rPr lang="en-US" i="1" dirty="0" smtClean="0"/>
              <a:t>: </a:t>
            </a:r>
          </a:p>
          <a:p>
            <a:pPr lvl="2"/>
            <a:r>
              <a:rPr lang="en-US" i="1" dirty="0" smtClean="0"/>
              <a:t>Chi-</a:t>
            </a:r>
            <a:r>
              <a:rPr lang="en-US" i="1" dirty="0" err="1" smtClean="0"/>
              <a:t>sq</a:t>
            </a:r>
            <a:r>
              <a:rPr lang="en-US" i="1" dirty="0" smtClean="0"/>
              <a:t>: 239.2</a:t>
            </a:r>
          </a:p>
          <a:p>
            <a:pPr lvl="2"/>
            <a:r>
              <a:rPr lang="en-US" i="1" dirty="0" smtClean="0"/>
              <a:t>P-value: 3.4e-27</a:t>
            </a:r>
            <a:r>
              <a:rPr lang="en-US" i="1" dirty="0"/>
              <a:t> less than 0.05, this indicates that the observed stock prices did not remain constant and rather </a:t>
            </a:r>
            <a:r>
              <a:rPr lang="en-US" i="1" dirty="0" smtClean="0"/>
              <a:t>declined</a:t>
            </a:r>
            <a:endParaRPr lang="en-US" i="1" dirty="0" smtClean="0"/>
          </a:p>
          <a:p>
            <a:pPr lvl="1"/>
            <a:endParaRPr lang="en-US" i="1" dirty="0" smtClean="0"/>
          </a:p>
          <a:p>
            <a:pPr lvl="1"/>
            <a:r>
              <a:rPr lang="en-US" i="1" dirty="0" smtClean="0"/>
              <a:t>Retail</a:t>
            </a:r>
            <a:r>
              <a:rPr lang="en-US" i="1" dirty="0" smtClean="0"/>
              <a:t>: </a:t>
            </a:r>
          </a:p>
          <a:p>
            <a:pPr lvl="2"/>
            <a:r>
              <a:rPr lang="en-US" i="1" dirty="0" smtClean="0"/>
              <a:t>Chi-</a:t>
            </a:r>
            <a:r>
              <a:rPr lang="en-US" i="1" dirty="0" err="1" smtClean="0"/>
              <a:t>sq</a:t>
            </a:r>
            <a:r>
              <a:rPr lang="en-US" i="1" dirty="0"/>
              <a:t>: </a:t>
            </a:r>
            <a:r>
              <a:rPr lang="en-US" i="1" dirty="0" smtClean="0"/>
              <a:t>836.2</a:t>
            </a:r>
          </a:p>
          <a:p>
            <a:pPr lvl="2"/>
            <a:r>
              <a:rPr lang="en-US" i="1" dirty="0" smtClean="0"/>
              <a:t>P-value</a:t>
            </a:r>
            <a:r>
              <a:rPr lang="en-US" i="1" dirty="0"/>
              <a:t>: </a:t>
            </a:r>
            <a:r>
              <a:rPr lang="en-US" i="1" dirty="0" smtClean="0"/>
              <a:t>2.1 e-144 less </a:t>
            </a:r>
            <a:r>
              <a:rPr lang="en-US" i="1" dirty="0"/>
              <a:t>than </a:t>
            </a:r>
            <a:r>
              <a:rPr lang="en-US" i="1" dirty="0"/>
              <a:t>0.05 this indicates that expected stock prices decline which we were expecting to go down by </a:t>
            </a:r>
            <a:r>
              <a:rPr lang="en-US" i="1" dirty="0" smtClean="0"/>
              <a:t>$</a:t>
            </a:r>
            <a:r>
              <a:rPr lang="en-US" i="1" dirty="0"/>
              <a:t>3</a:t>
            </a:r>
            <a:r>
              <a:rPr lang="en-US" i="1" dirty="0" smtClean="0"/>
              <a:t>/day</a:t>
            </a:r>
            <a:r>
              <a:rPr lang="en-US" i="1" dirty="0"/>
              <a:t>, actually </a:t>
            </a:r>
            <a:r>
              <a:rPr lang="en-US" i="1" dirty="0" smtClean="0"/>
              <a:t>did not decline as expected</a:t>
            </a:r>
            <a:endParaRPr lang="en-US" i="1" dirty="0" smtClean="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23143" t="-1143" r="22857" b="5714"/>
          <a:stretch/>
        </p:blipFill>
        <p:spPr>
          <a:xfrm>
            <a:off x="153924" y="117731"/>
            <a:ext cx="586936" cy="583443"/>
          </a:xfrm>
          <a:prstGeom prst="rect">
            <a:avLst/>
          </a:prstGeom>
        </p:spPr>
      </p:pic>
    </p:spTree>
    <p:extLst>
      <p:ext uri="{BB962C8B-B14F-4D97-AF65-F5344CB8AC3E}">
        <p14:creationId xmlns:p14="http://schemas.microsoft.com/office/powerpoint/2010/main" val="38201692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0957"/>
            <a:ext cx="10515600" cy="1325563"/>
          </a:xfrm>
        </p:spPr>
        <p:txBody>
          <a:bodyPr/>
          <a:lstStyle/>
          <a:p>
            <a:r>
              <a:rPr lang="en-US" dirty="0" smtClean="0"/>
              <a:t>Conclusion</a:t>
            </a:r>
            <a:endParaRPr lang="en-US" dirty="0"/>
          </a:p>
        </p:txBody>
      </p:sp>
      <p:sp>
        <p:nvSpPr>
          <p:cNvPr id="3" name="Content Placeholder 2"/>
          <p:cNvSpPr>
            <a:spLocks noGrp="1"/>
          </p:cNvSpPr>
          <p:nvPr>
            <p:ph idx="1"/>
          </p:nvPr>
        </p:nvSpPr>
        <p:spPr>
          <a:xfrm>
            <a:off x="838200" y="1850092"/>
            <a:ext cx="10515600" cy="4351338"/>
          </a:xfrm>
        </p:spPr>
        <p:txBody>
          <a:bodyPr>
            <a:normAutofit fontScale="92500" lnSpcReduction="20000"/>
          </a:bodyPr>
          <a:lstStyle/>
          <a:p>
            <a:r>
              <a:rPr lang="en-US" dirty="0" smtClean="0"/>
              <a:t>We were able to reject our null hypothesis and keep our alternative hypothesis based on the correlations we saw</a:t>
            </a:r>
          </a:p>
          <a:p>
            <a:endParaRPr lang="en-US" dirty="0" smtClean="0"/>
          </a:p>
          <a:p>
            <a:r>
              <a:rPr lang="en-US" dirty="0" smtClean="0"/>
              <a:t>Margin of error</a:t>
            </a:r>
          </a:p>
          <a:p>
            <a:pPr lvl="1"/>
            <a:r>
              <a:rPr lang="en-US" dirty="0" smtClean="0"/>
              <a:t>Sample Selection &amp; Size</a:t>
            </a:r>
          </a:p>
          <a:p>
            <a:pPr lvl="2"/>
            <a:r>
              <a:rPr lang="en-US" dirty="0" smtClean="0"/>
              <a:t>Our Sector data was hand-picked and not representative of the sector</a:t>
            </a:r>
          </a:p>
          <a:p>
            <a:pPr lvl="2"/>
            <a:endParaRPr lang="en-US" dirty="0" smtClean="0"/>
          </a:p>
          <a:p>
            <a:pPr lvl="1"/>
            <a:r>
              <a:rPr lang="en-US" dirty="0" smtClean="0"/>
              <a:t>Time Range</a:t>
            </a:r>
          </a:p>
          <a:p>
            <a:pPr lvl="2"/>
            <a:r>
              <a:rPr lang="en-US" dirty="0" smtClean="0"/>
              <a:t>Our time range was small, ideally, a few months data before and after the crises beginning would have given us a better </a:t>
            </a:r>
            <a:r>
              <a:rPr lang="en-US" dirty="0" smtClean="0"/>
              <a:t>picture</a:t>
            </a:r>
          </a:p>
          <a:p>
            <a:pPr lvl="2"/>
            <a:r>
              <a:rPr lang="en-US" dirty="0" smtClean="0"/>
              <a:t>Our data stops at 4/16/2020</a:t>
            </a:r>
            <a:endParaRPr lang="en-US" dirty="0" smtClean="0"/>
          </a:p>
          <a:p>
            <a:pPr lvl="2"/>
            <a:endParaRPr lang="en-US" dirty="0" smtClean="0"/>
          </a:p>
          <a:p>
            <a:pPr lvl="1"/>
            <a:r>
              <a:rPr lang="en-US" dirty="0" smtClean="0"/>
              <a:t>More Focused Sector Selection</a:t>
            </a:r>
          </a:p>
          <a:p>
            <a:pPr lvl="2"/>
            <a:r>
              <a:rPr lang="en-US" dirty="0" err="1" smtClean="0"/>
              <a:t>Eg</a:t>
            </a:r>
            <a:r>
              <a:rPr lang="en-US" dirty="0" smtClean="0"/>
              <a:t>. Brick &amp; Mortar Retail vs. E-commerce Retail, or, Grocery Retail vs. Apparel Retail </a:t>
            </a:r>
            <a:endParaRPr lang="en-US" dirty="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23143" t="-1143" r="22857" b="5714"/>
          <a:stretch/>
        </p:blipFill>
        <p:spPr>
          <a:xfrm>
            <a:off x="153924" y="117732"/>
            <a:ext cx="505931" cy="502920"/>
          </a:xfrm>
          <a:prstGeom prst="rect">
            <a:avLst/>
          </a:prstGeom>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23143" t="-1143" r="22857" b="5714"/>
          <a:stretch/>
        </p:blipFill>
        <p:spPr>
          <a:xfrm>
            <a:off x="11437953" y="6167819"/>
            <a:ext cx="694314" cy="690181"/>
          </a:xfrm>
          <a:prstGeom prst="rect">
            <a:avLst/>
          </a:prstGeom>
        </p:spPr>
      </p:pic>
    </p:spTree>
    <p:extLst>
      <p:ext uri="{BB962C8B-B14F-4D97-AF65-F5344CB8AC3E}">
        <p14:creationId xmlns:p14="http://schemas.microsoft.com/office/powerpoint/2010/main" val="7471490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1801</TotalTime>
  <Words>745</Words>
  <Application>Microsoft Office PowerPoint</Application>
  <PresentationFormat>Widescreen</PresentationFormat>
  <Paragraphs>130</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Cambria</vt:lpstr>
      <vt:lpstr>Office Theme</vt:lpstr>
      <vt:lpstr>Correlation of Coronavirus vs Stock Market by Sector</vt:lpstr>
      <vt:lpstr>Project Charter &amp; Hypothesis</vt:lpstr>
      <vt:lpstr>Sectors</vt:lpstr>
      <vt:lpstr>Coronavirus Cases in the US</vt:lpstr>
      <vt:lpstr>Coronavirus Statistics</vt:lpstr>
      <vt:lpstr>Stock Price Movement by Sectors</vt:lpstr>
      <vt:lpstr>Correlation</vt:lpstr>
      <vt:lpstr>Chi-sq &amp; P-value Test</vt:lpstr>
      <vt:lpstr>Conclusion</vt:lpstr>
      <vt:lpstr>Learnings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Pant, Nicky (Arohi)</dc:creator>
  <cp:lastModifiedBy>Pant, Nicky (Arohi)</cp:lastModifiedBy>
  <cp:revision>54</cp:revision>
  <dcterms:created xsi:type="dcterms:W3CDTF">2020-04-15T01:53:48Z</dcterms:created>
  <dcterms:modified xsi:type="dcterms:W3CDTF">2020-04-18T18:16:13Z</dcterms:modified>
</cp:coreProperties>
</file>