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C1ECD2-0062-493B-BE84-E376A73EC348}">
  <a:tblStyle styleId="{95C1ECD2-0062-493B-BE84-E376A73EC34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23647" y="1465428"/>
            <a:ext cx="5948208" cy="2487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1" i="0" sz="5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23646" y="4179112"/>
            <a:ext cx="5988082" cy="1249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rgbClr val="A5A5A5"/>
              </a:buClr>
              <a:buSzPts val="1747"/>
              <a:buNone/>
              <a:defRPr b="0" i="1" sz="1746">
                <a:solidFill>
                  <a:srgbClr val="A5A5A5"/>
                </a:solidFill>
              </a:defRPr>
            </a:lvl1pPr>
            <a:lvl2pPr lvl="1" algn="ctr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456"/>
              <a:buNone/>
              <a:defRPr sz="1456"/>
            </a:lvl2pPr>
            <a:lvl3pPr lvl="2" algn="ctr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310"/>
              <a:buNone/>
              <a:defRPr sz="1310"/>
            </a:lvl3pPr>
            <a:lvl4pPr lvl="3" algn="ctr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165"/>
              <a:buNone/>
              <a:defRPr sz="1165"/>
            </a:lvl4pPr>
            <a:lvl5pPr lvl="4" algn="ctr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165"/>
              <a:buNone/>
              <a:defRPr sz="1165"/>
            </a:lvl5pPr>
            <a:lvl6pPr lvl="5" algn="ctr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sz="1165"/>
            </a:lvl6pPr>
            <a:lvl7pPr lvl="6" algn="ctr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sz="1165"/>
            </a:lvl7pPr>
            <a:lvl8pPr lvl="7" algn="ctr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sz="1165"/>
            </a:lvl8pPr>
            <a:lvl9pPr lvl="8" algn="ctr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sz="1165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923646" y="4009565"/>
            <a:ext cx="5948208" cy="0"/>
          </a:xfrm>
          <a:prstGeom prst="straightConnector1">
            <a:avLst/>
          </a:prstGeom>
          <a:noFill/>
          <a:ln cap="flat" cmpd="sng" w="76200">
            <a:solidFill>
              <a:srgbClr val="B2DD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2"/>
          <p:cNvSpPr/>
          <p:nvPr/>
        </p:nvSpPr>
        <p:spPr>
          <a:xfrm>
            <a:off x="0" y="83760"/>
            <a:ext cx="12192000" cy="45402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-7093"/>
            <a:ext cx="12192000" cy="83760"/>
          </a:xfrm>
          <a:prstGeom prst="rect">
            <a:avLst/>
          </a:prstGeom>
          <a:solidFill>
            <a:srgbClr val="B3DDF2"/>
          </a:solidFill>
          <a:ln cap="flat" cmpd="sng" w="12700">
            <a:solidFill>
              <a:srgbClr val="BED6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920331" y="-1647204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012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38"/>
              <a:buChar char="▪"/>
              <a:defRPr>
                <a:solidFill>
                  <a:schemeClr val="dk1"/>
                </a:solidFill>
              </a:defRPr>
            </a:lvl1pPr>
            <a:lvl2pPr indent="-339534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747"/>
              <a:buChar char="▪"/>
              <a:defRPr>
                <a:solidFill>
                  <a:schemeClr val="dk1"/>
                </a:solidFill>
              </a:defRPr>
            </a:lvl2pPr>
            <a:lvl3pPr indent="-321056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▪"/>
              <a:defRPr>
                <a:solidFill>
                  <a:schemeClr val="dk1"/>
                </a:solidFill>
              </a:defRPr>
            </a:lvl3pPr>
            <a:lvl4pPr indent="-311785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4pPr>
            <a:lvl5pPr indent="-311785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838200" y="365126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3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838200" y="1221971"/>
            <a:ext cx="10515600" cy="0"/>
          </a:xfrm>
          <a:prstGeom prst="straightConnector1">
            <a:avLst/>
          </a:prstGeom>
          <a:noFill/>
          <a:ln cap="flat" cmpd="sng" w="57150">
            <a:solidFill>
              <a:srgbClr val="B2DDF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7133431" y="1956594"/>
            <a:ext cx="5811838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012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38"/>
              <a:buChar char="▪"/>
              <a:defRPr>
                <a:solidFill>
                  <a:schemeClr val="dk1"/>
                </a:solidFill>
              </a:defRPr>
            </a:lvl1pPr>
            <a:lvl2pPr indent="-339534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747"/>
              <a:buChar char="▪"/>
              <a:defRPr>
                <a:solidFill>
                  <a:schemeClr val="dk1"/>
                </a:solidFill>
              </a:defRPr>
            </a:lvl2pPr>
            <a:lvl3pPr indent="-321056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▪"/>
              <a:defRPr>
                <a:solidFill>
                  <a:schemeClr val="dk1"/>
                </a:solidFill>
              </a:defRPr>
            </a:lvl3pPr>
            <a:lvl4pPr indent="-311785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4pPr>
            <a:lvl5pPr indent="-311785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38200" y="365127"/>
            <a:ext cx="10515600" cy="848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6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3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521229"/>
            <a:ext cx="10515600" cy="458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012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38"/>
              <a:buChar char="▪"/>
              <a:defRPr>
                <a:solidFill>
                  <a:schemeClr val="dk1"/>
                </a:solidFill>
              </a:defRPr>
            </a:lvl1pPr>
            <a:lvl2pPr indent="-339534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747"/>
              <a:buChar char="▪"/>
              <a:defRPr>
                <a:solidFill>
                  <a:schemeClr val="dk1"/>
                </a:solidFill>
              </a:defRPr>
            </a:lvl2pPr>
            <a:lvl3pPr indent="-321056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▪"/>
              <a:defRPr>
                <a:solidFill>
                  <a:schemeClr val="dk1"/>
                </a:solidFill>
              </a:defRPr>
            </a:lvl3pPr>
            <a:lvl4pPr indent="-311785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4pPr>
            <a:lvl5pPr indent="-311785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838200" y="1221971"/>
            <a:ext cx="10515600" cy="0"/>
          </a:xfrm>
          <a:prstGeom prst="straightConnector1">
            <a:avLst/>
          </a:prstGeom>
          <a:noFill/>
          <a:ln cap="flat" cmpd="sng" w="57150">
            <a:solidFill>
              <a:srgbClr val="B2DDF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1" y="1456719"/>
            <a:ext cx="5157787" cy="8246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2"/>
              </a:buClr>
              <a:buSzPts val="1747"/>
              <a:buNone/>
              <a:defRPr b="1" sz="1746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456"/>
              <a:buNone/>
              <a:defRPr b="1" sz="1456"/>
            </a:lvl2pPr>
            <a:lvl3pPr indent="-228600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310"/>
              <a:buNone/>
              <a:defRPr b="1" sz="1310"/>
            </a:lvl3pPr>
            <a:lvl4pPr indent="-228600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165"/>
              <a:buNone/>
              <a:defRPr b="1" sz="1165"/>
            </a:lvl4pPr>
            <a:lvl5pPr indent="-228600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165"/>
              <a:buNone/>
              <a:defRPr b="1" sz="1165"/>
            </a:lvl5pPr>
            <a:lvl6pPr indent="-2286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b="1" sz="1165"/>
            </a:lvl6pPr>
            <a:lvl7pPr indent="-2286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b="1" sz="1165"/>
            </a:lvl7pPr>
            <a:lvl8pPr indent="-2286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b="1" sz="1165"/>
            </a:lvl8pPr>
            <a:lvl9pPr indent="-2286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b="1" sz="1165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838201" y="2280630"/>
            <a:ext cx="5157787" cy="385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012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38"/>
              <a:buChar char="▪"/>
              <a:defRPr>
                <a:solidFill>
                  <a:schemeClr val="dk1"/>
                </a:solidFill>
              </a:defRPr>
            </a:lvl1pPr>
            <a:lvl2pPr indent="-339534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747"/>
              <a:buChar char="▪"/>
              <a:defRPr>
                <a:solidFill>
                  <a:schemeClr val="dk1"/>
                </a:solidFill>
              </a:defRPr>
            </a:lvl2pPr>
            <a:lvl3pPr indent="-321056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▪"/>
              <a:defRPr>
                <a:solidFill>
                  <a:schemeClr val="dk1"/>
                </a:solidFill>
              </a:defRPr>
            </a:lvl3pPr>
            <a:lvl4pPr indent="-311785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4pPr>
            <a:lvl5pPr indent="-311785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6170612" y="1456719"/>
            <a:ext cx="5183188" cy="8246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2"/>
              </a:buClr>
              <a:buSzPts val="1747"/>
              <a:buNone/>
              <a:defRPr b="1" sz="1746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456"/>
              <a:buNone/>
              <a:defRPr b="1" sz="1456"/>
            </a:lvl2pPr>
            <a:lvl3pPr indent="-228600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310"/>
              <a:buNone/>
              <a:defRPr b="1" sz="1310"/>
            </a:lvl3pPr>
            <a:lvl4pPr indent="-228600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165"/>
              <a:buNone/>
              <a:defRPr b="1" sz="1165"/>
            </a:lvl4pPr>
            <a:lvl5pPr indent="-228600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165"/>
              <a:buNone/>
              <a:defRPr b="1" sz="1165"/>
            </a:lvl5pPr>
            <a:lvl6pPr indent="-2286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b="1" sz="1165"/>
            </a:lvl6pPr>
            <a:lvl7pPr indent="-2286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b="1" sz="1165"/>
            </a:lvl7pPr>
            <a:lvl8pPr indent="-2286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b="1" sz="1165"/>
            </a:lvl8pPr>
            <a:lvl9pPr indent="-2286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b="1" sz="1165"/>
            </a:lvl9pPr>
          </a:lstStyle>
          <a:p/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6170612" y="2280630"/>
            <a:ext cx="5183188" cy="385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012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38"/>
              <a:buChar char="▪"/>
              <a:defRPr>
                <a:solidFill>
                  <a:schemeClr val="dk1"/>
                </a:solidFill>
              </a:defRPr>
            </a:lvl1pPr>
            <a:lvl2pPr indent="-339534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747"/>
              <a:buChar char="▪"/>
              <a:defRPr>
                <a:solidFill>
                  <a:schemeClr val="dk1"/>
                </a:solidFill>
              </a:defRPr>
            </a:lvl2pPr>
            <a:lvl3pPr indent="-321056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▪"/>
              <a:defRPr>
                <a:solidFill>
                  <a:schemeClr val="dk1"/>
                </a:solidFill>
              </a:defRPr>
            </a:lvl3pPr>
            <a:lvl4pPr indent="-311785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4pPr>
            <a:lvl5pPr indent="-311785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838200" y="365126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3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4"/>
          <p:cNvCxnSpPr/>
          <p:nvPr/>
        </p:nvCxnSpPr>
        <p:spPr>
          <a:xfrm>
            <a:off x="838200" y="1221971"/>
            <a:ext cx="10515600" cy="0"/>
          </a:xfrm>
          <a:prstGeom prst="straightConnector1">
            <a:avLst/>
          </a:prstGeom>
          <a:noFill/>
          <a:ln cap="flat" cmpd="sng" w="57150">
            <a:solidFill>
              <a:srgbClr val="B2DDF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38200" y="1529543"/>
            <a:ext cx="5181600" cy="4647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012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38"/>
              <a:buChar char="▪"/>
              <a:defRPr>
                <a:solidFill>
                  <a:schemeClr val="dk1"/>
                </a:solidFill>
              </a:defRPr>
            </a:lvl1pPr>
            <a:lvl2pPr indent="-339534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747"/>
              <a:buChar char="▪"/>
              <a:defRPr>
                <a:solidFill>
                  <a:schemeClr val="dk1"/>
                </a:solidFill>
              </a:defRPr>
            </a:lvl2pPr>
            <a:lvl3pPr indent="-321056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▪"/>
              <a:defRPr>
                <a:solidFill>
                  <a:schemeClr val="dk1"/>
                </a:solidFill>
              </a:defRPr>
            </a:lvl3pPr>
            <a:lvl4pPr indent="-311785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4pPr>
            <a:lvl5pPr indent="-311785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172200" y="1529543"/>
            <a:ext cx="5181600" cy="4647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012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38"/>
              <a:buChar char="▪"/>
              <a:defRPr>
                <a:solidFill>
                  <a:schemeClr val="dk1"/>
                </a:solidFill>
              </a:defRPr>
            </a:lvl1pPr>
            <a:lvl2pPr indent="-339534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747"/>
              <a:buChar char="▪"/>
              <a:defRPr>
                <a:solidFill>
                  <a:schemeClr val="dk1"/>
                </a:solidFill>
              </a:defRPr>
            </a:lvl2pPr>
            <a:lvl3pPr indent="-321056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▪"/>
              <a:defRPr>
                <a:solidFill>
                  <a:schemeClr val="dk1"/>
                </a:solidFill>
              </a:defRPr>
            </a:lvl3pPr>
            <a:lvl4pPr indent="-311785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4pPr>
            <a:lvl5pPr indent="-311785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838200" y="365126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3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" name="Google Shape;46;p5"/>
          <p:cNvCxnSpPr/>
          <p:nvPr/>
        </p:nvCxnSpPr>
        <p:spPr>
          <a:xfrm>
            <a:off x="838200" y="1221971"/>
            <a:ext cx="10515600" cy="0"/>
          </a:xfrm>
          <a:prstGeom prst="straightConnector1">
            <a:avLst/>
          </a:prstGeom>
          <a:noFill/>
          <a:ln cap="flat" cmpd="sng" w="57150">
            <a:solidFill>
              <a:srgbClr val="B2DDF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831850" y="167648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68"/>
              <a:buFont typeface="Arial"/>
              <a:buNone/>
              <a:defRPr sz="43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831850" y="46310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rgbClr val="888888"/>
              </a:buClr>
              <a:buSzPts val="1747"/>
              <a:buNone/>
              <a:defRPr sz="1746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888888"/>
              </a:buClr>
              <a:buSzPts val="1456"/>
              <a:buNone/>
              <a:defRPr sz="145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888888"/>
              </a:buClr>
              <a:buSzPts val="1310"/>
              <a:buNone/>
              <a:defRPr sz="131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888888"/>
              </a:buClr>
              <a:buSzPts val="1165"/>
              <a:buNone/>
              <a:defRPr sz="1165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888888"/>
              </a:buClr>
              <a:buSzPts val="1165"/>
              <a:buNone/>
              <a:defRPr sz="1165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rgbClr val="888888"/>
              </a:buClr>
              <a:buSzPts val="1165"/>
              <a:buNone/>
              <a:defRPr sz="1165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rgbClr val="888888"/>
              </a:buClr>
              <a:buSzPts val="1165"/>
              <a:buNone/>
              <a:defRPr sz="1165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rgbClr val="888888"/>
              </a:buClr>
              <a:buSzPts val="1165"/>
              <a:buNone/>
              <a:defRPr sz="1165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rgbClr val="888888"/>
              </a:buClr>
              <a:buSzPts val="1165"/>
              <a:buNone/>
              <a:defRPr sz="116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831850" y="4556156"/>
            <a:ext cx="10521950" cy="0"/>
          </a:xfrm>
          <a:prstGeom prst="straightConnector1">
            <a:avLst/>
          </a:prstGeom>
          <a:noFill/>
          <a:ln cap="flat" cmpd="sng" w="57150">
            <a:solidFill>
              <a:srgbClr val="B2DDF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838200" y="365126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3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9" name="Google Shape;59;p7"/>
          <p:cNvCxnSpPr/>
          <p:nvPr/>
        </p:nvCxnSpPr>
        <p:spPr>
          <a:xfrm>
            <a:off x="838200" y="1221971"/>
            <a:ext cx="10515600" cy="0"/>
          </a:xfrm>
          <a:prstGeom prst="straightConnector1">
            <a:avLst/>
          </a:prstGeom>
          <a:noFill/>
          <a:ln cap="flat" cmpd="sng" w="57150">
            <a:solidFill>
              <a:srgbClr val="B2DDF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30"/>
              <a:buFont typeface="Arial"/>
              <a:buNone/>
              <a:defRPr sz="233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6555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330"/>
              <a:buChar char="▪"/>
              <a:defRPr sz="2330">
                <a:solidFill>
                  <a:schemeClr val="dk1"/>
                </a:solidFill>
              </a:defRPr>
            </a:lvl1pPr>
            <a:lvl2pPr indent="-358012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2038"/>
              <a:buChar char="▪"/>
              <a:defRPr sz="2037">
                <a:solidFill>
                  <a:schemeClr val="dk1"/>
                </a:solidFill>
              </a:defRPr>
            </a:lvl2pPr>
            <a:lvl3pPr indent="-339534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747"/>
              <a:buChar char="▪"/>
              <a:defRPr sz="1746">
                <a:solidFill>
                  <a:schemeClr val="dk1"/>
                </a:solidFill>
              </a:defRPr>
            </a:lvl3pPr>
            <a:lvl4pPr indent="-321056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▪"/>
              <a:defRPr sz="1456">
                <a:solidFill>
                  <a:schemeClr val="dk1"/>
                </a:solidFill>
              </a:defRPr>
            </a:lvl4pPr>
            <a:lvl5pPr indent="-321056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▪"/>
              <a:defRPr sz="1456">
                <a:solidFill>
                  <a:schemeClr val="dk1"/>
                </a:solidFill>
              </a:defRPr>
            </a:lvl5pPr>
            <a:lvl6pPr indent="-321056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•"/>
              <a:defRPr sz="1456"/>
            </a:lvl6pPr>
            <a:lvl7pPr indent="-321056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•"/>
              <a:defRPr sz="1456"/>
            </a:lvl7pPr>
            <a:lvl8pPr indent="-321056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•"/>
              <a:defRPr sz="1456"/>
            </a:lvl8pPr>
            <a:lvl9pPr indent="-321056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Char char="•"/>
              <a:defRPr sz="1456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rgbClr val="595959"/>
              </a:buClr>
              <a:buSzPts val="1165"/>
              <a:buNone/>
              <a:defRPr sz="1165"/>
            </a:lvl1pPr>
            <a:lvl2pPr indent="-228600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019"/>
              <a:buNone/>
              <a:defRPr sz="1018"/>
            </a:lvl2pPr>
            <a:lvl3pPr indent="-228600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874"/>
              <a:buNone/>
              <a:defRPr sz="874"/>
            </a:lvl3pPr>
            <a:lvl4pPr indent="-228600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728"/>
              <a:buNone/>
              <a:defRPr sz="728"/>
            </a:lvl4pPr>
            <a:lvl5pPr indent="-228600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728"/>
              <a:buNone/>
              <a:defRPr sz="728"/>
            </a:lvl5pPr>
            <a:lvl6pPr indent="-2286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728"/>
              <a:buNone/>
              <a:defRPr sz="728"/>
            </a:lvl6pPr>
            <a:lvl7pPr indent="-2286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728"/>
              <a:buNone/>
              <a:defRPr sz="728"/>
            </a:lvl7pPr>
            <a:lvl8pPr indent="-2286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728"/>
              <a:buNone/>
              <a:defRPr sz="728"/>
            </a:lvl8pPr>
            <a:lvl9pPr indent="-2286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728"/>
              <a:buNone/>
              <a:defRPr sz="728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30"/>
              <a:buFont typeface="Arial"/>
              <a:buNone/>
              <a:defRPr sz="233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rgbClr val="595959"/>
              </a:buClr>
              <a:buSzPts val="2330"/>
              <a:buFont typeface="Noto Sans Symbols"/>
              <a:buNone/>
              <a:defRPr b="0" i="0" sz="233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2038"/>
              <a:buFont typeface="Noto Sans Symbols"/>
              <a:buNone/>
              <a:defRPr b="0" i="0" sz="2037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747"/>
              <a:buFont typeface="Noto Sans Symbols"/>
              <a:buNone/>
              <a:defRPr b="0" i="0" sz="1746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456"/>
              <a:buFont typeface="Noto Sans Symbols"/>
              <a:buNone/>
              <a:defRPr b="0" i="0" sz="1456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456"/>
              <a:buFont typeface="Noto Sans Symbols"/>
              <a:buNone/>
              <a:defRPr b="0" i="0" sz="1456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Font typeface="Arial"/>
              <a:buNone/>
              <a:defRPr b="0" i="0" sz="145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Font typeface="Arial"/>
              <a:buNone/>
              <a:defRPr b="0" i="0" sz="145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Font typeface="Arial"/>
              <a:buNone/>
              <a:defRPr b="0" i="0" sz="145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456"/>
              <a:buFont typeface="Arial"/>
              <a:buNone/>
              <a:defRPr b="0" i="0" sz="145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rgbClr val="595959"/>
              </a:buClr>
              <a:buSzPts val="1165"/>
              <a:buNone/>
              <a:defRPr sz="1165"/>
            </a:lvl1pPr>
            <a:lvl2pPr indent="-228600" lvl="1" marL="9144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019"/>
              <a:buNone/>
              <a:defRPr sz="1018"/>
            </a:lvl2pPr>
            <a:lvl3pPr indent="-228600" lvl="2" marL="13716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874"/>
              <a:buNone/>
              <a:defRPr sz="874"/>
            </a:lvl3pPr>
            <a:lvl4pPr indent="-228600" lvl="3" marL="18288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728"/>
              <a:buNone/>
              <a:defRPr sz="728"/>
            </a:lvl4pPr>
            <a:lvl5pPr indent="-228600" lvl="4" marL="228600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728"/>
              <a:buNone/>
              <a:defRPr sz="728"/>
            </a:lvl5pPr>
            <a:lvl6pPr indent="-228600" lvl="5" marL="27432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728"/>
              <a:buNone/>
              <a:defRPr sz="728"/>
            </a:lvl6pPr>
            <a:lvl7pPr indent="-228600" lvl="6" marL="32004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728"/>
              <a:buNone/>
              <a:defRPr sz="728"/>
            </a:lvl7pPr>
            <a:lvl8pPr indent="-228600" lvl="7" marL="36576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728"/>
              <a:buNone/>
              <a:defRPr sz="728"/>
            </a:lvl8pPr>
            <a:lvl9pPr indent="-228600" lvl="8" marL="411480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728"/>
              <a:buNone/>
              <a:defRPr sz="728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8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311898"/>
            <a:ext cx="12192000" cy="45402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6765926"/>
            <a:ext cx="12192000" cy="83760"/>
          </a:xfrm>
          <a:prstGeom prst="rect">
            <a:avLst/>
          </a:prstGeom>
          <a:solidFill>
            <a:srgbClr val="B3DDF2"/>
          </a:solidFill>
          <a:ln cap="flat" cmpd="sng" w="12700">
            <a:solidFill>
              <a:srgbClr val="BED6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38200" y="365127"/>
            <a:ext cx="10515600" cy="848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3"/>
              <a:buFont typeface="Arial"/>
              <a:buNone/>
              <a:defRPr b="1" i="0" sz="320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38200" y="14349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012" lvl="0" marL="457200" marR="0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rgbClr val="595959"/>
              </a:buClr>
              <a:buSzPts val="2038"/>
              <a:buFont typeface="Noto Sans Symbols"/>
              <a:buChar char="▪"/>
              <a:defRPr b="0" i="0" sz="2037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9534" lvl="1" marL="914400" marR="0" rtl="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747"/>
              <a:buFont typeface="Noto Sans Symbols"/>
              <a:buChar char="▪"/>
              <a:defRPr b="0" i="0" sz="1746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056" lvl="2" marL="1371600" marR="0" rtl="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456"/>
              <a:buFont typeface="Noto Sans Symbols"/>
              <a:buChar char="▪"/>
              <a:defRPr b="0" i="0" sz="1456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785" lvl="3" marL="1828800" marR="0" rtl="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310"/>
              <a:buFont typeface="Noto Sans Symbols"/>
              <a:buChar char="▪"/>
              <a:defRPr b="0" i="0" sz="131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785" lvl="4" marL="2286000" marR="0" rtl="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rgbClr val="595959"/>
              </a:buClr>
              <a:buSzPts val="1310"/>
              <a:buFont typeface="Noto Sans Symbols"/>
              <a:buChar char="▪"/>
              <a:defRPr b="0" i="0" sz="131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785" lvl="5" marL="2743200" marR="0" rtl="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Char char="•"/>
              <a:defRPr b="0" i="0" sz="13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785" lvl="6" marL="3200400" marR="0" rtl="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Char char="•"/>
              <a:defRPr b="0" i="0" sz="13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784" lvl="7" marL="3657600" marR="0" rtl="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Char char="•"/>
              <a:defRPr b="0" i="0" sz="13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784" lvl="8" marL="4114800" marR="0" rtl="0" algn="l">
              <a:lnSpc>
                <a:spcPct val="9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Char char="•"/>
              <a:defRPr b="0" i="0" sz="13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883771" y="1465428"/>
            <a:ext cx="5988083" cy="2487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US" sz="4800"/>
              <a:t>CATEGORICAL DATA ANALYSIS PROJECT</a:t>
            </a:r>
            <a:endParaRPr/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923646" y="4179112"/>
            <a:ext cx="5988082" cy="1249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</a:pPr>
            <a:r>
              <a:rPr b="1" lang="en-US"/>
              <a:t>ADHIRAJ ROKA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</a:pPr>
            <a:r>
              <a:rPr b="1" lang="en-US"/>
              <a:t>4/27/2020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660400" y="0"/>
            <a:ext cx="11161486" cy="6143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416" lvl="0" marL="16641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 </a:t>
            </a:r>
            <a:endParaRPr/>
          </a:p>
        </p:txBody>
      </p:sp>
      <p:pic>
        <p:nvPicPr>
          <p:cNvPr descr="A screenshot of a cell phone&#10;&#10;Description automatically generated" id="170" name="Google Shape;17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3422" y="2818046"/>
            <a:ext cx="2959560" cy="2180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71" name="Google Shape;17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982" y="3604568"/>
            <a:ext cx="3334839" cy="141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72" name="Google Shape;17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0777" y="5117374"/>
            <a:ext cx="3675252" cy="1005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73" name="Google Shape;17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36029" y="5620068"/>
            <a:ext cx="3770705" cy="5237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3"/>
          <p:cNvCxnSpPr/>
          <p:nvPr/>
        </p:nvCxnSpPr>
        <p:spPr>
          <a:xfrm flipH="1">
            <a:off x="4815840" y="5258993"/>
            <a:ext cx="4169410" cy="4468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9100401" y="5258993"/>
            <a:ext cx="778556" cy="3610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838200" y="365126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Continued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670560" y="1371600"/>
            <a:ext cx="11143488" cy="4738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416" lvl="0" marL="16641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Test for </a:t>
            </a:r>
            <a:r>
              <a:rPr lang="en-US" u="sng"/>
              <a:t>Education</a:t>
            </a:r>
            <a:r>
              <a:rPr lang="en-US"/>
              <a:t> and </a:t>
            </a:r>
            <a:r>
              <a:rPr lang="en-US" u="sng"/>
              <a:t>Index</a:t>
            </a:r>
            <a:r>
              <a:rPr lang="en-US"/>
              <a:t> variables again in final model </a:t>
            </a:r>
            <a:endParaRPr/>
          </a:p>
          <a:p>
            <a:pPr indent="-166416" lvl="1" marL="499248" rtl="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</a:pPr>
            <a:r>
              <a:rPr lang="en-US"/>
              <a:t>H</a:t>
            </a:r>
            <a:r>
              <a:rPr baseline="-25000" lang="en-US"/>
              <a:t>0</a:t>
            </a:r>
            <a:r>
              <a:rPr lang="en-US"/>
              <a:t>: ordinal treatment of variable is reasonable</a:t>
            </a:r>
            <a:endParaRPr/>
          </a:p>
          <a:p>
            <a:pPr indent="-166416" lvl="1" marL="499248" rtl="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</a:pPr>
            <a:r>
              <a:rPr lang="en-US"/>
              <a:t>H</a:t>
            </a:r>
            <a:r>
              <a:rPr baseline="-25000" lang="en-US"/>
              <a:t>a</a:t>
            </a:r>
            <a:r>
              <a:rPr lang="en-US"/>
              <a:t>: categorical treatment of variable is necessary</a:t>
            </a:r>
            <a:endParaRPr/>
          </a:p>
          <a:p>
            <a:pPr indent="-166416" lvl="0" marL="166416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From the table, </a:t>
            </a:r>
            <a:r>
              <a:rPr lang="en-US" u="sng"/>
              <a:t>Fail to reject Ho</a:t>
            </a:r>
            <a:r>
              <a:rPr lang="en-US"/>
              <a:t>. Valid to treat </a:t>
            </a:r>
            <a:r>
              <a:rPr i="1" lang="en-US"/>
              <a:t>ordinally</a:t>
            </a:r>
            <a:r>
              <a:rPr lang="en-US"/>
              <a:t> for both.</a:t>
            </a:r>
            <a:endParaRPr/>
          </a:p>
          <a:p>
            <a:pPr indent="-166416" lvl="0" marL="166416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i="1" lang="en-US" u="sng"/>
              <a:t>CUMULATIVE LOGIT proportional odds:</a:t>
            </a:r>
            <a:endParaRPr/>
          </a:p>
          <a:p>
            <a:pPr indent="-166416" lvl="0" marL="166416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b="1" i="1" lang="en-US" sz="2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i="1" lang="en-US" sz="2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Proportional Odds Model is ok vs. </a:t>
            </a:r>
            <a:r>
              <a:rPr b="1" i="1" lang="en-US" sz="2000"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Proportional Odds Assumption isn’t reasonable</a:t>
            </a:r>
            <a:endParaRPr/>
          </a:p>
          <a:p>
            <a:pPr indent="-166416" lvl="1" marL="499248" rtl="0" algn="l">
              <a:lnSpc>
                <a:spcPct val="15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Clearly, proportional odds assumption is not reasonable here.</a:t>
            </a:r>
            <a:endParaRPr sz="1800"/>
          </a:p>
        </p:txBody>
      </p:sp>
      <p:pic>
        <p:nvPicPr>
          <p:cNvPr descr="A screenshot of a cell phone&#10;&#10;Description automatically generated"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5657" y="4828057"/>
            <a:ext cx="4348143" cy="1024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4"/>
          <p:cNvGraphicFramePr/>
          <p:nvPr/>
        </p:nvGraphicFramePr>
        <p:xfrm>
          <a:off x="6601968" y="1883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{95C1ECD2-0062-493B-BE84-E376A73EC348}</a:tableStyleId>
              </a:tblPr>
              <a:tblGrid>
                <a:gridCol w="1054425"/>
                <a:gridCol w="2531400"/>
                <a:gridCol w="1333625"/>
              </a:tblGrid>
              <a:tr h="34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1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LRT stat|( DF)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P-value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education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2741.612- 2740.388=1.22 (4)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0.87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2741.612-2736.345 =5.27 (4)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0.26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map&#10;&#10;Description automatically generated" id="188" name="Google Shape;188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75" y="2325120"/>
            <a:ext cx="6109438" cy="3951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white, light, large, sitting&#10;&#10;Description automatically generated" id="189" name="Google Shape;189;p25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3273" y="2790390"/>
            <a:ext cx="5794358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>
            <p:ph type="title"/>
          </p:nvPr>
        </p:nvSpPr>
        <p:spPr>
          <a:xfrm>
            <a:off x="674700" y="166465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Predicted Probabilities/Some Findings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674700" y="867974"/>
            <a:ext cx="1111714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graph: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late teens to early 30s, the dominant method of contraception is short term over no contraceptives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and long-term use.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Women in their late 30s and onward are more likely to use no contraceptives than either short-term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long-term.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6203759" y="4962091"/>
            <a:ext cx="6109438" cy="8309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089" l="-413" r="0" t="-15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2" type="body"/>
          </p:nvPr>
        </p:nvSpPr>
        <p:spPr>
          <a:xfrm>
            <a:off x="838201" y="1425388"/>
            <a:ext cx="8991599" cy="4709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416" lvl="0" marL="16641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It is important to consider this data is dated in 1987</a:t>
            </a:r>
            <a:endParaRPr/>
          </a:p>
          <a:p>
            <a:pPr indent="-166416" lvl="0" marL="166416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Contraception methods have become safer and more varied in the last several years </a:t>
            </a:r>
            <a:endParaRPr/>
          </a:p>
          <a:p>
            <a:pPr indent="-166416" lvl="0" marL="166416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the data collected/results could be possibly varied than data that could be collected today</a:t>
            </a:r>
            <a:endParaRPr/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838200" y="365126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Limitations</a:t>
            </a:r>
            <a:endParaRPr/>
          </a:p>
        </p:txBody>
      </p:sp>
      <p:cxnSp>
        <p:nvCxnSpPr>
          <p:cNvPr id="199" name="Google Shape;199;p26"/>
          <p:cNvCxnSpPr/>
          <p:nvPr/>
        </p:nvCxnSpPr>
        <p:spPr>
          <a:xfrm>
            <a:off x="0" y="4935071"/>
            <a:ext cx="1208890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26"/>
          <p:cNvCxnSpPr/>
          <p:nvPr/>
        </p:nvCxnSpPr>
        <p:spPr>
          <a:xfrm>
            <a:off x="51547" y="5087471"/>
            <a:ext cx="1208890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6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BACKGROUND ON DATA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221971"/>
            <a:ext cx="10515600" cy="488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416" lvl="0" marL="166416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2"/>
              <a:buChar char="▪"/>
            </a:pPr>
            <a:r>
              <a:rPr lang="en-US" sz="1812"/>
              <a:t>The dataset is a subset of the 1987 National Indonesia Contraceptive Prevalence Survey taken from married women who were not pregnant at the time of the interview .</a:t>
            </a:r>
            <a:endParaRPr/>
          </a:p>
          <a:p>
            <a:pPr indent="-166416" lvl="0" marL="166416" rtl="0" algn="l">
              <a:lnSpc>
                <a:spcPct val="13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812"/>
              <a:buChar char="▪"/>
            </a:pPr>
            <a:r>
              <a:rPr lang="en-US" sz="1812"/>
              <a:t> </a:t>
            </a:r>
            <a:r>
              <a:rPr lang="en-US" sz="1812" u="sng"/>
              <a:t>Response variable</a:t>
            </a:r>
            <a:r>
              <a:rPr lang="en-US" sz="1812"/>
              <a:t>: </a:t>
            </a:r>
            <a:r>
              <a:rPr b="1" i="1" lang="en-US" sz="1812"/>
              <a:t>Contraceptive</a:t>
            </a:r>
            <a:r>
              <a:rPr i="1" lang="en-US" sz="1812"/>
              <a:t> </a:t>
            </a:r>
            <a:r>
              <a:rPr lang="en-US" sz="1812"/>
              <a:t>method used by women : </a:t>
            </a:r>
            <a:r>
              <a:rPr i="1" lang="en-US" sz="1812" u="sng"/>
              <a:t>3 Categories: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812"/>
              <a:buNone/>
            </a:pPr>
            <a:r>
              <a:rPr lang="en-US" sz="1812"/>
              <a:t>   				</a:t>
            </a:r>
            <a:r>
              <a:rPr b="1" lang="en-US" sz="1812"/>
              <a:t>1</a:t>
            </a:r>
            <a:r>
              <a:rPr lang="en-US" sz="1812"/>
              <a:t>-No Use, </a:t>
            </a:r>
            <a:r>
              <a:rPr b="1" lang="en-US" sz="1812"/>
              <a:t>2</a:t>
            </a:r>
            <a:r>
              <a:rPr lang="en-US" sz="1812"/>
              <a:t>-Long-term use and </a:t>
            </a:r>
            <a:r>
              <a:rPr b="1" lang="en-US" sz="1812"/>
              <a:t>3</a:t>
            </a:r>
            <a:r>
              <a:rPr lang="en-US" sz="1812"/>
              <a:t>-Short-term use </a:t>
            </a:r>
            <a:endParaRPr/>
          </a:p>
          <a:p>
            <a:pPr indent="-166416" lvl="0" marL="166416" rtl="0" algn="l">
              <a:lnSpc>
                <a:spcPct val="13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812"/>
              <a:buChar char="▪"/>
            </a:pPr>
            <a:r>
              <a:rPr lang="en-US" sz="1812" u="sng"/>
              <a:t>Explanatory variables</a:t>
            </a:r>
            <a:r>
              <a:rPr lang="en-US" sz="1812"/>
              <a:t>:  </a:t>
            </a:r>
            <a:r>
              <a:rPr b="1" lang="en-US" sz="1812"/>
              <a:t>Age</a:t>
            </a:r>
            <a:r>
              <a:rPr lang="en-US" sz="1812"/>
              <a:t>- women’s age in years,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812"/>
              <a:buNone/>
            </a:pPr>
            <a:r>
              <a:rPr b="1" lang="en-US" sz="1812"/>
              <a:t>  		Education</a:t>
            </a:r>
            <a:r>
              <a:rPr lang="en-US" sz="1812"/>
              <a:t>- education level </a:t>
            </a:r>
            <a:r>
              <a:rPr b="1" lang="en-US" sz="1812"/>
              <a:t>1</a:t>
            </a:r>
            <a:r>
              <a:rPr lang="en-US" sz="1812"/>
              <a:t>: low, </a:t>
            </a:r>
            <a:r>
              <a:rPr b="1" lang="en-US" sz="1812"/>
              <a:t>2</a:t>
            </a:r>
            <a:r>
              <a:rPr lang="en-US" sz="1812"/>
              <a:t>: medium, </a:t>
            </a:r>
            <a:r>
              <a:rPr b="1" lang="en-US" sz="1812"/>
              <a:t>3</a:t>
            </a:r>
            <a:r>
              <a:rPr lang="en-US" sz="1812"/>
              <a:t>: medium-high, </a:t>
            </a:r>
            <a:r>
              <a:rPr b="1" lang="en-US" sz="1812"/>
              <a:t>4</a:t>
            </a:r>
            <a:r>
              <a:rPr lang="en-US" sz="1812"/>
              <a:t>: high,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812"/>
              <a:buNone/>
            </a:pPr>
            <a:r>
              <a:rPr b="1" lang="en-US" sz="1812"/>
              <a:t>  		Children</a:t>
            </a:r>
            <a:r>
              <a:rPr lang="en-US" sz="1812"/>
              <a:t>- Number of children,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812"/>
              <a:buNone/>
            </a:pPr>
            <a:r>
              <a:rPr b="1" lang="en-US" sz="1812"/>
              <a:t> 		Religion</a:t>
            </a:r>
            <a:r>
              <a:rPr lang="en-US" sz="1812"/>
              <a:t>: </a:t>
            </a:r>
            <a:r>
              <a:rPr b="1" lang="en-US" sz="1812"/>
              <a:t>0</a:t>
            </a:r>
            <a:r>
              <a:rPr lang="en-US" sz="1812"/>
              <a:t>: Non-Islam, </a:t>
            </a:r>
            <a:r>
              <a:rPr b="1" lang="en-US" sz="1812"/>
              <a:t>1</a:t>
            </a:r>
            <a:r>
              <a:rPr lang="en-US" sz="1812"/>
              <a:t>: Islam</a:t>
            </a:r>
            <a:r>
              <a:rPr i="1" lang="en-US" sz="1812"/>
              <a:t>,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812"/>
              <a:buNone/>
            </a:pPr>
            <a:r>
              <a:rPr b="1" i="1" lang="en-US" sz="1812"/>
              <a:t>  		</a:t>
            </a:r>
            <a:r>
              <a:rPr b="1" lang="en-US" sz="1812"/>
              <a:t>Employed</a:t>
            </a:r>
            <a:r>
              <a:rPr lang="en-US" sz="1812"/>
              <a:t>- Employment status, </a:t>
            </a:r>
            <a:r>
              <a:rPr b="1" lang="en-US" sz="1812"/>
              <a:t>0</a:t>
            </a:r>
            <a:r>
              <a:rPr lang="en-US" sz="1812"/>
              <a:t>: Yes, </a:t>
            </a:r>
            <a:r>
              <a:rPr b="1" lang="en-US" sz="1812"/>
              <a:t>1</a:t>
            </a:r>
            <a:r>
              <a:rPr lang="en-US" sz="1812"/>
              <a:t>: No,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812"/>
              <a:buNone/>
            </a:pPr>
            <a:r>
              <a:rPr b="1" lang="en-US" sz="1812"/>
              <a:t>  		Index</a:t>
            </a:r>
            <a:r>
              <a:rPr lang="en-US" sz="1812"/>
              <a:t>- Standard of living Index </a:t>
            </a:r>
            <a:r>
              <a:rPr b="1" lang="en-US" sz="1812"/>
              <a:t>1</a:t>
            </a:r>
            <a:r>
              <a:rPr lang="en-US" sz="1812"/>
              <a:t>: low, </a:t>
            </a:r>
            <a:r>
              <a:rPr b="1" lang="en-US" sz="1812"/>
              <a:t>2</a:t>
            </a:r>
            <a:r>
              <a:rPr lang="en-US" sz="1812"/>
              <a:t>: medium, </a:t>
            </a:r>
            <a:r>
              <a:rPr b="1" lang="en-US" sz="1812"/>
              <a:t>3</a:t>
            </a:r>
            <a:r>
              <a:rPr lang="en-US" sz="1812"/>
              <a:t>: medium-high,</a:t>
            </a:r>
            <a:r>
              <a:rPr b="1" lang="en-US" sz="1812"/>
              <a:t> 4</a:t>
            </a:r>
            <a:r>
              <a:rPr lang="en-US" sz="1812"/>
              <a:t>: high,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812"/>
              <a:buNone/>
            </a:pPr>
            <a:r>
              <a:rPr b="1" lang="en-US" sz="1812"/>
              <a:t>  		Media Exposure</a:t>
            </a:r>
            <a:r>
              <a:rPr lang="en-US" sz="1812"/>
              <a:t>- </a:t>
            </a:r>
            <a:r>
              <a:rPr b="1" lang="en-US" sz="1812"/>
              <a:t>0</a:t>
            </a:r>
            <a:r>
              <a:rPr lang="en-US" sz="1812"/>
              <a:t>: Good exposure, </a:t>
            </a:r>
            <a:r>
              <a:rPr b="1" lang="en-US" sz="1812"/>
              <a:t>1</a:t>
            </a:r>
            <a:r>
              <a:rPr lang="en-US" sz="1812"/>
              <a:t>: Not a Good exposure</a:t>
            </a:r>
            <a:endParaRPr/>
          </a:p>
          <a:p>
            <a:pPr indent="-85580" lvl="0" marL="166416" rtl="0" algn="l">
              <a:lnSpc>
                <a:spcPct val="13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273"/>
              <a:buNone/>
            </a:pPr>
            <a:r>
              <a:t/>
            </a:r>
            <a:endParaRPr sz="1273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838201" y="1456720"/>
            <a:ext cx="5475513" cy="467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166370" lvl="0" marL="166370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</a:pPr>
            <a:r>
              <a:rPr lang="en-US" sz="1900"/>
              <a:t>Interested in finding out what type of </a:t>
            </a:r>
            <a:r>
              <a:rPr i="1" lang="en-US" sz="1900"/>
              <a:t>contraceptive</a:t>
            </a:r>
            <a:r>
              <a:rPr lang="en-US" sz="1900"/>
              <a:t> methods are used by women. </a:t>
            </a:r>
            <a:endParaRPr/>
          </a:p>
          <a:p>
            <a:pPr indent="-166370" lvl="0" marL="166370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</a:pPr>
            <a:r>
              <a:rPr lang="en-US" sz="1900"/>
              <a:t>This information is valuable to help discern what kind of women are using birth control,</a:t>
            </a:r>
            <a:endParaRPr/>
          </a:p>
          <a:p>
            <a:pPr indent="-166370" lvl="0" marL="166370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</a:pPr>
            <a:r>
              <a:rPr lang="en-US" sz="1900"/>
              <a:t>It could be used to create target marketing campaigns or help improve a products appeal to specific types of women.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descr="A picture containing computer&#10;&#10;Description automatically generated" id="113" name="Google Shape;113;p16"/>
          <p:cNvPicPr preferRelativeResize="0"/>
          <p:nvPr/>
        </p:nvPicPr>
        <p:blipFill rotWithShape="1">
          <a:blip r:embed="rId3">
            <a:alphaModFix/>
          </a:blip>
          <a:srcRect b="692" l="0" r="0" t="1731"/>
          <a:stretch/>
        </p:blipFill>
        <p:spPr>
          <a:xfrm>
            <a:off x="6313714" y="1911819"/>
            <a:ext cx="5762172" cy="33858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6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74170" y="108819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 ANALYSIS</a:t>
            </a:r>
            <a:endParaRPr/>
          </a:p>
        </p:txBody>
      </p:sp>
      <p:pic>
        <p:nvPicPr>
          <p:cNvPr descr="A screenshot of a cell phone&#10;&#10;Description automatically generated" id="120" name="Google Shape;12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09" y="717130"/>
            <a:ext cx="5862747" cy="2244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0856" y="717130"/>
            <a:ext cx="5889540" cy="333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22" name="Google Shape;12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09" y="2955664"/>
            <a:ext cx="5862747" cy="333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6235478" y="4505467"/>
            <a:ext cx="57823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missing values- fairly clean data.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use-1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contraception has highest count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education level for women increases, proportion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of No use and Short and Long-term use evens out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6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38200" y="1221971"/>
            <a:ext cx="10909515" cy="50325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6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416" lvl="0" marL="16641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4582061" y="3305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{95C1ECD2-0062-493B-BE84-E376A73EC348}</a:tableStyleId>
              </a:tblPr>
              <a:tblGrid>
                <a:gridCol w="1425900"/>
                <a:gridCol w="2224500"/>
                <a:gridCol w="2224500"/>
              </a:tblGrid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 u="none" cap="none" strike="noStrike"/>
                        <a:t>Predictors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LRT-stat (DF)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P-value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65.52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&lt;0.0001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Education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142.48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10"/>
                        <a:buFont typeface="Arial"/>
                        <a:buNone/>
                      </a:pPr>
                      <a:r>
                        <a:rPr lang="en-US" sz="1310"/>
                        <a:t>&lt;0.0001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6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Children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26.47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10"/>
                        <a:buFont typeface="Arial"/>
                        <a:buNone/>
                      </a:pPr>
                      <a:r>
                        <a:rPr lang="en-US" sz="1310"/>
                        <a:t>&lt;0.0001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Religion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20.05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10"/>
                        <a:buFont typeface="Arial"/>
                        <a:buNone/>
                      </a:pPr>
                      <a:r>
                        <a:rPr lang="en-US" sz="1310"/>
                        <a:t>&lt;0.0001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Employed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5.27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310"/>
                        <a:t>0.0716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65.24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10"/>
                        <a:buFont typeface="Arial"/>
                        <a:buNone/>
                      </a:pPr>
                      <a:r>
                        <a:rPr lang="en-US" sz="1310"/>
                        <a:t>&lt;0.001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Media Exposure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32.23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10"/>
                        <a:buFont typeface="Arial"/>
                        <a:buNone/>
                      </a:pPr>
                      <a:r>
                        <a:rPr lang="en-US" sz="1310"/>
                        <a:t>&lt;0.001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31" name="Google Shape;131;p18"/>
          <p:cNvCxnSpPr/>
          <p:nvPr/>
        </p:nvCxnSpPr>
        <p:spPr>
          <a:xfrm>
            <a:off x="3767328" y="3858768"/>
            <a:ext cx="493776" cy="256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578043" y="1251283"/>
            <a:ext cx="5919010" cy="49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416" lvl="0" marL="16641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Forward </a:t>
            </a:r>
            <a:r>
              <a:rPr i="1" lang="en-US"/>
              <a:t>Stepwise</a:t>
            </a:r>
            <a:r>
              <a:rPr lang="en-US"/>
              <a:t> Selection with α entry and stay =0.1 for 2</a:t>
            </a:r>
            <a:r>
              <a:rPr baseline="30000" lang="en-US"/>
              <a:t>nd</a:t>
            </a:r>
            <a:r>
              <a:rPr lang="en-US"/>
              <a:t> step</a:t>
            </a:r>
            <a:endParaRPr/>
          </a:p>
          <a:p>
            <a:pPr indent="-166416" lvl="0" marL="166416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u="sng"/>
              <a:t>Employed</a:t>
            </a:r>
            <a:r>
              <a:rPr lang="en-US"/>
              <a:t> and </a:t>
            </a:r>
            <a:r>
              <a:rPr lang="en-US" u="sng"/>
              <a:t>Media Exposure </a:t>
            </a:r>
            <a:r>
              <a:rPr lang="en-US"/>
              <a:t>was removed.</a:t>
            </a:r>
            <a:endParaRPr/>
          </a:p>
          <a:p>
            <a:pPr indent="-166416" lvl="0" marL="166416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Added in any variables that were not included in the model, i.e. </a:t>
            </a:r>
            <a:r>
              <a:rPr lang="en-US" u="sng"/>
              <a:t>Employed</a:t>
            </a:r>
            <a:r>
              <a:rPr lang="en-US"/>
              <a:t> and </a:t>
            </a:r>
            <a:r>
              <a:rPr lang="en-US" u="sng"/>
              <a:t>Media Exposure </a:t>
            </a:r>
            <a:r>
              <a:rPr lang="en-US"/>
              <a:t>. A predictor can be added in even if p-value&gt;0.1 if the least coefficient change by at least 10% for the 3</a:t>
            </a:r>
            <a:r>
              <a:rPr baseline="30000" lang="en-US"/>
              <a:t>rd</a:t>
            </a:r>
            <a:r>
              <a:rPr lang="en-US"/>
              <a:t> step.</a:t>
            </a:r>
            <a:endParaRPr/>
          </a:p>
          <a:p>
            <a:pPr indent="-37003" lvl="0" marL="166416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38"/>
              <a:buNone/>
            </a:pPr>
            <a:r>
              <a:t/>
            </a:r>
            <a:endParaRPr/>
          </a:p>
          <a:p>
            <a:pPr indent="-37003" lvl="0" marL="166416" rtl="0" algn="l">
              <a:lnSpc>
                <a:spcPct val="15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ts val="2038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7053" y="1523749"/>
            <a:ext cx="5518484" cy="2586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>
            <a:off x="4121239" y="1751527"/>
            <a:ext cx="2228046" cy="43788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38200" y="1251284"/>
            <a:ext cx="5181600" cy="49256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3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416" lvl="0" marL="16641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44" name="Google Shape;144;p20"/>
          <p:cNvGraphicFramePr/>
          <p:nvPr/>
        </p:nvGraphicFramePr>
        <p:xfrm>
          <a:off x="5932714" y="16654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{95C1ECD2-0062-493B-BE84-E376A73EC348}</a:tableStyleId>
              </a:tblPr>
              <a:tblGrid>
                <a:gridCol w="2634350"/>
                <a:gridCol w="1698175"/>
                <a:gridCol w="1470725"/>
              </a:tblGrid>
              <a:tr h="40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Interactions/Quadratic effect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LRT-stat (df)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P-value *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1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33.694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&lt;0.0001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Age*Education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14.437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0.0055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Age*Children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59.411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&lt;0.0001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Age*Index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8.18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0.017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Education*Children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12.193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&lt;0.0001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1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112.706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&lt;0.0001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Children*Religion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8.615 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0.0134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Children*Index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9.539 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0.0085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5" name="Google Shape;145;p20"/>
          <p:cNvSpPr/>
          <p:nvPr/>
        </p:nvSpPr>
        <p:spPr>
          <a:xfrm>
            <a:off x="4687006" y="3674075"/>
            <a:ext cx="1026694" cy="561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1"/>
          <p:cNvGraphicFramePr/>
          <p:nvPr/>
        </p:nvGraphicFramePr>
        <p:xfrm>
          <a:off x="571500" y="2019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{95C1ECD2-0062-493B-BE84-E376A73EC348}</a:tableStyleId>
              </a:tblPr>
              <a:tblGrid>
                <a:gridCol w="367025"/>
                <a:gridCol w="5029200"/>
                <a:gridCol w="2679700"/>
                <a:gridCol w="2679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1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Model (predictors)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AIC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Correlation coefficient, 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1.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A+E+C+R+I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2820.993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0.457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2.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1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2694.803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0.538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3.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1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2686.448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0.533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4.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1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2769.612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0.488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1" name="Google Shape;151;p21"/>
          <p:cNvSpPr txBox="1"/>
          <p:nvPr/>
        </p:nvSpPr>
        <p:spPr>
          <a:xfrm>
            <a:off x="812800" y="1104171"/>
            <a:ext cx="65730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Age-A , Education- E, Children- C, Religion- R, Index= 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88915" y="266262"/>
            <a:ext cx="11450635" cy="17029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2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A screenshot of a cell phone&#10;&#10;Description automatically generated"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800" y="4318079"/>
            <a:ext cx="4140200" cy="1956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1"/>
          <p:cNvCxnSpPr/>
          <p:nvPr/>
        </p:nvCxnSpPr>
        <p:spPr>
          <a:xfrm rot="10800000">
            <a:off x="348458" y="541169"/>
            <a:ext cx="304800" cy="295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3812146" y="3683358"/>
            <a:ext cx="4108361" cy="10689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838200" y="365126"/>
            <a:ext cx="10515600" cy="85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Model Diagnostics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655319" y="1453168"/>
            <a:ext cx="10866120" cy="46601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6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416" lvl="0" marL="16641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 </a:t>
            </a:r>
            <a:endParaRPr/>
          </a:p>
        </p:txBody>
      </p:sp>
      <p:pic>
        <p:nvPicPr>
          <p:cNvPr descr="A screenshot of a cell phone&#10;&#10;Description automatically generated" id="162" name="Google Shape;16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0" y="5156200"/>
            <a:ext cx="3644900" cy="85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2"/>
          <p:cNvCxnSpPr/>
          <p:nvPr/>
        </p:nvCxnSpPr>
        <p:spPr>
          <a:xfrm>
            <a:off x="2824842" y="4608311"/>
            <a:ext cx="1600200" cy="7965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64" name="Google Shape;164;p22"/>
          <p:cNvGraphicFramePr/>
          <p:nvPr/>
        </p:nvGraphicFramePr>
        <p:xfrm>
          <a:off x="5312228" y="3131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{95C1ECD2-0062-493B-BE84-E376A73EC348}</a:tableStyleId>
              </a:tblPr>
              <a:tblGrid>
                <a:gridCol w="329400"/>
                <a:gridCol w="3895900"/>
                <a:gridCol w="1101750"/>
                <a:gridCol w="882175"/>
              </a:tblGrid>
              <a:tr h="31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1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Hosmer-Lemeshow Test (models)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Chi.sq| DF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P-value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/>
                        <a:t>1.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10"/>
                        <a:buFont typeface="Arial"/>
                        <a:buNone/>
                      </a:pPr>
                      <a:r>
                        <a:rPr lang="en-US" sz="1310"/>
                        <a:t>A+E+C+R+I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23.21| 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310"/>
                        <a:t>0.1081*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4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2.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1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34.78| 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0.0043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i="0"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1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34.66| 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10"/>
                        <a:t>0.0044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llanova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