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8"/>
  </p:notesMasterIdLst>
  <p:sldIdLst>
    <p:sldId id="290" r:id="rId2"/>
    <p:sldId id="279" r:id="rId3"/>
    <p:sldId id="273" r:id="rId4"/>
    <p:sldId id="264" r:id="rId5"/>
    <p:sldId id="257" r:id="rId6"/>
    <p:sldId id="284" r:id="rId7"/>
    <p:sldId id="289" r:id="rId8"/>
    <p:sldId id="291" r:id="rId9"/>
    <p:sldId id="285" r:id="rId10"/>
    <p:sldId id="286" r:id="rId11"/>
    <p:sldId id="287" r:id="rId12"/>
    <p:sldId id="288" r:id="rId13"/>
    <p:sldId id="259" r:id="rId14"/>
    <p:sldId id="292" r:id="rId15"/>
    <p:sldId id="293" r:id="rId16"/>
    <p:sldId id="295" r:id="rId17"/>
    <p:sldId id="296" r:id="rId18"/>
    <p:sldId id="294" r:id="rId19"/>
    <p:sldId id="258" r:id="rId20"/>
    <p:sldId id="260" r:id="rId21"/>
    <p:sldId id="261" r:id="rId22"/>
    <p:sldId id="262" r:id="rId23"/>
    <p:sldId id="263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4" r:id="rId33"/>
    <p:sldId id="275" r:id="rId34"/>
    <p:sldId id="276" r:id="rId35"/>
    <p:sldId id="277" r:id="rId36"/>
    <p:sldId id="278" r:id="rId37"/>
  </p:sldIdLst>
  <p:sldSz cx="9144000" cy="5143500" type="screen16x9"/>
  <p:notesSz cx="6858000" cy="9144000"/>
  <p:embeddedFontLst>
    <p:embeddedFont>
      <p:font typeface="Bahnschrift Light SemiCondensed" panose="020B0502040204020203" pitchFamily="34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Encode Sans Semi Condensed" panose="020B0604020202020204" charset="-18"/>
      <p:regular r:id="rId44"/>
      <p:bold r:id="rId45"/>
    </p:embeddedFont>
    <p:embeddedFont>
      <p:font typeface="Encode Sans Semi Condensed SemiBold" panose="020B0604020202020204" charset="-18"/>
      <p:regular r:id="rId46"/>
      <p:bold r:id="rId47"/>
    </p:embeddedFont>
    <p:embeddedFont>
      <p:font typeface="Karla" panose="020B0604020202020204" charset="0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wia Oleś" initials="SO" lastIdx="1" clrIdx="0">
    <p:extLst>
      <p:ext uri="{19B8F6BF-5375-455C-9EA6-DF929625EA0E}">
        <p15:presenceInfo xmlns:p15="http://schemas.microsoft.com/office/powerpoint/2012/main" userId="Sylwia Oleś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94F6DD-CEDF-4286-A2CC-7BC1653F84F4}">
  <a:tblStyle styleId="{A794F6DD-CEDF-4286-A2CC-7BC1653F8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0T11:55:59.848" idx="1">
    <p:pos x="10" y="10"/>
    <p:text>https://devstyle.pl/2011/03/09/jak-korzystam-z-poziomow-logowania/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9BABD-5BDB-4619-AF03-B81C083BB826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l-PL"/>
        </a:p>
      </dgm:t>
    </dgm:pt>
    <dgm:pt modelId="{9CFE4595-FB01-4C97-BF8E-96A247367465}">
      <dgm:prSet phldrT="[Tekst]"/>
      <dgm:spPr/>
      <dgm:t>
        <a:bodyPr lIns="36000"/>
        <a:lstStyle/>
        <a:p>
          <a:r>
            <a:rPr lang="pl-PL" dirty="0"/>
            <a:t>logging.level.*</a:t>
          </a:r>
        </a:p>
      </dgm:t>
    </dgm:pt>
    <dgm:pt modelId="{BB73E922-6235-4A20-AF85-589923CF37CE}" type="parTrans" cxnId="{1A8CC82E-CDB4-4D0D-8D7A-12AFF8F96094}">
      <dgm:prSet/>
      <dgm:spPr/>
      <dgm:t>
        <a:bodyPr/>
        <a:lstStyle/>
        <a:p>
          <a:endParaRPr lang="pl-PL"/>
        </a:p>
      </dgm:t>
    </dgm:pt>
    <dgm:pt modelId="{41F5CEA2-8678-4265-B647-91880F50EB2F}" type="sibTrans" cxnId="{1A8CC82E-CDB4-4D0D-8D7A-12AFF8F96094}">
      <dgm:prSet/>
      <dgm:spPr/>
      <dgm:t>
        <a:bodyPr/>
        <a:lstStyle/>
        <a:p>
          <a:endParaRPr lang="pl-PL"/>
        </a:p>
      </dgm:t>
    </dgm:pt>
    <dgm:pt modelId="{4B8F5CB0-55EE-463C-8B56-4EEC2583E7E1}">
      <dgm:prSet phldrT="[Tekst]"/>
      <dgm:spPr/>
      <dgm:t>
        <a:bodyPr/>
        <a:lstStyle/>
        <a:p>
          <a:r>
            <a:rPr lang="pl-PL" dirty="0"/>
            <a:t>oczekiwany poziom logowania</a:t>
          </a:r>
        </a:p>
      </dgm:t>
    </dgm:pt>
    <dgm:pt modelId="{0D45ADD3-7485-48CA-AFD1-2F1C6507E233}" type="parTrans" cxnId="{8D465550-54D2-4993-9AEC-DA78ABEAD894}">
      <dgm:prSet/>
      <dgm:spPr/>
      <dgm:t>
        <a:bodyPr/>
        <a:lstStyle/>
        <a:p>
          <a:endParaRPr lang="pl-PL"/>
        </a:p>
      </dgm:t>
    </dgm:pt>
    <dgm:pt modelId="{71942923-E5BF-4C2D-9533-E78B8F41EF12}" type="sibTrans" cxnId="{8D465550-54D2-4993-9AEC-DA78ABEAD894}">
      <dgm:prSet/>
      <dgm:spPr/>
      <dgm:t>
        <a:bodyPr/>
        <a:lstStyle/>
        <a:p>
          <a:endParaRPr lang="pl-PL"/>
        </a:p>
      </dgm:t>
    </dgm:pt>
    <dgm:pt modelId="{A7386BD1-3FF5-49EC-B3F4-C36FDC6ADE63}">
      <dgm:prSet phldrT="[Tekst]"/>
      <dgm:spPr/>
      <dgm:t>
        <a:bodyPr/>
        <a:lstStyle/>
        <a:p>
          <a:r>
            <a:rPr lang="pl-PL" dirty="0" err="1"/>
            <a:t>logging.file</a:t>
          </a:r>
          <a:r>
            <a:rPr lang="pl-PL" dirty="0"/>
            <a:t> || </a:t>
          </a:r>
          <a:r>
            <a:rPr lang="pl-PL" dirty="0" err="1"/>
            <a:t>logging.path</a:t>
          </a:r>
          <a:endParaRPr lang="pl-PL" dirty="0"/>
        </a:p>
      </dgm:t>
    </dgm:pt>
    <dgm:pt modelId="{F5EBF93B-7979-484C-9BD7-7FC5AD94AC14}" type="parTrans" cxnId="{07C0DDF7-42BB-4499-BDE7-10434A6C85D4}">
      <dgm:prSet/>
      <dgm:spPr/>
      <dgm:t>
        <a:bodyPr/>
        <a:lstStyle/>
        <a:p>
          <a:endParaRPr lang="pl-PL"/>
        </a:p>
      </dgm:t>
    </dgm:pt>
    <dgm:pt modelId="{023303CC-8CBF-45E0-8FC6-6208B88C0A12}" type="sibTrans" cxnId="{07C0DDF7-42BB-4499-BDE7-10434A6C85D4}">
      <dgm:prSet/>
      <dgm:spPr/>
      <dgm:t>
        <a:bodyPr/>
        <a:lstStyle/>
        <a:p>
          <a:endParaRPr lang="pl-PL"/>
        </a:p>
      </dgm:t>
    </dgm:pt>
    <dgm:pt modelId="{3AF0017F-6197-4137-B619-30235DA8C794}">
      <dgm:prSet phldrT="[Tekst]"/>
      <dgm:spPr/>
      <dgm:t>
        <a:bodyPr/>
        <a:lstStyle/>
        <a:p>
          <a:r>
            <a:rPr lang="pl-PL" dirty="0"/>
            <a:t>zdefiniowanie ścieżki do pliku</a:t>
          </a:r>
        </a:p>
      </dgm:t>
    </dgm:pt>
    <dgm:pt modelId="{861976EB-B2BF-45FB-9217-7290F8F84D35}" type="parTrans" cxnId="{E0ED0288-D181-45B6-B10D-2FCE7231F8EA}">
      <dgm:prSet/>
      <dgm:spPr/>
      <dgm:t>
        <a:bodyPr/>
        <a:lstStyle/>
        <a:p>
          <a:endParaRPr lang="pl-PL"/>
        </a:p>
      </dgm:t>
    </dgm:pt>
    <dgm:pt modelId="{C498F371-B5F8-41D6-8D7B-4A2AB81E628C}" type="sibTrans" cxnId="{E0ED0288-D181-45B6-B10D-2FCE7231F8EA}">
      <dgm:prSet/>
      <dgm:spPr/>
      <dgm:t>
        <a:bodyPr/>
        <a:lstStyle/>
        <a:p>
          <a:endParaRPr lang="pl-PL"/>
        </a:p>
      </dgm:t>
    </dgm:pt>
    <dgm:pt modelId="{289B2A6E-94CE-4AEE-9EB3-3FFC246DF678}">
      <dgm:prSet phldrT="[Tekst]"/>
      <dgm:spPr/>
      <dgm:t>
        <a:bodyPr/>
        <a:lstStyle/>
        <a:p>
          <a:r>
            <a:rPr lang="pl-PL" dirty="0" err="1"/>
            <a:t>logging.pattern.console</a:t>
          </a:r>
          <a:r>
            <a:rPr lang="pl-PL" dirty="0"/>
            <a:t> || </a:t>
          </a:r>
          <a:r>
            <a:rPr lang="pl-PL" dirty="0" err="1"/>
            <a:t>logging.pattern.file</a:t>
          </a:r>
          <a:endParaRPr lang="pl-PL" dirty="0"/>
        </a:p>
      </dgm:t>
    </dgm:pt>
    <dgm:pt modelId="{B29043AF-F6CF-4982-8020-5ADF528CCC13}" type="parTrans" cxnId="{7972D991-FC8C-4EF2-8667-810CB00B7B16}">
      <dgm:prSet/>
      <dgm:spPr/>
      <dgm:t>
        <a:bodyPr/>
        <a:lstStyle/>
        <a:p>
          <a:endParaRPr lang="pl-PL"/>
        </a:p>
      </dgm:t>
    </dgm:pt>
    <dgm:pt modelId="{FB3D5EEC-9A6D-4EB7-BC8F-A3C1A59E521D}" type="sibTrans" cxnId="{7972D991-FC8C-4EF2-8667-810CB00B7B16}">
      <dgm:prSet/>
      <dgm:spPr/>
      <dgm:t>
        <a:bodyPr/>
        <a:lstStyle/>
        <a:p>
          <a:endParaRPr lang="pl-PL"/>
        </a:p>
      </dgm:t>
    </dgm:pt>
    <dgm:pt modelId="{C75D68B0-3D0B-4818-B0CD-7D890F778BBB}">
      <dgm:prSet phldrT="[Tekst]"/>
      <dgm:spPr/>
      <dgm:t>
        <a:bodyPr/>
        <a:lstStyle/>
        <a:p>
          <a:r>
            <a:rPr lang="pl-PL" b="0" i="0" dirty="0"/>
            <a:t>jeśli ustawimy obie wartości, czyli  oraz  zostaną one zignorowane.</a:t>
          </a:r>
          <a:endParaRPr lang="pl-PL" dirty="0"/>
        </a:p>
      </dgm:t>
    </dgm:pt>
    <dgm:pt modelId="{2F0DF7F2-528B-4037-BCA9-DEF6343716AB}" type="parTrans" cxnId="{5421DF26-D547-42D6-B0C0-AD800E837DB6}">
      <dgm:prSet/>
      <dgm:spPr/>
      <dgm:t>
        <a:bodyPr/>
        <a:lstStyle/>
        <a:p>
          <a:endParaRPr lang="pl-PL"/>
        </a:p>
      </dgm:t>
    </dgm:pt>
    <dgm:pt modelId="{EE83AC3D-2C57-49ED-AF48-14DB735E92DA}" type="sibTrans" cxnId="{5421DF26-D547-42D6-B0C0-AD800E837DB6}">
      <dgm:prSet/>
      <dgm:spPr/>
      <dgm:t>
        <a:bodyPr/>
        <a:lstStyle/>
        <a:p>
          <a:endParaRPr lang="pl-PL"/>
        </a:p>
      </dgm:t>
    </dgm:pt>
    <dgm:pt modelId="{72979BE8-6ADF-4CB4-93DD-2DFC2BE724A8}">
      <dgm:prSet phldrT="[Tekst]"/>
      <dgm:spPr/>
      <dgm:t>
        <a:bodyPr/>
        <a:lstStyle/>
        <a:p>
          <a:r>
            <a:rPr lang="pl-PL" b="0" i="0"/>
            <a:t>logging.level.org.springframework.web=DEBUG</a:t>
          </a:r>
          <a:endParaRPr lang="pl-PL" dirty="0"/>
        </a:p>
      </dgm:t>
    </dgm:pt>
    <dgm:pt modelId="{87F4365E-E657-4AB3-BCC3-D8B49D9A9F2A}" type="parTrans" cxnId="{0212C5EB-5273-4013-876C-2AE360E96589}">
      <dgm:prSet/>
      <dgm:spPr/>
      <dgm:t>
        <a:bodyPr/>
        <a:lstStyle/>
        <a:p>
          <a:endParaRPr lang="pl-PL"/>
        </a:p>
      </dgm:t>
    </dgm:pt>
    <dgm:pt modelId="{2AAB8188-3BD7-4F38-97C6-B3B785BD3697}" type="sibTrans" cxnId="{0212C5EB-5273-4013-876C-2AE360E96589}">
      <dgm:prSet/>
      <dgm:spPr/>
      <dgm:t>
        <a:bodyPr/>
        <a:lstStyle/>
        <a:p>
          <a:endParaRPr lang="pl-PL"/>
        </a:p>
      </dgm:t>
    </dgm:pt>
    <dgm:pt modelId="{AF4A288B-2AE4-4DC4-BAF9-1D6FAE67397F}">
      <dgm:prSet phldrT="[Tekst]"/>
      <dgm:spPr/>
      <dgm:t>
        <a:bodyPr/>
        <a:lstStyle/>
        <a:p>
          <a:r>
            <a:rPr lang="pl-PL" dirty="0"/>
            <a:t>określenie wzorca jaki mają przyjąć logowane wiadomości</a:t>
          </a:r>
        </a:p>
      </dgm:t>
    </dgm:pt>
    <dgm:pt modelId="{7B05516B-8D56-4B3A-8863-3D3DA3950732}" type="parTrans" cxnId="{470E976D-CC6F-4EC7-BBF3-670F3FA350BC}">
      <dgm:prSet/>
      <dgm:spPr/>
      <dgm:t>
        <a:bodyPr/>
        <a:lstStyle/>
        <a:p>
          <a:endParaRPr lang="pl-PL"/>
        </a:p>
      </dgm:t>
    </dgm:pt>
    <dgm:pt modelId="{8A9B2C9C-66A8-42E8-A785-85744BE693ED}" type="sibTrans" cxnId="{470E976D-CC6F-4EC7-BBF3-670F3FA350BC}">
      <dgm:prSet/>
      <dgm:spPr/>
      <dgm:t>
        <a:bodyPr/>
        <a:lstStyle/>
        <a:p>
          <a:endParaRPr lang="pl-PL"/>
        </a:p>
      </dgm:t>
    </dgm:pt>
    <dgm:pt modelId="{221444C8-B6A1-4D69-98D2-7815975C5A62}">
      <dgm:prSet phldrT="[Tekst]"/>
      <dgm:spPr/>
      <dgm:t>
        <a:bodyPr/>
        <a:lstStyle/>
        <a:p>
          <a:r>
            <a:rPr lang="pl-PL"/>
            <a:t>logging.config</a:t>
          </a:r>
          <a:endParaRPr lang="pl-PL" dirty="0"/>
        </a:p>
      </dgm:t>
    </dgm:pt>
    <dgm:pt modelId="{B2C413BE-0AEB-4E7D-A3AB-946431EA2784}" type="parTrans" cxnId="{13315DA6-C94B-4132-B836-BDA5C0C81165}">
      <dgm:prSet/>
      <dgm:spPr/>
      <dgm:t>
        <a:bodyPr/>
        <a:lstStyle/>
        <a:p>
          <a:endParaRPr lang="pl-PL"/>
        </a:p>
      </dgm:t>
    </dgm:pt>
    <dgm:pt modelId="{6A11F8C3-A917-4B59-909C-ACFE7800C5F2}" type="sibTrans" cxnId="{13315DA6-C94B-4132-B836-BDA5C0C81165}">
      <dgm:prSet/>
      <dgm:spPr/>
      <dgm:t>
        <a:bodyPr/>
        <a:lstStyle/>
        <a:p>
          <a:endParaRPr lang="pl-PL"/>
        </a:p>
      </dgm:t>
    </dgm:pt>
    <dgm:pt modelId="{C079B692-5E20-4877-B56B-8755C092553E}">
      <dgm:prSet phldrT="[Tekst]"/>
      <dgm:spPr/>
      <dgm:t>
        <a:bodyPr/>
        <a:lstStyle/>
        <a:p>
          <a:r>
            <a:rPr lang="pl-PL" dirty="0"/>
            <a:t>ścieżka do pliku </a:t>
          </a:r>
          <a:r>
            <a:rPr lang="pl-PL" dirty="0" err="1"/>
            <a:t>xml</a:t>
          </a:r>
          <a:r>
            <a:rPr lang="pl-PL" dirty="0"/>
            <a:t> z konfiguracją</a:t>
          </a:r>
        </a:p>
      </dgm:t>
    </dgm:pt>
    <dgm:pt modelId="{839F6213-A471-45F3-BCAD-ADCCE74DFD0E}" type="parTrans" cxnId="{D84683AA-76ED-43A8-BD0E-E77DEA451E72}">
      <dgm:prSet/>
      <dgm:spPr/>
      <dgm:t>
        <a:bodyPr/>
        <a:lstStyle/>
        <a:p>
          <a:endParaRPr lang="pl-PL"/>
        </a:p>
      </dgm:t>
    </dgm:pt>
    <dgm:pt modelId="{801847D2-66AA-49BF-9CE2-536617C81327}" type="sibTrans" cxnId="{D84683AA-76ED-43A8-BD0E-E77DEA451E72}">
      <dgm:prSet/>
      <dgm:spPr/>
      <dgm:t>
        <a:bodyPr/>
        <a:lstStyle/>
        <a:p>
          <a:endParaRPr lang="pl-PL"/>
        </a:p>
      </dgm:t>
    </dgm:pt>
    <dgm:pt modelId="{76A8F1B7-A7A1-4DF3-9EA8-D8554D73705A}">
      <dgm:prSet phldrT="[Tekst]"/>
      <dgm:spPr/>
      <dgm:t>
        <a:bodyPr/>
        <a:lstStyle/>
        <a:p>
          <a:r>
            <a:rPr lang="pl-PL" dirty="0" err="1"/>
            <a:t>spring.profiles.active</a:t>
          </a:r>
          <a:endParaRPr lang="pl-PL" dirty="0"/>
        </a:p>
      </dgm:t>
    </dgm:pt>
    <dgm:pt modelId="{1193429D-8C04-442F-B72C-E656F41F85E9}" type="parTrans" cxnId="{13989468-BA16-462E-9F10-2D80C41187D5}">
      <dgm:prSet/>
      <dgm:spPr/>
      <dgm:t>
        <a:bodyPr/>
        <a:lstStyle/>
        <a:p>
          <a:endParaRPr lang="pl-PL"/>
        </a:p>
      </dgm:t>
    </dgm:pt>
    <dgm:pt modelId="{C4D0E317-E8D1-44D4-8898-0AA21A20F8F1}" type="sibTrans" cxnId="{13989468-BA16-462E-9F10-2D80C41187D5}">
      <dgm:prSet/>
      <dgm:spPr/>
      <dgm:t>
        <a:bodyPr/>
        <a:lstStyle/>
        <a:p>
          <a:endParaRPr lang="pl-PL"/>
        </a:p>
      </dgm:t>
    </dgm:pt>
    <dgm:pt modelId="{7825E7D1-8705-4AAB-BF6C-B70C2AEDD716}">
      <dgm:prSet phldrT="[Tekst]"/>
      <dgm:spPr/>
      <dgm:t>
        <a:bodyPr/>
        <a:lstStyle/>
        <a:p>
          <a:r>
            <a:rPr lang="pl-PL" dirty="0"/>
            <a:t>określenie profilu </a:t>
          </a:r>
        </a:p>
      </dgm:t>
    </dgm:pt>
    <dgm:pt modelId="{810529AC-674E-4316-89E1-D1E022FD3298}" type="parTrans" cxnId="{1E210C21-332F-41C7-BB0A-E58F5550DE5D}">
      <dgm:prSet/>
      <dgm:spPr/>
      <dgm:t>
        <a:bodyPr/>
        <a:lstStyle/>
        <a:p>
          <a:endParaRPr lang="pl-PL"/>
        </a:p>
      </dgm:t>
    </dgm:pt>
    <dgm:pt modelId="{69151F92-0C5F-4F1D-B183-EF63D9D680E0}" type="sibTrans" cxnId="{1E210C21-332F-41C7-BB0A-E58F5550DE5D}">
      <dgm:prSet/>
      <dgm:spPr/>
      <dgm:t>
        <a:bodyPr/>
        <a:lstStyle/>
        <a:p>
          <a:endParaRPr lang="pl-PL"/>
        </a:p>
      </dgm:t>
    </dgm:pt>
    <dgm:pt modelId="{27CED600-CD1C-4076-9B66-68F0AB5907E9}" type="pres">
      <dgm:prSet presAssocID="{B989BABD-5BDB-4619-AF03-B81C083BB826}" presName="linear" presStyleCnt="0">
        <dgm:presLayoutVars>
          <dgm:animLvl val="lvl"/>
          <dgm:resizeHandles val="exact"/>
        </dgm:presLayoutVars>
      </dgm:prSet>
      <dgm:spPr/>
    </dgm:pt>
    <dgm:pt modelId="{2F79DC39-0771-43CA-B346-7E53253E1366}" type="pres">
      <dgm:prSet presAssocID="{9CFE4595-FB01-4C97-BF8E-96A2473674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9228D0A-0E4D-4B0C-9376-FF5EA513316D}" type="pres">
      <dgm:prSet presAssocID="{9CFE4595-FB01-4C97-BF8E-96A247367465}" presName="childText" presStyleLbl="revTx" presStyleIdx="0" presStyleCnt="5">
        <dgm:presLayoutVars>
          <dgm:bulletEnabled val="1"/>
        </dgm:presLayoutVars>
      </dgm:prSet>
      <dgm:spPr/>
    </dgm:pt>
    <dgm:pt modelId="{1C24956A-BFDE-44EF-B97E-5D442B48F6AC}" type="pres">
      <dgm:prSet presAssocID="{A7386BD1-3FF5-49EC-B3F4-C36FDC6ADE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BE21F8-C79F-465A-892B-DC4CB31BE845}" type="pres">
      <dgm:prSet presAssocID="{A7386BD1-3FF5-49EC-B3F4-C36FDC6ADE63}" presName="childText" presStyleLbl="revTx" presStyleIdx="1" presStyleCnt="5">
        <dgm:presLayoutVars>
          <dgm:bulletEnabled val="1"/>
        </dgm:presLayoutVars>
      </dgm:prSet>
      <dgm:spPr/>
    </dgm:pt>
    <dgm:pt modelId="{9DA39DC9-FB4F-4A51-AD91-712D4562E921}" type="pres">
      <dgm:prSet presAssocID="{289B2A6E-94CE-4AEE-9EB3-3FFC246DF6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9968B5-F476-4466-BD4C-2730C8B70A8C}" type="pres">
      <dgm:prSet presAssocID="{289B2A6E-94CE-4AEE-9EB3-3FFC246DF678}" presName="childText" presStyleLbl="revTx" presStyleIdx="2" presStyleCnt="5">
        <dgm:presLayoutVars>
          <dgm:bulletEnabled val="1"/>
        </dgm:presLayoutVars>
      </dgm:prSet>
      <dgm:spPr/>
    </dgm:pt>
    <dgm:pt modelId="{E946FD78-6528-4E98-AEB5-DB783C7183CC}" type="pres">
      <dgm:prSet presAssocID="{221444C8-B6A1-4D69-98D2-7815975C5A6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50EEEB-0484-4238-B8F7-AEDD89757238}" type="pres">
      <dgm:prSet presAssocID="{221444C8-B6A1-4D69-98D2-7815975C5A62}" presName="childText" presStyleLbl="revTx" presStyleIdx="3" presStyleCnt="5">
        <dgm:presLayoutVars>
          <dgm:bulletEnabled val="1"/>
        </dgm:presLayoutVars>
      </dgm:prSet>
      <dgm:spPr/>
    </dgm:pt>
    <dgm:pt modelId="{DDCC6F2C-0070-42C0-88D6-ADF6B1729685}" type="pres">
      <dgm:prSet presAssocID="{76A8F1B7-A7A1-4DF3-9EA8-D8554D7370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1CCCFFC-8F5F-4AF2-B4AA-54E97DDE8219}" type="pres">
      <dgm:prSet presAssocID="{76A8F1B7-A7A1-4DF3-9EA8-D8554D73705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4B5820C-EB0B-4E18-915C-61217AD1EAB5}" type="presOf" srcId="{C75D68B0-3D0B-4818-B0CD-7D890F778BBB}" destId="{45BE21F8-C79F-465A-892B-DC4CB31BE845}" srcOrd="0" destOrd="1" presId="urn:microsoft.com/office/officeart/2005/8/layout/vList2"/>
    <dgm:cxn modelId="{1E210C21-332F-41C7-BB0A-E58F5550DE5D}" srcId="{76A8F1B7-A7A1-4DF3-9EA8-D8554D73705A}" destId="{7825E7D1-8705-4AAB-BF6C-B70C2AEDD716}" srcOrd="0" destOrd="0" parTransId="{810529AC-674E-4316-89E1-D1E022FD3298}" sibTransId="{69151F92-0C5F-4F1D-B183-EF63D9D680E0}"/>
    <dgm:cxn modelId="{5421DF26-D547-42D6-B0C0-AD800E837DB6}" srcId="{A7386BD1-3FF5-49EC-B3F4-C36FDC6ADE63}" destId="{C75D68B0-3D0B-4818-B0CD-7D890F778BBB}" srcOrd="1" destOrd="0" parTransId="{2F0DF7F2-528B-4037-BCA9-DEF6343716AB}" sibTransId="{EE83AC3D-2C57-49ED-AF48-14DB735E92DA}"/>
    <dgm:cxn modelId="{1A8CC82E-CDB4-4D0D-8D7A-12AFF8F96094}" srcId="{B989BABD-5BDB-4619-AF03-B81C083BB826}" destId="{9CFE4595-FB01-4C97-BF8E-96A247367465}" srcOrd="0" destOrd="0" parTransId="{BB73E922-6235-4A20-AF85-589923CF37CE}" sibTransId="{41F5CEA2-8678-4265-B647-91880F50EB2F}"/>
    <dgm:cxn modelId="{B4FD9B32-2BD7-4D4A-B9DB-BD60D37EBA49}" type="presOf" srcId="{9CFE4595-FB01-4C97-BF8E-96A247367465}" destId="{2F79DC39-0771-43CA-B346-7E53253E1366}" srcOrd="0" destOrd="0" presId="urn:microsoft.com/office/officeart/2005/8/layout/vList2"/>
    <dgm:cxn modelId="{A403743A-F329-48E4-AEE9-967DDF00F828}" type="presOf" srcId="{289B2A6E-94CE-4AEE-9EB3-3FFC246DF678}" destId="{9DA39DC9-FB4F-4A51-AD91-712D4562E921}" srcOrd="0" destOrd="0" presId="urn:microsoft.com/office/officeart/2005/8/layout/vList2"/>
    <dgm:cxn modelId="{8973AB61-7FBB-4844-84EC-F7E80B46E37C}" type="presOf" srcId="{C079B692-5E20-4877-B56B-8755C092553E}" destId="{C350EEEB-0484-4238-B8F7-AEDD89757238}" srcOrd="0" destOrd="0" presId="urn:microsoft.com/office/officeart/2005/8/layout/vList2"/>
    <dgm:cxn modelId="{13989468-BA16-462E-9F10-2D80C41187D5}" srcId="{B989BABD-5BDB-4619-AF03-B81C083BB826}" destId="{76A8F1B7-A7A1-4DF3-9EA8-D8554D73705A}" srcOrd="4" destOrd="0" parTransId="{1193429D-8C04-442F-B72C-E656F41F85E9}" sibTransId="{C4D0E317-E8D1-44D4-8898-0AA21A20F8F1}"/>
    <dgm:cxn modelId="{470E976D-CC6F-4EC7-BBF3-670F3FA350BC}" srcId="{289B2A6E-94CE-4AEE-9EB3-3FFC246DF678}" destId="{AF4A288B-2AE4-4DC4-BAF9-1D6FAE67397F}" srcOrd="0" destOrd="0" parTransId="{7B05516B-8D56-4B3A-8863-3D3DA3950732}" sibTransId="{8A9B2C9C-66A8-42E8-A785-85744BE693ED}"/>
    <dgm:cxn modelId="{8D465550-54D2-4993-9AEC-DA78ABEAD894}" srcId="{9CFE4595-FB01-4C97-BF8E-96A247367465}" destId="{4B8F5CB0-55EE-463C-8B56-4EEC2583E7E1}" srcOrd="0" destOrd="0" parTransId="{0D45ADD3-7485-48CA-AFD1-2F1C6507E233}" sibTransId="{71942923-E5BF-4C2D-9533-E78B8F41EF12}"/>
    <dgm:cxn modelId="{E0ED0288-D181-45B6-B10D-2FCE7231F8EA}" srcId="{A7386BD1-3FF5-49EC-B3F4-C36FDC6ADE63}" destId="{3AF0017F-6197-4137-B619-30235DA8C794}" srcOrd="0" destOrd="0" parTransId="{861976EB-B2BF-45FB-9217-7290F8F84D35}" sibTransId="{C498F371-B5F8-41D6-8D7B-4A2AB81E628C}"/>
    <dgm:cxn modelId="{DFD3E08D-249E-401E-BCC7-FD1447E7401D}" type="presOf" srcId="{A7386BD1-3FF5-49EC-B3F4-C36FDC6ADE63}" destId="{1C24956A-BFDE-44EF-B97E-5D442B48F6AC}" srcOrd="0" destOrd="0" presId="urn:microsoft.com/office/officeart/2005/8/layout/vList2"/>
    <dgm:cxn modelId="{7972D991-FC8C-4EF2-8667-810CB00B7B16}" srcId="{B989BABD-5BDB-4619-AF03-B81C083BB826}" destId="{289B2A6E-94CE-4AEE-9EB3-3FFC246DF678}" srcOrd="2" destOrd="0" parTransId="{B29043AF-F6CF-4982-8020-5ADF528CCC13}" sibTransId="{FB3D5EEC-9A6D-4EB7-BC8F-A3C1A59E521D}"/>
    <dgm:cxn modelId="{574EAB9C-94DD-457A-9035-9723BB9A1117}" type="presOf" srcId="{B989BABD-5BDB-4619-AF03-B81C083BB826}" destId="{27CED600-CD1C-4076-9B66-68F0AB5907E9}" srcOrd="0" destOrd="0" presId="urn:microsoft.com/office/officeart/2005/8/layout/vList2"/>
    <dgm:cxn modelId="{AC9CA4A0-ED2E-4E0E-9FF5-554D68DE236A}" type="presOf" srcId="{76A8F1B7-A7A1-4DF3-9EA8-D8554D73705A}" destId="{DDCC6F2C-0070-42C0-88D6-ADF6B1729685}" srcOrd="0" destOrd="0" presId="urn:microsoft.com/office/officeart/2005/8/layout/vList2"/>
    <dgm:cxn modelId="{13315DA6-C94B-4132-B836-BDA5C0C81165}" srcId="{B989BABD-5BDB-4619-AF03-B81C083BB826}" destId="{221444C8-B6A1-4D69-98D2-7815975C5A62}" srcOrd="3" destOrd="0" parTransId="{B2C413BE-0AEB-4E7D-A3AB-946431EA2784}" sibTransId="{6A11F8C3-A917-4B59-909C-ACFE7800C5F2}"/>
    <dgm:cxn modelId="{D84683AA-76ED-43A8-BD0E-E77DEA451E72}" srcId="{221444C8-B6A1-4D69-98D2-7815975C5A62}" destId="{C079B692-5E20-4877-B56B-8755C092553E}" srcOrd="0" destOrd="0" parTransId="{839F6213-A471-45F3-BCAD-ADCCE74DFD0E}" sibTransId="{801847D2-66AA-49BF-9CE2-536617C81327}"/>
    <dgm:cxn modelId="{7DDAC6BC-F0CE-4A85-B0F8-F8FA77B64768}" type="presOf" srcId="{AF4A288B-2AE4-4DC4-BAF9-1D6FAE67397F}" destId="{129968B5-F476-4466-BD4C-2730C8B70A8C}" srcOrd="0" destOrd="0" presId="urn:microsoft.com/office/officeart/2005/8/layout/vList2"/>
    <dgm:cxn modelId="{37F885D5-C7E2-4C6B-9E34-C3AEB6807B46}" type="presOf" srcId="{4B8F5CB0-55EE-463C-8B56-4EEC2583E7E1}" destId="{69228D0A-0E4D-4B0C-9376-FF5EA513316D}" srcOrd="0" destOrd="0" presId="urn:microsoft.com/office/officeart/2005/8/layout/vList2"/>
    <dgm:cxn modelId="{C053D2D9-C592-4153-B5F3-FFC4E47F78A6}" type="presOf" srcId="{221444C8-B6A1-4D69-98D2-7815975C5A62}" destId="{E946FD78-6528-4E98-AEB5-DB783C7183CC}" srcOrd="0" destOrd="0" presId="urn:microsoft.com/office/officeart/2005/8/layout/vList2"/>
    <dgm:cxn modelId="{0212C5EB-5273-4013-876C-2AE360E96589}" srcId="{9CFE4595-FB01-4C97-BF8E-96A247367465}" destId="{72979BE8-6ADF-4CB4-93DD-2DFC2BE724A8}" srcOrd="1" destOrd="0" parTransId="{87F4365E-E657-4AB3-BCC3-D8B49D9A9F2A}" sibTransId="{2AAB8188-3BD7-4F38-97C6-B3B785BD3697}"/>
    <dgm:cxn modelId="{389BECF1-8CB7-437B-ADED-049801AEF4B2}" type="presOf" srcId="{72979BE8-6ADF-4CB4-93DD-2DFC2BE724A8}" destId="{69228D0A-0E4D-4B0C-9376-FF5EA513316D}" srcOrd="0" destOrd="1" presId="urn:microsoft.com/office/officeart/2005/8/layout/vList2"/>
    <dgm:cxn modelId="{07C0DDF7-42BB-4499-BDE7-10434A6C85D4}" srcId="{B989BABD-5BDB-4619-AF03-B81C083BB826}" destId="{A7386BD1-3FF5-49EC-B3F4-C36FDC6ADE63}" srcOrd="1" destOrd="0" parTransId="{F5EBF93B-7979-484C-9BD7-7FC5AD94AC14}" sibTransId="{023303CC-8CBF-45E0-8FC6-6208B88C0A12}"/>
    <dgm:cxn modelId="{3BEB40FA-4228-43D0-A65F-A5B9A06E02B3}" type="presOf" srcId="{7825E7D1-8705-4AAB-BF6C-B70C2AEDD716}" destId="{11CCCFFC-8F5F-4AF2-B4AA-54E97DDE8219}" srcOrd="0" destOrd="0" presId="urn:microsoft.com/office/officeart/2005/8/layout/vList2"/>
    <dgm:cxn modelId="{B6E1B9FC-36CB-4150-918D-C5867AE8035F}" type="presOf" srcId="{3AF0017F-6197-4137-B619-30235DA8C794}" destId="{45BE21F8-C79F-465A-892B-DC4CB31BE845}" srcOrd="0" destOrd="0" presId="urn:microsoft.com/office/officeart/2005/8/layout/vList2"/>
    <dgm:cxn modelId="{909A8E66-2712-423B-B197-DE6543225F34}" type="presParOf" srcId="{27CED600-CD1C-4076-9B66-68F0AB5907E9}" destId="{2F79DC39-0771-43CA-B346-7E53253E1366}" srcOrd="0" destOrd="0" presId="urn:microsoft.com/office/officeart/2005/8/layout/vList2"/>
    <dgm:cxn modelId="{5538FCF2-17DE-4EDC-8A93-A099561B2B0F}" type="presParOf" srcId="{27CED600-CD1C-4076-9B66-68F0AB5907E9}" destId="{69228D0A-0E4D-4B0C-9376-FF5EA513316D}" srcOrd="1" destOrd="0" presId="urn:microsoft.com/office/officeart/2005/8/layout/vList2"/>
    <dgm:cxn modelId="{57D63D2D-4FDA-42B1-9EE8-27AFAE5AB62E}" type="presParOf" srcId="{27CED600-CD1C-4076-9B66-68F0AB5907E9}" destId="{1C24956A-BFDE-44EF-B97E-5D442B48F6AC}" srcOrd="2" destOrd="0" presId="urn:microsoft.com/office/officeart/2005/8/layout/vList2"/>
    <dgm:cxn modelId="{492FBD6F-70BE-4C8F-B989-1B4AF241D742}" type="presParOf" srcId="{27CED600-CD1C-4076-9B66-68F0AB5907E9}" destId="{45BE21F8-C79F-465A-892B-DC4CB31BE845}" srcOrd="3" destOrd="0" presId="urn:microsoft.com/office/officeart/2005/8/layout/vList2"/>
    <dgm:cxn modelId="{977288E3-FCA6-42AE-9A52-890E52A1BB04}" type="presParOf" srcId="{27CED600-CD1C-4076-9B66-68F0AB5907E9}" destId="{9DA39DC9-FB4F-4A51-AD91-712D4562E921}" srcOrd="4" destOrd="0" presId="urn:microsoft.com/office/officeart/2005/8/layout/vList2"/>
    <dgm:cxn modelId="{3D3AD97A-5892-4C01-B2AC-6189E6C25D4A}" type="presParOf" srcId="{27CED600-CD1C-4076-9B66-68F0AB5907E9}" destId="{129968B5-F476-4466-BD4C-2730C8B70A8C}" srcOrd="5" destOrd="0" presId="urn:microsoft.com/office/officeart/2005/8/layout/vList2"/>
    <dgm:cxn modelId="{89F59E58-3CB0-4881-A0F4-9A1B9B0A5309}" type="presParOf" srcId="{27CED600-CD1C-4076-9B66-68F0AB5907E9}" destId="{E946FD78-6528-4E98-AEB5-DB783C7183CC}" srcOrd="6" destOrd="0" presId="urn:microsoft.com/office/officeart/2005/8/layout/vList2"/>
    <dgm:cxn modelId="{99F69952-828E-47FD-84E7-A5474C44F5D0}" type="presParOf" srcId="{27CED600-CD1C-4076-9B66-68F0AB5907E9}" destId="{C350EEEB-0484-4238-B8F7-AEDD89757238}" srcOrd="7" destOrd="0" presId="urn:microsoft.com/office/officeart/2005/8/layout/vList2"/>
    <dgm:cxn modelId="{840577A0-3AAA-4B7C-9B83-4F51332C63EC}" type="presParOf" srcId="{27CED600-CD1C-4076-9B66-68F0AB5907E9}" destId="{DDCC6F2C-0070-42C0-88D6-ADF6B1729685}" srcOrd="8" destOrd="0" presId="urn:microsoft.com/office/officeart/2005/8/layout/vList2"/>
    <dgm:cxn modelId="{47EE4EE8-57B8-477B-AA2D-0FCADFE653DF}" type="presParOf" srcId="{27CED600-CD1C-4076-9B66-68F0AB5907E9}" destId="{11CCCFFC-8F5F-4AF2-B4AA-54E97DDE821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9DC39-0771-43CA-B346-7E53253E1366}">
      <dsp:nvSpPr>
        <dsp:cNvPr id="0" name=""/>
        <dsp:cNvSpPr/>
      </dsp:nvSpPr>
      <dsp:spPr>
        <a:xfrm>
          <a:off x="0" y="56707"/>
          <a:ext cx="5611091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logging.level.*</a:t>
          </a:r>
        </a:p>
      </dsp:txBody>
      <dsp:txXfrm>
        <a:off x="14850" y="71557"/>
        <a:ext cx="5581391" cy="274500"/>
      </dsp:txXfrm>
    </dsp:sp>
    <dsp:sp modelId="{69228D0A-0E4D-4B0C-9376-FF5EA513316D}">
      <dsp:nvSpPr>
        <dsp:cNvPr id="0" name=""/>
        <dsp:cNvSpPr/>
      </dsp:nvSpPr>
      <dsp:spPr>
        <a:xfrm>
          <a:off x="0" y="360907"/>
          <a:ext cx="5611091" cy="32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5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000" kern="1200" dirty="0"/>
            <a:t>oczekiwany poziom logowania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000" b="0" i="0" kern="1200"/>
            <a:t>logging.level.org.springframework.web=DEBUG</a:t>
          </a:r>
          <a:endParaRPr lang="pl-PL" sz="1000" kern="1200" dirty="0"/>
        </a:p>
      </dsp:txBody>
      <dsp:txXfrm>
        <a:off x="0" y="360907"/>
        <a:ext cx="5611091" cy="329647"/>
      </dsp:txXfrm>
    </dsp:sp>
    <dsp:sp modelId="{1C24956A-BFDE-44EF-B97E-5D442B48F6AC}">
      <dsp:nvSpPr>
        <dsp:cNvPr id="0" name=""/>
        <dsp:cNvSpPr/>
      </dsp:nvSpPr>
      <dsp:spPr>
        <a:xfrm>
          <a:off x="0" y="690554"/>
          <a:ext cx="5611091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 err="1"/>
            <a:t>logging.file</a:t>
          </a:r>
          <a:r>
            <a:rPr lang="pl-PL" sz="1300" kern="1200" dirty="0"/>
            <a:t> || </a:t>
          </a:r>
          <a:r>
            <a:rPr lang="pl-PL" sz="1300" kern="1200" dirty="0" err="1"/>
            <a:t>logging.path</a:t>
          </a:r>
          <a:endParaRPr lang="pl-PL" sz="1300" kern="1200" dirty="0"/>
        </a:p>
      </dsp:txBody>
      <dsp:txXfrm>
        <a:off x="14850" y="705404"/>
        <a:ext cx="5581391" cy="274500"/>
      </dsp:txXfrm>
    </dsp:sp>
    <dsp:sp modelId="{45BE21F8-C79F-465A-892B-DC4CB31BE845}">
      <dsp:nvSpPr>
        <dsp:cNvPr id="0" name=""/>
        <dsp:cNvSpPr/>
      </dsp:nvSpPr>
      <dsp:spPr>
        <a:xfrm>
          <a:off x="0" y="994754"/>
          <a:ext cx="5611091" cy="32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5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000" kern="1200" dirty="0"/>
            <a:t>zdefiniowanie ścieżki do pliku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000" b="0" i="0" kern="1200" dirty="0"/>
            <a:t>jeśli ustawimy obie wartości, czyli  oraz  zostaną one zignorowane.</a:t>
          </a:r>
          <a:endParaRPr lang="pl-PL" sz="1000" kern="1200" dirty="0"/>
        </a:p>
      </dsp:txBody>
      <dsp:txXfrm>
        <a:off x="0" y="994754"/>
        <a:ext cx="5611091" cy="329647"/>
      </dsp:txXfrm>
    </dsp:sp>
    <dsp:sp modelId="{9DA39DC9-FB4F-4A51-AD91-712D4562E921}">
      <dsp:nvSpPr>
        <dsp:cNvPr id="0" name=""/>
        <dsp:cNvSpPr/>
      </dsp:nvSpPr>
      <dsp:spPr>
        <a:xfrm>
          <a:off x="0" y="1324402"/>
          <a:ext cx="5611091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 err="1"/>
            <a:t>logging.pattern.console</a:t>
          </a:r>
          <a:r>
            <a:rPr lang="pl-PL" sz="1300" kern="1200" dirty="0"/>
            <a:t> || </a:t>
          </a:r>
          <a:r>
            <a:rPr lang="pl-PL" sz="1300" kern="1200" dirty="0" err="1"/>
            <a:t>logging.pattern.file</a:t>
          </a:r>
          <a:endParaRPr lang="pl-PL" sz="1300" kern="1200" dirty="0"/>
        </a:p>
      </dsp:txBody>
      <dsp:txXfrm>
        <a:off x="14850" y="1339252"/>
        <a:ext cx="5581391" cy="274500"/>
      </dsp:txXfrm>
    </dsp:sp>
    <dsp:sp modelId="{129968B5-F476-4466-BD4C-2730C8B70A8C}">
      <dsp:nvSpPr>
        <dsp:cNvPr id="0" name=""/>
        <dsp:cNvSpPr/>
      </dsp:nvSpPr>
      <dsp:spPr>
        <a:xfrm>
          <a:off x="0" y="1628602"/>
          <a:ext cx="5611091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5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000" kern="1200" dirty="0"/>
            <a:t>określenie wzorca jaki mają przyjąć logowane wiadomości</a:t>
          </a:r>
        </a:p>
      </dsp:txBody>
      <dsp:txXfrm>
        <a:off x="0" y="1628602"/>
        <a:ext cx="5611091" cy="215280"/>
      </dsp:txXfrm>
    </dsp:sp>
    <dsp:sp modelId="{E946FD78-6528-4E98-AEB5-DB783C7183CC}">
      <dsp:nvSpPr>
        <dsp:cNvPr id="0" name=""/>
        <dsp:cNvSpPr/>
      </dsp:nvSpPr>
      <dsp:spPr>
        <a:xfrm>
          <a:off x="0" y="1843882"/>
          <a:ext cx="5611091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logging.config</a:t>
          </a:r>
          <a:endParaRPr lang="pl-PL" sz="1300" kern="1200" dirty="0"/>
        </a:p>
      </dsp:txBody>
      <dsp:txXfrm>
        <a:off x="14850" y="1858732"/>
        <a:ext cx="5581391" cy="274500"/>
      </dsp:txXfrm>
    </dsp:sp>
    <dsp:sp modelId="{C350EEEB-0484-4238-B8F7-AEDD89757238}">
      <dsp:nvSpPr>
        <dsp:cNvPr id="0" name=""/>
        <dsp:cNvSpPr/>
      </dsp:nvSpPr>
      <dsp:spPr>
        <a:xfrm>
          <a:off x="0" y="2148082"/>
          <a:ext cx="5611091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5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000" kern="1200" dirty="0"/>
            <a:t>ścieżka do pliku </a:t>
          </a:r>
          <a:r>
            <a:rPr lang="pl-PL" sz="1000" kern="1200" dirty="0" err="1"/>
            <a:t>xml</a:t>
          </a:r>
          <a:r>
            <a:rPr lang="pl-PL" sz="1000" kern="1200" dirty="0"/>
            <a:t> z konfiguracją</a:t>
          </a:r>
        </a:p>
      </dsp:txBody>
      <dsp:txXfrm>
        <a:off x="0" y="2148082"/>
        <a:ext cx="5611091" cy="215280"/>
      </dsp:txXfrm>
    </dsp:sp>
    <dsp:sp modelId="{DDCC6F2C-0070-42C0-88D6-ADF6B1729685}">
      <dsp:nvSpPr>
        <dsp:cNvPr id="0" name=""/>
        <dsp:cNvSpPr/>
      </dsp:nvSpPr>
      <dsp:spPr>
        <a:xfrm>
          <a:off x="0" y="2363362"/>
          <a:ext cx="5611091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 err="1"/>
            <a:t>spring.profiles.active</a:t>
          </a:r>
          <a:endParaRPr lang="pl-PL" sz="1300" kern="1200" dirty="0"/>
        </a:p>
      </dsp:txBody>
      <dsp:txXfrm>
        <a:off x="14850" y="2378212"/>
        <a:ext cx="5581391" cy="274500"/>
      </dsp:txXfrm>
    </dsp:sp>
    <dsp:sp modelId="{11CCCFFC-8F5F-4AF2-B4AA-54E97DDE8219}">
      <dsp:nvSpPr>
        <dsp:cNvPr id="0" name=""/>
        <dsp:cNvSpPr/>
      </dsp:nvSpPr>
      <dsp:spPr>
        <a:xfrm>
          <a:off x="0" y="2667562"/>
          <a:ext cx="5611091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5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000" kern="1200" dirty="0"/>
            <a:t>określenie profilu </a:t>
          </a:r>
        </a:p>
      </dsp:txBody>
      <dsp:txXfrm>
        <a:off x="0" y="2667562"/>
        <a:ext cx="5611091" cy="21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78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d0b3cd69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5d0b3cd69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42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83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50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85" y="1433"/>
            <a:ext cx="9144087" cy="5143548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avLst/>
              <a:gdLst/>
              <a:ahLst/>
              <a:cxnLst/>
              <a:rect l="l" t="t" r="r" b="b"/>
              <a:pathLst>
                <a:path w="384717" h="753397" extrusionOk="0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avLst/>
              <a:gdLst/>
              <a:ahLst/>
              <a:cxnLst/>
              <a:rect l="l" t="t" r="r" b="b"/>
              <a:pathLst>
                <a:path w="4014438" h="2258121" extrusionOk="0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Small hole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25"/>
            <a:ext cx="9142883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043092" y="0"/>
                </a:moveTo>
                <a:cubicBezTo>
                  <a:pt x="3095509" y="23543"/>
                  <a:pt x="3152046" y="49909"/>
                  <a:pt x="3213600" y="78595"/>
                </a:cubicBezTo>
                <a:cubicBezTo>
                  <a:pt x="3550416" y="235660"/>
                  <a:pt x="3737756" y="323016"/>
                  <a:pt x="3802991" y="502244"/>
                </a:cubicBezTo>
                <a:cubicBezTo>
                  <a:pt x="3868225" y="681472"/>
                  <a:pt x="3780870" y="868833"/>
                  <a:pt x="3623805" y="1205649"/>
                </a:cubicBezTo>
                <a:cubicBezTo>
                  <a:pt x="3466740" y="1542465"/>
                  <a:pt x="3379384" y="1729805"/>
                  <a:pt x="3200156" y="1795040"/>
                </a:cubicBezTo>
                <a:cubicBezTo>
                  <a:pt x="3020928" y="1860274"/>
                  <a:pt x="2833567" y="1772918"/>
                  <a:pt x="2496772" y="1615853"/>
                </a:cubicBezTo>
                <a:cubicBezTo>
                  <a:pt x="2159977" y="1458789"/>
                  <a:pt x="1972595" y="1371433"/>
                  <a:pt x="1907361" y="1192205"/>
                </a:cubicBezTo>
                <a:cubicBezTo>
                  <a:pt x="1842126" y="1012977"/>
                  <a:pt x="1929503" y="825615"/>
                  <a:pt x="2086546" y="488821"/>
                </a:cubicBezTo>
                <a:cubicBezTo>
                  <a:pt x="2193515" y="259412"/>
                  <a:pt x="2268158" y="99378"/>
                  <a:pt x="2361515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4532" y="-11"/>
            <a:ext cx="9193063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2258122"/>
                </a:lnTo>
                <a:lnTo>
                  <a:pt x="1342328" y="2258122"/>
                </a:lnTo>
                <a:cubicBezTo>
                  <a:pt x="1250100" y="2134365"/>
                  <a:pt x="1167094" y="1956391"/>
                  <a:pt x="1055881" y="1717804"/>
                </a:cubicBezTo>
                <a:cubicBezTo>
                  <a:pt x="861432" y="1300908"/>
                  <a:pt x="753335" y="1068991"/>
                  <a:pt x="834083" y="847151"/>
                </a:cubicBezTo>
                <a:cubicBezTo>
                  <a:pt x="914832" y="625312"/>
                  <a:pt x="1146729" y="517152"/>
                  <a:pt x="1563624" y="322744"/>
                </a:cubicBezTo>
                <a:cubicBezTo>
                  <a:pt x="1980519" y="128337"/>
                  <a:pt x="2212437" y="20198"/>
                  <a:pt x="2434297" y="100946"/>
                </a:cubicBezTo>
                <a:cubicBezTo>
                  <a:pt x="2656158" y="181695"/>
                  <a:pt x="2764276" y="413613"/>
                  <a:pt x="2958684" y="830508"/>
                </a:cubicBezTo>
                <a:cubicBezTo>
                  <a:pt x="3153091" y="1247403"/>
                  <a:pt x="3261230" y="1479321"/>
                  <a:pt x="3180481" y="1701160"/>
                </a:cubicBezTo>
                <a:cubicBezTo>
                  <a:pt x="3099732" y="1923000"/>
                  <a:pt x="2867836" y="2031160"/>
                  <a:pt x="2450940" y="2225567"/>
                </a:cubicBezTo>
                <a:lnTo>
                  <a:pt x="2380981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▪"/>
              <a:defRPr sz="2800">
                <a:latin typeface="Karla"/>
                <a:ea typeface="Karla"/>
                <a:cs typeface="Karla"/>
                <a:sym typeface="Karla"/>
              </a:defRPr>
            </a:lvl1pPr>
            <a:lvl2pPr marL="914400" lvl="1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2pPr>
            <a:lvl3pPr marL="1371600" lvl="2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3pPr>
            <a:lvl4pPr marL="1828800" lvl="3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4pPr>
            <a:lvl5pPr marL="2286000" lvl="4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5pPr>
            <a:lvl6pPr marL="2743200" lvl="5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6pPr>
            <a:lvl7pPr marL="3200400" lvl="6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7pPr>
            <a:lvl8pPr marL="3657600" lvl="7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8pPr>
            <a:lvl9pPr marL="4114800" lvl="8" indent="-406400" algn="ctr">
              <a:spcBef>
                <a:spcPts val="600"/>
              </a:spcBef>
              <a:spcAft>
                <a:spcPts val="60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362962" y="1295124"/>
            <a:ext cx="418075" cy="3429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Encode Sans Semi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62955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729708"/>
                </a:lnTo>
                <a:cubicBezTo>
                  <a:pt x="69207" y="683709"/>
                  <a:pt x="163087" y="639801"/>
                  <a:pt x="284356" y="583348"/>
                </a:cubicBezTo>
                <a:cubicBezTo>
                  <a:pt x="523508" y="471843"/>
                  <a:pt x="656528" y="409807"/>
                  <a:pt x="783798" y="456120"/>
                </a:cubicBezTo>
                <a:cubicBezTo>
                  <a:pt x="911069" y="502432"/>
                  <a:pt x="973083" y="635473"/>
                  <a:pt x="1084589" y="874625"/>
                </a:cubicBezTo>
                <a:cubicBezTo>
                  <a:pt x="1196094" y="1113777"/>
                  <a:pt x="1258129" y="1246797"/>
                  <a:pt x="1211817" y="1374046"/>
                </a:cubicBezTo>
                <a:cubicBezTo>
                  <a:pt x="1165505" y="1501296"/>
                  <a:pt x="1032380" y="1563290"/>
                  <a:pt x="793228" y="1674774"/>
                </a:cubicBezTo>
                <a:cubicBezTo>
                  <a:pt x="554076" y="1786258"/>
                  <a:pt x="421056" y="1848315"/>
                  <a:pt x="293807" y="1802002"/>
                </a:cubicBezTo>
                <a:cubicBezTo>
                  <a:pt x="169234" y="1756693"/>
                  <a:pt x="107156" y="1628273"/>
                  <a:pt x="0" y="1398572"/>
                </a:cubicBez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-41" y="0"/>
            <a:ext cx="9144088" cy="5143548"/>
            <a:chOff x="8145036" y="0"/>
            <a:chExt cx="4014438" cy="2258121"/>
          </a:xfrm>
        </p:grpSpPr>
        <p:sp>
          <p:nvSpPr>
            <p:cNvPr id="31" name="Google Shape;31;p6"/>
            <p:cNvSpPr/>
            <p:nvPr/>
          </p:nvSpPr>
          <p:spPr>
            <a:xfrm>
              <a:off x="8145036" y="0"/>
              <a:ext cx="4014376" cy="2258121"/>
            </a:xfrm>
            <a:custGeom>
              <a:avLst/>
              <a:gdLst/>
              <a:ahLst/>
              <a:cxnLst/>
              <a:rect l="l" t="t" r="r" b="b"/>
              <a:pathLst>
                <a:path w="4014376" h="2258121" extrusionOk="0">
                  <a:moveTo>
                    <a:pt x="2148603" y="1774988"/>
                  </a:moveTo>
                  <a:cubicBezTo>
                    <a:pt x="1965654" y="1382640"/>
                    <a:pt x="1863892" y="1164459"/>
                    <a:pt x="1939873" y="955604"/>
                  </a:cubicBezTo>
                  <a:cubicBezTo>
                    <a:pt x="2015855" y="746748"/>
                    <a:pt x="2234119" y="645049"/>
                    <a:pt x="2626468" y="462162"/>
                  </a:cubicBezTo>
                  <a:cubicBezTo>
                    <a:pt x="3018816" y="279275"/>
                    <a:pt x="3236997" y="177451"/>
                    <a:pt x="3445831" y="253432"/>
                  </a:cubicBezTo>
                  <a:cubicBezTo>
                    <a:pt x="3654666" y="329414"/>
                    <a:pt x="3756386" y="547678"/>
                    <a:pt x="3939272" y="940006"/>
                  </a:cubicBezTo>
                  <a:cubicBezTo>
                    <a:pt x="3966182" y="997693"/>
                    <a:pt x="3991294" y="1051574"/>
                    <a:pt x="4014377" y="1102256"/>
                  </a:cubicBezTo>
                  <a:lnTo>
                    <a:pt x="4014377" y="0"/>
                  </a:lnTo>
                  <a:lnTo>
                    <a:pt x="0" y="0"/>
                  </a:lnTo>
                  <a:lnTo>
                    <a:pt x="0" y="2258122"/>
                  </a:lnTo>
                  <a:lnTo>
                    <a:pt x="2400007" y="2258122"/>
                  </a:lnTo>
                  <a:cubicBezTo>
                    <a:pt x="2320283" y="2143125"/>
                    <a:pt x="2245932" y="1983697"/>
                    <a:pt x="2148603" y="1774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595195" y="1947441"/>
              <a:ext cx="564279" cy="310680"/>
            </a:xfrm>
            <a:custGeom>
              <a:avLst/>
              <a:gdLst/>
              <a:ahLst/>
              <a:cxnLst/>
              <a:rect l="l" t="t" r="r" b="b"/>
              <a:pathLst>
                <a:path w="564279" h="310680" extrusionOk="0">
                  <a:moveTo>
                    <a:pt x="11332" y="305390"/>
                  </a:moveTo>
                  <a:lnTo>
                    <a:pt x="0" y="310680"/>
                  </a:lnTo>
                  <a:lnTo>
                    <a:pt x="564279" y="310680"/>
                  </a:lnTo>
                  <a:lnTo>
                    <a:pt x="564279" y="0"/>
                  </a:lnTo>
                  <a:cubicBezTo>
                    <a:pt x="447610" y="101929"/>
                    <a:pt x="266229" y="186525"/>
                    <a:pt x="11332" y="305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62955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9162955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15243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marL="3200400" lvl="6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marL="4114800" lvl="8" indent="-3175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5356481" y="1200150"/>
            <a:ext cx="15243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marL="3200400" lvl="6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marL="4114800" lvl="8" indent="-3175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7061087" y="1200150"/>
            <a:ext cx="15243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marL="3200400" lvl="6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marL="4114800" lvl="8" indent="-3175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6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0126" y="-1123525"/>
            <a:ext cx="5776112" cy="577588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Logowanie zdarzeń </a:t>
            </a:r>
            <a:br>
              <a:rPr lang="pl-PL" dirty="0"/>
            </a:br>
            <a:r>
              <a:rPr lang="pl-PL" dirty="0"/>
              <a:t>w aplikacji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D260DC-2563-47A8-A512-AB5E80287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272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564BF4-CF5A-4FEB-8376-EA215E79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security</a:t>
            </a:r>
            <a:r>
              <a:rPr lang="pl-PL" dirty="0"/>
              <a:t> starter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E3CD96D-9F82-48B2-82A3-3EA9DC01B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2071" y="480011"/>
            <a:ext cx="4933500" cy="1287877"/>
          </a:xfrm>
        </p:spPr>
        <p:txBody>
          <a:bodyPr/>
          <a:lstStyle/>
          <a:p>
            <a:r>
              <a:rPr lang="pl-PL" dirty="0">
                <a:latin typeface="Bahnschrift Light SemiCondensed" panose="020B0502040204020203" pitchFamily="34" charset="0"/>
              </a:rPr>
              <a:t>Pakiet Spring </a:t>
            </a:r>
            <a:r>
              <a:rPr lang="pl-PL" dirty="0" err="1">
                <a:latin typeface="Bahnschrift Light SemiCondensed" panose="020B0502040204020203" pitchFamily="34" charset="0"/>
              </a:rPr>
              <a:t>Boot</a:t>
            </a:r>
            <a:r>
              <a:rPr lang="pl-PL" dirty="0">
                <a:latin typeface="Bahnschrift Light SemiCondensed" panose="020B0502040204020203" pitchFamily="34" charset="0"/>
              </a:rPr>
              <a:t> udostępnia  dependencje zapewniającą uzupełnienie aplikacji o mechanizmy zabezpieczeń.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7638EA-169F-4D34-95EC-0EF12FDBD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CEE2984-CE12-4C6F-8C8E-45D90ED9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00" y="1798050"/>
            <a:ext cx="6012189" cy="1036965"/>
          </a:xfrm>
          <a:prstGeom prst="rect">
            <a:avLst/>
          </a:prstGeom>
        </p:spPr>
      </p:pic>
      <p:sp>
        <p:nvSpPr>
          <p:cNvPr id="6" name="Symbol zastępczy tekstu 2">
            <a:extLst>
              <a:ext uri="{FF2B5EF4-FFF2-40B4-BE49-F238E27FC236}">
                <a16:creationId xmlns:a16="http://schemas.microsoft.com/office/drawing/2014/main" id="{B91B80D6-AE1A-41D4-9E2B-F91CFE3A30F1}"/>
              </a:ext>
            </a:extLst>
          </p:cNvPr>
          <p:cNvSpPr txBox="1">
            <a:spLocks/>
          </p:cNvSpPr>
          <p:nvPr/>
        </p:nvSpPr>
        <p:spPr>
          <a:xfrm>
            <a:off x="3651900" y="3204049"/>
            <a:ext cx="4933500" cy="15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pl-PL" dirty="0">
                <a:latin typeface="Bahnschrift Light SemiCondensed" panose="020B0502040204020203" pitchFamily="34" charset="0"/>
              </a:rPr>
              <a:t>Dodanie powyższej dependencji do pliku pom.xml spowoduje wyświetlenie monitu wymagającego podania danych autoryzujących użytkownika w przeglądarce.</a:t>
            </a:r>
          </a:p>
        </p:txBody>
      </p:sp>
    </p:spTree>
    <p:extLst>
      <p:ext uri="{BB962C8B-B14F-4D97-AF65-F5344CB8AC3E}">
        <p14:creationId xmlns:p14="http://schemas.microsoft.com/office/powerpoint/2010/main" val="97902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2D9B57-B47F-40F2-A1A3-9DB35270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950"/>
            <a:ext cx="3130658" cy="674100"/>
          </a:xfrm>
        </p:spPr>
        <p:txBody>
          <a:bodyPr/>
          <a:lstStyle/>
          <a:p>
            <a:r>
              <a:rPr lang="pl-PL" dirty="0" err="1"/>
              <a:t>overwriting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auto-</a:t>
            </a:r>
            <a:r>
              <a:rPr lang="pl-PL" dirty="0" err="1"/>
              <a:t>configuration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FB76BB-9F64-47C7-A4B0-B5525BF1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2519" y="727386"/>
            <a:ext cx="4943959" cy="2141327"/>
          </a:xfrm>
        </p:spPr>
        <p:txBody>
          <a:bodyPr/>
          <a:lstStyle/>
          <a:p>
            <a:r>
              <a:rPr lang="pl-PL" dirty="0">
                <a:latin typeface="Bahnschrift Light SemiCondensed" panose="020B0502040204020203" pitchFamily="34" charset="0"/>
              </a:rPr>
              <a:t>Nadpisanie automatycznej konfiguracji wymaga zaimplementowania jej on nowa, jak gdyby nigdy wcześniej nie istniała. Aby tego dokonać należy nadpisać klasę rozszerzającą funkcjonalności </a:t>
            </a:r>
            <a:r>
              <a:rPr lang="pl-PL" dirty="0" err="1">
                <a:latin typeface="Bahnschrift Light SemiCondensed" panose="020B0502040204020203" pitchFamily="34" charset="0"/>
              </a:rPr>
              <a:t>WebSecurityConfigurerAdapter</a:t>
            </a:r>
            <a:r>
              <a:rPr lang="pl-PL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E73ECE0-FDCE-4549-AC80-A7B2730E5F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9D012A-2BEB-4A00-B306-FC9B40F2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25" y="3534271"/>
            <a:ext cx="6756375" cy="7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1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457FED-85E9-4BB3-AF67-938BB34B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464" y="523251"/>
            <a:ext cx="4933500" cy="5101996"/>
          </a:xfrm>
        </p:spPr>
        <p:txBody>
          <a:bodyPr/>
          <a:lstStyle/>
          <a:p>
            <a:r>
              <a:rPr lang="pl-PL" dirty="0">
                <a:latin typeface="Bahnschrift Light SemiCondensed" panose="020B0502040204020203" pitchFamily="34" charset="0"/>
              </a:rPr>
              <a:t>Klasy rozszerzające </a:t>
            </a:r>
            <a:r>
              <a:rPr lang="pl-PL" dirty="0" err="1">
                <a:latin typeface="Bahnschrift Light SemiCondensed" panose="020B0502040204020203" pitchFamily="34" charset="0"/>
              </a:rPr>
              <a:t>WebSecurityConfigurerAdapter</a:t>
            </a:r>
            <a:r>
              <a:rPr lang="pl-PL" dirty="0">
                <a:latin typeface="Bahnschrift Light SemiCondensed" panose="020B0502040204020203" pitchFamily="34" charset="0"/>
              </a:rPr>
              <a:t> mogą nadpisywać dwie różne metody </a:t>
            </a:r>
            <a:r>
              <a:rPr lang="pl-PL" dirty="0" err="1">
                <a:latin typeface="Bahnschrift Light SemiCondensed" panose="020B0502040204020203" pitchFamily="34" charset="0"/>
              </a:rPr>
              <a:t>configure</a:t>
            </a:r>
            <a:r>
              <a:rPr lang="pl-PL" dirty="0">
                <a:latin typeface="Bahnschrift Light SemiCondensed" panose="020B0502040204020203" pitchFamily="34" charset="0"/>
              </a:rPr>
              <a:t>().</a:t>
            </a:r>
          </a:p>
          <a:p>
            <a:endParaRPr lang="pl-PL" dirty="0">
              <a:latin typeface="Bahnschrift Light SemiCondensed" panose="020B0502040204020203" pitchFamily="34" charset="0"/>
            </a:endParaRPr>
          </a:p>
          <a:p>
            <a:r>
              <a:rPr lang="pl-PL" dirty="0">
                <a:latin typeface="Bahnschrift Light SemiCondensed" panose="020B0502040204020203" pitchFamily="34" charset="0"/>
              </a:rPr>
              <a:t>Pierwsza z nich określa, dla jakiej ścieżki wymagana jest uwierzytelnienie użytkownika. Zasoby umieszczone pod wszystkimi innymi ścieżkami będzie otwarte dla wszystkich.</a:t>
            </a:r>
          </a:p>
          <a:p>
            <a:endParaRPr lang="pl-PL" dirty="0">
              <a:latin typeface="Bahnschrift Light SemiCondensed" panose="020B0502040204020203" pitchFamily="34" charset="0"/>
            </a:endParaRPr>
          </a:p>
          <a:p>
            <a:r>
              <a:rPr lang="pl-PL" dirty="0">
                <a:latin typeface="Bahnschrift Light SemiCondensed" panose="020B0502040204020203" pitchFamily="34" charset="0"/>
              </a:rPr>
              <a:t>Druga definiuje jaki standard połączenia z bazą danych będzie stosowany w aplikacji.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3CB0EF0-A200-4414-BA96-6C8B1F8B2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3062A9A6-E847-4B01-8ED6-027034FE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950"/>
            <a:ext cx="3130658" cy="674100"/>
          </a:xfrm>
        </p:spPr>
        <p:txBody>
          <a:bodyPr/>
          <a:lstStyle/>
          <a:p>
            <a:r>
              <a:rPr lang="pl-PL" dirty="0" err="1"/>
              <a:t>overwriting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auto-</a:t>
            </a:r>
            <a:r>
              <a:rPr lang="pl-PL" dirty="0" err="1"/>
              <a:t>configuration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58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Spring </a:t>
            </a:r>
            <a:r>
              <a:rPr lang="pl-PL" dirty="0" err="1"/>
              <a:t>Boot</a:t>
            </a:r>
            <a:r>
              <a:rPr lang="pl-PL" dirty="0"/>
              <a:t> Test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l-PL" b="1" dirty="0">
                <a:solidFill>
                  <a:schemeClr val="lt1"/>
                </a:solidFill>
                <a:latin typeface="Encode Sans Semi Condensed"/>
              </a:rPr>
              <a:t>3</a:t>
            </a:r>
            <a:endParaRPr b="1" i="0" dirty="0">
              <a:ln>
                <a:noFill/>
              </a:ln>
              <a:solidFill>
                <a:schemeClr val="lt1"/>
              </a:solidFill>
              <a:latin typeface="Encode Sans Semi Condensed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D260DC-2563-47A8-A512-AB5E80287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093A5-9830-4378-890A-924011C9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</a:t>
            </a:r>
            <a:r>
              <a:rPr lang="pl-PL" dirty="0" err="1"/>
              <a:t>Boot</a:t>
            </a:r>
            <a:r>
              <a:rPr lang="pl-PL" dirty="0"/>
              <a:t> Test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5A54BF-62A1-46E0-9722-696DD521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900" y="326450"/>
            <a:ext cx="4933500" cy="4598841"/>
          </a:xfrm>
        </p:spPr>
        <p:txBody>
          <a:bodyPr/>
          <a:lstStyle/>
          <a:p>
            <a:r>
              <a:rPr lang="pl-PL" dirty="0">
                <a:latin typeface="Bahnschrift Light SemiCondensed" panose="020B0502040204020203" pitchFamily="34" charset="0"/>
              </a:rPr>
              <a:t>Spring </a:t>
            </a:r>
            <a:r>
              <a:rPr lang="pl-PL" dirty="0" err="1">
                <a:latin typeface="Bahnschrift Light SemiCondensed" panose="020B0502040204020203" pitchFamily="34" charset="0"/>
              </a:rPr>
              <a:t>Boot</a:t>
            </a:r>
            <a:r>
              <a:rPr lang="pl-PL" dirty="0">
                <a:latin typeface="Bahnschrift Light SemiCondensed" panose="020B0502040204020203" pitchFamily="34" charset="0"/>
              </a:rPr>
              <a:t> Test to zestaw narzędzi ułatwiających testowanie aplikacji. Dodając do zależności aplikacji moduł starter-test otrzymujemy cały zestaw użytecznych bibliotek, wśród których możemy znaleźć: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 err="1">
                <a:latin typeface="Bahnschrift Light SemiCondensed" panose="020B0502040204020203" pitchFamily="34" charset="0"/>
              </a:rPr>
              <a:t>Junit</a:t>
            </a:r>
            <a:r>
              <a:rPr lang="pl-PL" dirty="0">
                <a:latin typeface="Bahnschrift Light SemiCondensed" panose="020B0502040204020203" pitchFamily="34" charset="0"/>
              </a:rPr>
              <a:t> – podstawowa biblioteka do uruchamiania testów,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 err="1">
                <a:latin typeface="Bahnschrift Light SemiCondensed" panose="020B0502040204020203" pitchFamily="34" charset="0"/>
              </a:rPr>
              <a:t>Mockito</a:t>
            </a:r>
            <a:r>
              <a:rPr lang="pl-PL" dirty="0">
                <a:latin typeface="Bahnschrift Light SemiCondensed" panose="020B0502040204020203" pitchFamily="34" charset="0"/>
              </a:rPr>
              <a:t> – biblioteka do tworzenia </a:t>
            </a:r>
            <a:r>
              <a:rPr lang="pl-PL" dirty="0" err="1">
                <a:latin typeface="Bahnschrift Light SemiCondensed" panose="020B0502040204020203" pitchFamily="34" charset="0"/>
              </a:rPr>
              <a:t>mockowych</a:t>
            </a:r>
            <a:r>
              <a:rPr lang="pl-PL" dirty="0">
                <a:latin typeface="Bahnschrift Light SemiCondensed" panose="020B0502040204020203" pitchFamily="34" charset="0"/>
              </a:rPr>
              <a:t> obiektów,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>
                <a:latin typeface="Bahnschrift Light SemiCondensed" panose="020B0502040204020203" pitchFamily="34" charset="0"/>
              </a:rPr>
              <a:t>Spring Test i Spring </a:t>
            </a:r>
            <a:r>
              <a:rPr lang="pl-PL" b="1" dirty="0" err="1">
                <a:latin typeface="Bahnschrift Light SemiCondensed" panose="020B0502040204020203" pitchFamily="34" charset="0"/>
              </a:rPr>
              <a:t>Boot</a:t>
            </a:r>
            <a:r>
              <a:rPr lang="pl-PL" b="1" dirty="0">
                <a:latin typeface="Bahnschrift Light SemiCondensed" panose="020B0502040204020203" pitchFamily="34" charset="0"/>
              </a:rPr>
              <a:t> </a:t>
            </a:r>
            <a:r>
              <a:rPr lang="pl-PL" b="1" dirty="0" err="1">
                <a:latin typeface="Bahnschrift Light SemiCondensed" panose="020B0502040204020203" pitchFamily="34" charset="0"/>
              </a:rPr>
              <a:t>Tests</a:t>
            </a:r>
            <a:r>
              <a:rPr lang="pl-PL" b="1" dirty="0">
                <a:latin typeface="Bahnschrift Light SemiCondensed" panose="020B0502040204020203" pitchFamily="34" charset="0"/>
              </a:rPr>
              <a:t> </a:t>
            </a:r>
            <a:r>
              <a:rPr lang="pl-PL" dirty="0">
                <a:latin typeface="Bahnschrift Light SemiCondensed" panose="020B0502040204020203" pitchFamily="34" charset="0"/>
              </a:rPr>
              <a:t>– zestaw narzędzi do testowania Spring i Spring </a:t>
            </a:r>
            <a:r>
              <a:rPr lang="pl-PL" dirty="0" err="1">
                <a:latin typeface="Bahnschrift Light SemiCondensed" panose="020B0502040204020203" pitchFamily="34" charset="0"/>
              </a:rPr>
              <a:t>Boota</a:t>
            </a:r>
            <a:r>
              <a:rPr lang="pl-PL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E4666D-474C-4517-86D0-244769277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579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D92F9F-810A-4567-9C70-390CD5DF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Adnotacje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3B8180B-6D52-48DF-8FB5-4B6B9C28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00" y="292950"/>
            <a:ext cx="5862508" cy="3010200"/>
          </a:xfrm>
        </p:spPr>
        <p:txBody>
          <a:bodyPr/>
          <a:lstStyle/>
          <a:p>
            <a:r>
              <a:rPr lang="pl-PL" b="1" dirty="0">
                <a:latin typeface="Bahnschrift Light SemiCondensed" panose="020B0502040204020203" pitchFamily="34" charset="0"/>
              </a:rPr>
              <a:t>@</a:t>
            </a:r>
            <a:r>
              <a:rPr lang="pl-PL" b="1" dirty="0" err="1">
                <a:latin typeface="Bahnschrift Light SemiCondensed" panose="020B0502040204020203" pitchFamily="34" charset="0"/>
              </a:rPr>
              <a:t>RunWith</a:t>
            </a:r>
            <a:endParaRPr lang="pl-PL" b="1" dirty="0">
              <a:latin typeface="Bahnschrift Light SemiCondensed" panose="020B0502040204020203" pitchFamily="34" charset="0"/>
            </a:endParaRPr>
          </a:p>
          <a:p>
            <a:pPr lvl="1"/>
            <a:r>
              <a:rPr lang="pl-PL" dirty="0">
                <a:latin typeface="Bahnschrift Light SemiCondensed" panose="020B0502040204020203" pitchFamily="34" charset="0"/>
              </a:rPr>
              <a:t>Informuje silnik testów (np. </a:t>
            </a:r>
            <a:r>
              <a:rPr lang="pl-PL" dirty="0" err="1">
                <a:latin typeface="Bahnschrift Light SemiCondensed" panose="020B0502040204020203" pitchFamily="34" charset="0"/>
              </a:rPr>
              <a:t>JUnit</a:t>
            </a:r>
            <a:r>
              <a:rPr lang="pl-PL" dirty="0">
                <a:latin typeface="Bahnschrift Light SemiCondensed" panose="020B0502040204020203" pitchFamily="34" charset="0"/>
              </a:rPr>
              <a:t>), aby uruchomił dany test z użyciem </a:t>
            </a:r>
            <a:r>
              <a:rPr lang="pl-PL" dirty="0" err="1">
                <a:latin typeface="Bahnschrift Light SemiCondensed" panose="020B0502040204020203" pitchFamily="34" charset="0"/>
              </a:rPr>
              <a:t>SpringRunnera</a:t>
            </a:r>
            <a:r>
              <a:rPr lang="pl-PL" dirty="0">
                <a:latin typeface="Bahnschrift Light SemiCondensed" panose="020B0502040204020203" pitchFamily="34" charset="0"/>
              </a:rPr>
              <a:t>. Dzięki temu </a:t>
            </a:r>
            <a:r>
              <a:rPr lang="pl-PL" dirty="0" err="1">
                <a:latin typeface="Bahnschrift Light SemiCondensed" panose="020B0502040204020203" pitchFamily="34" charset="0"/>
              </a:rPr>
              <a:t>framework</a:t>
            </a:r>
            <a:r>
              <a:rPr lang="pl-PL" dirty="0">
                <a:latin typeface="Bahnschrift Light SemiCondensed" panose="020B0502040204020203" pitchFamily="34" charset="0"/>
              </a:rPr>
              <a:t> wie, że to będzie test z wykorzystaniem </a:t>
            </a:r>
            <a:r>
              <a:rPr lang="pl-PL" dirty="0" err="1">
                <a:latin typeface="Bahnschrift Light SemiCondensed" panose="020B0502040204020203" pitchFamily="34" charset="0"/>
              </a:rPr>
              <a:t>Springa</a:t>
            </a:r>
            <a:r>
              <a:rPr lang="pl-PL" dirty="0">
                <a:latin typeface="Bahnschrift Light SemiCondensed" panose="020B0502040204020203" pitchFamily="34" charset="0"/>
              </a:rPr>
              <a:t> i powinien wstrzyknąć zależności.</a:t>
            </a:r>
          </a:p>
          <a:p>
            <a:r>
              <a:rPr lang="pl-PL" b="1" dirty="0">
                <a:latin typeface="Bahnschrift Light SemiCondensed" panose="020B0502040204020203" pitchFamily="34" charset="0"/>
              </a:rPr>
              <a:t>@</a:t>
            </a:r>
            <a:r>
              <a:rPr lang="pl-PL" b="1" dirty="0" err="1">
                <a:latin typeface="Bahnschrift Light SemiCondensed" panose="020B0502040204020203" pitchFamily="34" charset="0"/>
              </a:rPr>
              <a:t>WebMvcTest</a:t>
            </a:r>
            <a:endParaRPr lang="pl-PL" b="1" dirty="0">
              <a:latin typeface="Bahnschrift Light SemiCondensed" panose="020B0502040204020203" pitchFamily="34" charset="0"/>
            </a:endParaRPr>
          </a:p>
          <a:p>
            <a:pPr lvl="1"/>
            <a:r>
              <a:rPr lang="pl-PL" dirty="0" err="1">
                <a:latin typeface="Bahnschrift Light SemiCondensed" panose="020B0502040204020203" pitchFamily="34" charset="0"/>
              </a:rPr>
              <a:t>Infomuje</a:t>
            </a:r>
            <a:r>
              <a:rPr lang="pl-PL" dirty="0">
                <a:latin typeface="Bahnschrift Light SemiCondensed" panose="020B0502040204020203" pitchFamily="34" charset="0"/>
              </a:rPr>
              <a:t>, że chcemy testować komponenty MVC, więc skonfigurowane zostaną dodatkowe elementy, takie jak </a:t>
            </a:r>
            <a:r>
              <a:rPr lang="pl-PL" dirty="0" err="1">
                <a:latin typeface="Bahnschrift Light SemiCondensed" panose="020B0502040204020203" pitchFamily="34" charset="0"/>
              </a:rPr>
              <a:t>mockMvc</a:t>
            </a:r>
            <a:r>
              <a:rPr lang="pl-PL" dirty="0">
                <a:latin typeface="Bahnschrift Light SemiCondensed" panose="020B0502040204020203" pitchFamily="34" charset="0"/>
              </a:rPr>
              <a:t>. Zostanie skonfigurowany cały kontekst </a:t>
            </a:r>
            <a:r>
              <a:rPr lang="pl-PL" dirty="0" err="1">
                <a:latin typeface="Bahnschrift Light SemiCondensed" panose="020B0502040204020203" pitchFamily="34" charset="0"/>
              </a:rPr>
              <a:t>springowy</a:t>
            </a:r>
            <a:r>
              <a:rPr lang="pl-PL" dirty="0">
                <a:latin typeface="Bahnschrift Light SemiCondensed" panose="020B0502040204020203" pitchFamily="34" charset="0"/>
              </a:rPr>
              <a:t>, ale nie będzie tworzony serwer – test uruchomi się szybciej.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267A1B2-4C59-451B-804F-79EAEC966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578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D92F9F-810A-4567-9C70-390CD5DF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Adnotacje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3B8180B-6D52-48DF-8FB5-4B6B9C28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00" y="977153"/>
            <a:ext cx="5862508" cy="4036695"/>
          </a:xfrm>
        </p:spPr>
        <p:txBody>
          <a:bodyPr/>
          <a:lstStyle/>
          <a:p>
            <a:r>
              <a:rPr lang="pl-PL" b="1" dirty="0">
                <a:latin typeface="Bahnschrift Light SemiCondensed" panose="020B0502040204020203" pitchFamily="34" charset="0"/>
              </a:rPr>
              <a:t>@</a:t>
            </a:r>
            <a:r>
              <a:rPr lang="pl-PL" b="1" dirty="0" err="1">
                <a:latin typeface="Bahnschrift Light SemiCondensed" panose="020B0502040204020203" pitchFamily="34" charset="0"/>
              </a:rPr>
              <a:t>SpringBootTest</a:t>
            </a:r>
            <a:endParaRPr lang="pl-PL" b="1" dirty="0">
              <a:latin typeface="Bahnschrift Light SemiCondensed" panose="020B0502040204020203" pitchFamily="34" charset="0"/>
            </a:endParaRPr>
          </a:p>
          <a:p>
            <a:pPr lvl="1"/>
            <a:r>
              <a:rPr lang="pl-PL" dirty="0">
                <a:latin typeface="Bahnschrift Light SemiCondensed" panose="020B0502040204020203" pitchFamily="34" charset="0"/>
              </a:rPr>
              <a:t>Informuje silnik testów, że testowany będzie cały kontekst </a:t>
            </a:r>
            <a:r>
              <a:rPr lang="pl-PL" dirty="0" err="1">
                <a:latin typeface="Bahnschrift Light SemiCondensed" panose="020B0502040204020203" pitchFamily="34" charset="0"/>
              </a:rPr>
              <a:t>springa</a:t>
            </a:r>
            <a:r>
              <a:rPr lang="pl-PL" dirty="0">
                <a:latin typeface="Bahnschrift Light SemiCondensed" panose="020B0502040204020203" pitchFamily="34" charset="0"/>
              </a:rPr>
              <a:t>, nie tylko MVC.</a:t>
            </a:r>
          </a:p>
          <a:p>
            <a:r>
              <a:rPr lang="pl-PL" b="1" dirty="0">
                <a:latin typeface="Bahnschrift Light SemiCondensed" panose="020B0502040204020203" pitchFamily="34" charset="0"/>
              </a:rPr>
              <a:t>@</a:t>
            </a:r>
            <a:r>
              <a:rPr lang="pl-PL" b="1" dirty="0" err="1">
                <a:latin typeface="Bahnschrift Light SemiCondensed" panose="020B0502040204020203" pitchFamily="34" charset="0"/>
              </a:rPr>
              <a:t>AutoConfigureMockMvc</a:t>
            </a:r>
            <a:endParaRPr lang="pl-PL" b="1" dirty="0">
              <a:latin typeface="Bahnschrift Light SemiCondensed" panose="020B0502040204020203" pitchFamily="34" charset="0"/>
            </a:endParaRPr>
          </a:p>
          <a:p>
            <a:pPr lvl="1"/>
            <a:r>
              <a:rPr lang="pl-PL" dirty="0">
                <a:latin typeface="Bahnschrift Light SemiCondensed" panose="020B0502040204020203" pitchFamily="34" charset="0"/>
              </a:rPr>
              <a:t>Zachowanie możliwości korzystanie z </a:t>
            </a:r>
            <a:r>
              <a:rPr lang="pl-PL" dirty="0" err="1">
                <a:latin typeface="Bahnschrift Light SemiCondensed" panose="020B0502040204020203" pitchFamily="34" charset="0"/>
              </a:rPr>
              <a:t>MockMvc</a:t>
            </a:r>
            <a:endParaRPr lang="pl-PL" dirty="0">
              <a:latin typeface="Bahnschrift Light SemiCondensed" panose="020B0502040204020203" pitchFamily="34" charset="0"/>
            </a:endParaRPr>
          </a:p>
          <a:p>
            <a:pPr marL="558800" lvl="1" indent="0">
              <a:buNone/>
            </a:pPr>
            <a:r>
              <a:rPr lang="pl-PL" b="1" dirty="0">
                <a:latin typeface="Bahnschrift Light SemiCondensed" panose="020B0502040204020203" pitchFamily="34" charset="0"/>
              </a:rPr>
              <a:t>@</a:t>
            </a:r>
            <a:r>
              <a:rPr lang="pl-PL" b="1" dirty="0" err="1">
                <a:latin typeface="Bahnschrift Light SemiCondensed" panose="020B0502040204020203" pitchFamily="34" charset="0"/>
              </a:rPr>
              <a:t>MockBean</a:t>
            </a:r>
            <a:endParaRPr lang="pl-PL" b="1" dirty="0">
              <a:latin typeface="Bahnschrift Light SemiCondensed" panose="020B0502040204020203" pitchFamily="34" charset="0"/>
            </a:endParaRPr>
          </a:p>
          <a:p>
            <a:pPr marL="558800" lvl="1" indent="0">
              <a:buNone/>
            </a:pPr>
            <a:r>
              <a:rPr lang="pl-PL" dirty="0">
                <a:latin typeface="Bahnschrift Light SemiCondensed" panose="020B0502040204020203" pitchFamily="34" charset="0"/>
              </a:rPr>
              <a:t>	tworzenie obiektu </a:t>
            </a:r>
            <a:r>
              <a:rPr lang="pl-PL" dirty="0" err="1">
                <a:latin typeface="Bahnschrift Light SemiCondensed" panose="020B0502040204020203" pitchFamily="34" charset="0"/>
              </a:rPr>
              <a:t>mock</a:t>
            </a:r>
            <a:r>
              <a:rPr lang="pl-PL" dirty="0">
                <a:latin typeface="Bahnschrift Light SemiCondensed" panose="020B0502040204020203" pitchFamily="34" charset="0"/>
              </a:rPr>
              <a:t>, zamiast 	prawdziwego serwisu</a:t>
            </a:r>
          </a:p>
          <a:p>
            <a:pPr marL="558800" lvl="1" indent="0">
              <a:buNone/>
            </a:pPr>
            <a:r>
              <a:rPr lang="pl-PL" dirty="0">
                <a:latin typeface="Bahnschrift Light SemiCondensed" panose="020B0502040204020203" pitchFamily="34" charset="0"/>
              </a:rPr>
              <a:t>	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267A1B2-4C59-451B-804F-79EAEC966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49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79A815-2D6F-4860-BCE4-0FF06AF1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Sposoby testowania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AB94B5-DF16-4EEC-9137-2148975E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3352" y="448813"/>
            <a:ext cx="4933500" cy="4045490"/>
          </a:xfrm>
        </p:spPr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lang="pl-PL" dirty="0">
                <a:latin typeface="Bahnschrift Light SemiCondensed" panose="020B0502040204020203" pitchFamily="34" charset="0"/>
              </a:rPr>
              <a:t>Wstrzyknięcie kontrolera do testu i </a:t>
            </a:r>
            <a:r>
              <a:rPr lang="pl-PL" b="1" dirty="0">
                <a:latin typeface="Bahnschrift Light SemiCondensed" panose="020B0502040204020203" pitchFamily="34" charset="0"/>
              </a:rPr>
              <a:t>wywołanie metody</a:t>
            </a:r>
            <a:r>
              <a:rPr lang="pl-PL" dirty="0">
                <a:latin typeface="Bahnschrift Light SemiCondensed" panose="020B0502040204020203" pitchFamily="34" charset="0"/>
              </a:rPr>
              <a:t>.</a:t>
            </a:r>
          </a:p>
          <a:p>
            <a:pPr marL="558800" indent="-457200">
              <a:buFont typeface="+mj-lt"/>
              <a:buAutoNum type="arabicPeriod"/>
            </a:pPr>
            <a:endParaRPr lang="pl-PL" dirty="0">
              <a:latin typeface="Bahnschrift Light SemiCondensed" panose="020B0502040204020203" pitchFamily="34" charset="0"/>
            </a:endParaRPr>
          </a:p>
          <a:p>
            <a:pPr marL="558800" indent="-457200">
              <a:buFont typeface="+mj-lt"/>
              <a:buAutoNum type="arabicPeriod"/>
            </a:pPr>
            <a:r>
              <a:rPr lang="pl-PL" dirty="0">
                <a:latin typeface="Bahnschrift Light SemiCondensed" panose="020B0502040204020203" pitchFamily="34" charset="0"/>
              </a:rPr>
              <a:t>Wykorzystanie </a:t>
            </a:r>
            <a:r>
              <a:rPr lang="pl-PL" b="1" dirty="0" err="1">
                <a:latin typeface="Bahnschrift Light SemiCondensed" panose="020B0502040204020203" pitchFamily="34" charset="0"/>
              </a:rPr>
              <a:t>MockMVC</a:t>
            </a:r>
            <a:r>
              <a:rPr lang="pl-PL" dirty="0">
                <a:latin typeface="Bahnschrift Light SemiCondensed" panose="020B0502040204020203" pitchFamily="34" charset="0"/>
              </a:rPr>
              <a:t> i wykonanie zapytania. Pozwala dodatkowo na sprawdzenie, czy adres zostaje prawidłowo mapowany oraz, czy </a:t>
            </a:r>
            <a:r>
              <a:rPr lang="pl-PL" dirty="0" err="1">
                <a:latin typeface="Bahnschrift Light SemiCondensed" panose="020B0502040204020203" pitchFamily="34" charset="0"/>
              </a:rPr>
              <a:t>serializacja</a:t>
            </a:r>
            <a:r>
              <a:rPr lang="pl-PL" dirty="0">
                <a:latin typeface="Bahnschrift Light SemiCondensed" panose="020B0502040204020203" pitchFamily="34" charset="0"/>
              </a:rPr>
              <a:t> danych działa zgodnie z oczekiwaniami.</a:t>
            </a:r>
          </a:p>
          <a:p>
            <a:pPr marL="558800" indent="-457200">
              <a:buFont typeface="+mj-lt"/>
              <a:buAutoNum type="arabicPeriod"/>
            </a:pPr>
            <a:endParaRPr lang="pl-PL" dirty="0">
              <a:latin typeface="Bahnschrift Light SemiCondensed" panose="020B0502040204020203" pitchFamily="34" charset="0"/>
            </a:endParaRPr>
          </a:p>
          <a:p>
            <a:pPr marL="558800" indent="-457200">
              <a:buFont typeface="+mj-lt"/>
              <a:buAutoNum type="arabicPeriod"/>
            </a:pPr>
            <a:r>
              <a:rPr lang="pl-PL" dirty="0" err="1">
                <a:latin typeface="Bahnschrift Light SemiCondensed" panose="020B0502040204020203" pitchFamily="34" charset="0"/>
              </a:rPr>
              <a:t>Mockowanie</a:t>
            </a:r>
            <a:r>
              <a:rPr lang="pl-PL" dirty="0">
                <a:latin typeface="Bahnschrift Light SemiCondensed" panose="020B0502040204020203" pitchFamily="34" charset="0"/>
              </a:rPr>
              <a:t> serwisu za pomocą adnotacji </a:t>
            </a:r>
            <a:r>
              <a:rPr lang="pl-PL" b="1" dirty="0">
                <a:latin typeface="Bahnschrift Light SemiCondensed" panose="020B0502040204020203" pitchFamily="34" charset="0"/>
              </a:rPr>
              <a:t>@</a:t>
            </a:r>
            <a:r>
              <a:rPr lang="pl-PL" b="1" dirty="0" err="1">
                <a:latin typeface="Bahnschrift Light SemiCondensed" panose="020B0502040204020203" pitchFamily="34" charset="0"/>
              </a:rPr>
              <a:t>MockBean</a:t>
            </a:r>
            <a:r>
              <a:rPr lang="pl-PL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4E5F35-AFB2-4842-B599-2283200448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544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Spring </a:t>
            </a:r>
            <a:r>
              <a:rPr lang="pl-PL" dirty="0" err="1"/>
              <a:t>Boot</a:t>
            </a:r>
            <a:r>
              <a:rPr lang="pl-PL" dirty="0"/>
              <a:t> Test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D260DC-2563-47A8-A512-AB5E80287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741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838200" y="1948625"/>
            <a:ext cx="4306800" cy="149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0"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Hello!</a:t>
            </a:r>
            <a:endParaRPr sz="12000" b="0"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4294967295"/>
          </p:nvPr>
        </p:nvSpPr>
        <p:spPr>
          <a:xfrm>
            <a:off x="914400" y="3332496"/>
            <a:ext cx="4306800" cy="9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Karla"/>
                <a:ea typeface="Karla"/>
                <a:cs typeface="Karla"/>
                <a:sym typeface="Karla"/>
              </a:rPr>
              <a:t>I am Jayden Smith</a:t>
            </a:r>
            <a:endParaRPr sz="1400" b="1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me at @username</a:t>
            </a:r>
            <a:endParaRPr sz="1400" b="1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SLF4J</a:t>
            </a:r>
            <a:endParaRPr dirty="0"/>
          </a:p>
        </p:txBody>
      </p:sp>
      <p:sp>
        <p:nvSpPr>
          <p:cNvPr id="322" name="Google Shape;322;p37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392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latin typeface="Bahnschrift Light SemiCondensed" panose="020B0502040204020203" pitchFamily="34" charset="0"/>
                <a:ea typeface="Inter Extra Light BETA" panose="02000303000000020004" pitchFamily="2" charset="0"/>
              </a:rPr>
              <a:t>SLF4J to jedna z najpopularniejszych bibliotek stosowanych w środowisku Java, która umożliwia logowanie zdarzeń występujących w trakcie działania aplikacji. Spring </a:t>
            </a:r>
            <a:r>
              <a:rPr lang="pl-PL" sz="2400" dirty="0" err="1">
                <a:latin typeface="Bahnschrift Light SemiCondensed" panose="020B0502040204020203" pitchFamily="34" charset="0"/>
                <a:ea typeface="Inter Extra Light BETA" panose="02000303000000020004" pitchFamily="2" charset="0"/>
              </a:rPr>
              <a:t>Boot</a:t>
            </a:r>
            <a:r>
              <a:rPr lang="pl-PL" sz="2400" dirty="0">
                <a:latin typeface="Bahnschrift Light SemiCondensed" panose="020B0502040204020203" pitchFamily="34" charset="0"/>
                <a:ea typeface="Inter Extra Light BETA" panose="02000303000000020004" pitchFamily="2" charset="0"/>
              </a:rPr>
              <a:t> zaadoptował to rozwiązanie jako domyślne narzędzie do sporządzania logów aplikacji.</a:t>
            </a:r>
            <a:endParaRPr sz="2400" dirty="0">
              <a:latin typeface="Bahnschrift Light SemiCondensed" panose="020B0502040204020203" pitchFamily="34" charset="0"/>
              <a:ea typeface="Inter Extra Light BETA" panose="02000303000000020004" pitchFamily="2" charset="0"/>
            </a:endParaRPr>
          </a:p>
        </p:txBody>
      </p:sp>
      <p:sp>
        <p:nvSpPr>
          <p:cNvPr id="323" name="Google Shape;323;p37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br>
              <a:rPr lang="en"/>
            </a:br>
            <a:r>
              <a:rPr lang="en"/>
              <a:t>slide title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92024" lvl="0" indent="-21844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marL="192024" lvl="0" indent="-21844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marL="192024" lvl="0" indent="-21844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chemeClr val="accent3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ctrTitle" idx="4294967295"/>
          </p:nvPr>
        </p:nvSpPr>
        <p:spPr>
          <a:xfrm>
            <a:off x="838200" y="2116750"/>
            <a:ext cx="4735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concept</a:t>
            </a:r>
            <a:endParaRPr sz="9600"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4294967295"/>
          </p:nvPr>
        </p:nvSpPr>
        <p:spPr>
          <a:xfrm>
            <a:off x="838200" y="3411550"/>
            <a:ext cx="4735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2"/>
                </a:solidFill>
              </a:rPr>
              <a:t>Bring the attention of your audience over a key concept using icons or illustrations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5212613" y="322601"/>
            <a:ext cx="1722365" cy="1722348"/>
            <a:chOff x="6643075" y="3664250"/>
            <a:chExt cx="407950" cy="407975"/>
          </a:xfrm>
        </p:grpSpPr>
        <p:sp>
          <p:nvSpPr>
            <p:cNvPr id="114" name="Google Shape;114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20"/>
          <p:cNvGrpSpPr/>
          <p:nvPr/>
        </p:nvGrpSpPr>
        <p:grpSpPr>
          <a:xfrm rot="-5214698">
            <a:off x="6998111" y="1770206"/>
            <a:ext cx="708127" cy="708087"/>
            <a:chOff x="576250" y="4319400"/>
            <a:chExt cx="442075" cy="442050"/>
          </a:xfrm>
        </p:grpSpPr>
        <p:sp>
          <p:nvSpPr>
            <p:cNvPr id="117" name="Google Shape;117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0"/>
          <p:cNvSpPr/>
          <p:nvPr/>
        </p:nvSpPr>
        <p:spPr>
          <a:xfrm>
            <a:off x="4800488" y="720262"/>
            <a:ext cx="269213" cy="2570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 rot="2697530">
            <a:off x="5869454" y="2444465"/>
            <a:ext cx="408675" cy="390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192759" y="2221687"/>
            <a:ext cx="163695" cy="15637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 rot="1279958">
            <a:off x="4613970" y="1495627"/>
            <a:ext cx="163658" cy="1563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 idx="4294967295"/>
          </p:nvPr>
        </p:nvSpPr>
        <p:spPr>
          <a:xfrm>
            <a:off x="2194950" y="4669625"/>
            <a:ext cx="47541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lt1"/>
                </a:solidFill>
              </a:rPr>
              <a:t>Want big impact? </a:t>
            </a:r>
            <a:r>
              <a:rPr lang="en" sz="1400">
                <a:solidFill>
                  <a:schemeClr val="lt1"/>
                </a:solidFill>
              </a:rPr>
              <a:t>Use big image.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162" name="Google Shape;162;p25"/>
          <p:cNvCxnSpPr>
            <a:stCxn id="163" idx="6"/>
            <a:endCxn id="164" idx="2"/>
          </p:cNvCxnSpPr>
          <p:nvPr/>
        </p:nvCxnSpPr>
        <p:spPr>
          <a:xfrm>
            <a:off x="4325150" y="2875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5"/>
          <p:cNvCxnSpPr>
            <a:stCxn id="163" idx="6"/>
            <a:endCxn id="166" idx="2"/>
          </p:cNvCxnSpPr>
          <p:nvPr/>
        </p:nvCxnSpPr>
        <p:spPr>
          <a:xfrm rot="10800000" flipH="1">
            <a:off x="4325150" y="1939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25"/>
          <p:cNvCxnSpPr>
            <a:stCxn id="168" idx="3"/>
            <a:endCxn id="169" idx="2"/>
          </p:cNvCxnSpPr>
          <p:nvPr/>
        </p:nvCxnSpPr>
        <p:spPr>
          <a:xfrm rot="10800000" flipH="1">
            <a:off x="6383675" y="148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25"/>
          <p:cNvCxnSpPr>
            <a:stCxn id="168" idx="3"/>
            <a:endCxn id="171" idx="2"/>
          </p:cNvCxnSpPr>
          <p:nvPr/>
        </p:nvCxnSpPr>
        <p:spPr>
          <a:xfrm>
            <a:off x="6383675" y="193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25"/>
          <p:cNvCxnSpPr>
            <a:stCxn id="173" idx="3"/>
            <a:endCxn id="174" idx="2"/>
          </p:cNvCxnSpPr>
          <p:nvPr/>
        </p:nvCxnSpPr>
        <p:spPr>
          <a:xfrm rot="10800000" flipH="1">
            <a:off x="6383675" y="3354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25"/>
          <p:cNvCxnSpPr>
            <a:stCxn id="173" idx="3"/>
            <a:endCxn id="176" idx="2"/>
          </p:cNvCxnSpPr>
          <p:nvPr/>
        </p:nvCxnSpPr>
        <p:spPr>
          <a:xfrm>
            <a:off x="6383675" y="38117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7" name="Google Shape;177;p25"/>
          <p:cNvGrpSpPr/>
          <p:nvPr/>
        </p:nvGrpSpPr>
        <p:grpSpPr>
          <a:xfrm>
            <a:off x="6969875" y="1322950"/>
            <a:ext cx="1356300" cy="319200"/>
            <a:chOff x="5592550" y="1018950"/>
            <a:chExt cx="1356300" cy="319200"/>
          </a:xfrm>
        </p:grpSpPr>
        <p:sp>
          <p:nvSpPr>
            <p:cNvPr id="178" name="Google Shape;178;p25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79" name="Google Shape;179;p25"/>
          <p:cNvGrpSpPr/>
          <p:nvPr/>
        </p:nvGrpSpPr>
        <p:grpSpPr>
          <a:xfrm>
            <a:off x="5027375" y="1780150"/>
            <a:ext cx="1356300" cy="319200"/>
            <a:chOff x="3650050" y="1476150"/>
            <a:chExt cx="1356300" cy="319200"/>
          </a:xfrm>
        </p:grpSpPr>
        <p:sp>
          <p:nvSpPr>
            <p:cNvPr id="168" name="Google Shape;168;p2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0" name="Google Shape;180;p25"/>
          <p:cNvGrpSpPr/>
          <p:nvPr/>
        </p:nvGrpSpPr>
        <p:grpSpPr>
          <a:xfrm>
            <a:off x="2962875" y="2716150"/>
            <a:ext cx="1362275" cy="319200"/>
            <a:chOff x="1596750" y="2412150"/>
            <a:chExt cx="1362275" cy="319200"/>
          </a:xfrm>
        </p:grpSpPr>
        <p:sp>
          <p:nvSpPr>
            <p:cNvPr id="181" name="Google Shape;181;p25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2" name="Google Shape;182;p25"/>
          <p:cNvGrpSpPr/>
          <p:nvPr/>
        </p:nvGrpSpPr>
        <p:grpSpPr>
          <a:xfrm>
            <a:off x="5027375" y="3652150"/>
            <a:ext cx="1356300" cy="319200"/>
            <a:chOff x="3650050" y="3348150"/>
            <a:chExt cx="1356300" cy="319200"/>
          </a:xfrm>
        </p:grpSpPr>
        <p:sp>
          <p:nvSpPr>
            <p:cNvPr id="173" name="Google Shape;173;p2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6969875" y="2237350"/>
            <a:ext cx="1356300" cy="319200"/>
            <a:chOff x="5592550" y="1933350"/>
            <a:chExt cx="1356300" cy="319200"/>
          </a:xfrm>
        </p:grpSpPr>
        <p:sp>
          <p:nvSpPr>
            <p:cNvPr id="184" name="Google Shape;184;p25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5" name="Google Shape;185;p25"/>
          <p:cNvGrpSpPr/>
          <p:nvPr/>
        </p:nvGrpSpPr>
        <p:grpSpPr>
          <a:xfrm>
            <a:off x="6969875" y="3194950"/>
            <a:ext cx="1356300" cy="319200"/>
            <a:chOff x="5592550" y="2890950"/>
            <a:chExt cx="1356300" cy="319200"/>
          </a:xfrm>
        </p:grpSpPr>
        <p:sp>
          <p:nvSpPr>
            <p:cNvPr id="186" name="Google Shape;186;p25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7" name="Google Shape;187;p25"/>
          <p:cNvGrpSpPr/>
          <p:nvPr/>
        </p:nvGrpSpPr>
        <p:grpSpPr>
          <a:xfrm>
            <a:off x="6969875" y="4109350"/>
            <a:ext cx="1356300" cy="319200"/>
            <a:chOff x="5592550" y="3805350"/>
            <a:chExt cx="1356300" cy="319200"/>
          </a:xfrm>
        </p:grpSpPr>
        <p:sp>
          <p:nvSpPr>
            <p:cNvPr id="188" name="Google Shape;188;p25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3651900" y="1311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{A794F6DD-CEDF-4286-A2CC-7BC1653F84F4}</a:tableStyleId>
              </a:tblPr>
              <a:tblGrid>
                <a:gridCol w="12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1093101" y="942576"/>
            <a:ext cx="7517368" cy="358110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2385800" y="1635575"/>
            <a:ext cx="548700" cy="3417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4294967295"/>
          </p:nvPr>
        </p:nvSpPr>
        <p:spPr>
          <a:xfrm>
            <a:off x="992138" y="4563300"/>
            <a:ext cx="7719300" cy="2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Find more maps at </a:t>
            </a:r>
            <a:r>
              <a:rPr lang="en" sz="900" u="sng">
                <a:solidFill>
                  <a:schemeClr val="dk2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900" b="1">
              <a:solidFill>
                <a:schemeClr val="dk2"/>
              </a:solidFill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1702351" y="2143033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3226826" y="3617233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4887801" y="3884558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206901" y="1903408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6844851" y="2393458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7406701" y="3917933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ctrTitle" idx="4294967295"/>
          </p:nvPr>
        </p:nvSpPr>
        <p:spPr>
          <a:xfrm>
            <a:off x="838200" y="1430950"/>
            <a:ext cx="7467600" cy="15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</a:t>
            </a:r>
            <a:r>
              <a:rPr lang="en" sz="6000"/>
              <a:t>,</a:t>
            </a:r>
            <a:r>
              <a:rPr lang="en" sz="11000"/>
              <a:t>526</a:t>
            </a:r>
            <a:r>
              <a:rPr lang="en" sz="6000"/>
              <a:t>,</a:t>
            </a:r>
            <a:r>
              <a:rPr lang="en" sz="11000"/>
              <a:t>124</a:t>
            </a:r>
            <a:endParaRPr sz="11000"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4294967295"/>
          </p:nvPr>
        </p:nvSpPr>
        <p:spPr>
          <a:xfrm>
            <a:off x="838200" y="2992450"/>
            <a:ext cx="3057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Logging</a:t>
            </a:r>
            <a:r>
              <a:rPr lang="pl-PL" dirty="0"/>
              <a:t> </a:t>
            </a:r>
            <a:r>
              <a:rPr lang="pl-PL" dirty="0" err="1"/>
              <a:t>levels</a:t>
            </a:r>
            <a:endParaRPr dirty="0"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TRACE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sz="1200" dirty="0">
                <a:latin typeface="Bahnschrift Light SemiCondensed" panose="020B0502040204020203" pitchFamily="34" charset="0"/>
              </a:rPr>
              <a:t>Najbardziej szczegółowy poziom logowania. Idealnie nadaje się do zapisywania wszystkich możliwych aktywności systemu.</a:t>
            </a:r>
            <a:endParaRPr sz="1200" dirty="0">
              <a:latin typeface="Bahnschrift Light SemiCondensed" panose="020B0502040204020203" pitchFamily="34" charset="0"/>
            </a:endParaRPr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2"/>
          </p:nvPr>
        </p:nvSpPr>
        <p:spPr>
          <a:xfrm>
            <a:off x="5356477" y="120015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1" dirty="0"/>
              <a:t>DEBUG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dirty="0">
                <a:latin typeface="Bahnschrift Light SemiCondensed" panose="020B0502040204020203" pitchFamily="34" charset="0"/>
              </a:rPr>
              <a:t>Szczegółowe logowanie informacji o zdarzeniach. Stosuję się najczęściej do debugowania kodu.</a:t>
            </a:r>
            <a:endParaRPr sz="1200" dirty="0">
              <a:latin typeface="Bahnschrift Light SemiCondensed" panose="020B0502040204020203" pitchFamily="34" charset="0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3"/>
          </p:nvPr>
        </p:nvSpPr>
        <p:spPr>
          <a:xfrm>
            <a:off x="7061079" y="120015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INFO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sz="1200" dirty="0">
                <a:latin typeface="Bahnschrift Light SemiCondensed" panose="020B0502040204020203" pitchFamily="34" charset="0"/>
              </a:rPr>
              <a:t>Zapewnia informacje o akcjach zachodzących w systemie, tych które faktycznie zostały wykonane i kiedy zostały wykonane.</a:t>
            </a:r>
            <a:endParaRPr sz="1200" dirty="0">
              <a:latin typeface="Bahnschrift Light SemiCondensed" panose="020B0502040204020203" pitchFamily="34" charset="0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3651875" y="313020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WARN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sz="1200" dirty="0">
                <a:latin typeface="Bahnschrift Light SemiCondensed" panose="020B0502040204020203" pitchFamily="34" charset="0"/>
              </a:rPr>
              <a:t>Informuje o podejrzanych akcjach jakie nastąpiły podczas pracy aplikacji. </a:t>
            </a:r>
            <a:endParaRPr lang="en-US" sz="1200" dirty="0">
              <a:latin typeface="Bahnschrift Light SemiCondensed" panose="020B0502040204020203" pitchFamily="34" charset="0"/>
            </a:endParaRPr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2"/>
          </p:nvPr>
        </p:nvSpPr>
        <p:spPr>
          <a:xfrm>
            <a:off x="5356477" y="313020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ERROR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sz="1200" dirty="0">
                <a:latin typeface="Bahnschrift Light SemiCondensed" panose="020B0502040204020203" pitchFamily="34" charset="0"/>
              </a:rPr>
              <a:t>W logach ERROR lądują wszystkie przechwycone wyjątki, zarówno systemowe jak i zdefiniowane.</a:t>
            </a:r>
            <a:endParaRPr sz="1200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ctrTitle" idx="4294967295"/>
          </p:nvPr>
        </p:nvSpPr>
        <p:spPr>
          <a:xfrm>
            <a:off x="838200" y="571800"/>
            <a:ext cx="7467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4294967295"/>
          </p:nvPr>
        </p:nvSpPr>
        <p:spPr>
          <a:xfrm>
            <a:off x="838200" y="1487508"/>
            <a:ext cx="7467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That’s a lot of money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ctrTitle" idx="4294967295"/>
          </p:nvPr>
        </p:nvSpPr>
        <p:spPr>
          <a:xfrm>
            <a:off x="838200" y="3200693"/>
            <a:ext cx="7467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4294967295"/>
          </p:nvPr>
        </p:nvSpPr>
        <p:spPr>
          <a:xfrm>
            <a:off x="838200" y="4116401"/>
            <a:ext cx="7467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Total success!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6" name="Google Shape;226;p29"/>
          <p:cNvSpPr txBox="1">
            <a:spLocks noGrp="1"/>
          </p:cNvSpPr>
          <p:nvPr>
            <p:ph type="ctrTitle" idx="4294967295"/>
          </p:nvPr>
        </p:nvSpPr>
        <p:spPr>
          <a:xfrm>
            <a:off x="838200" y="1886247"/>
            <a:ext cx="7467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4294967295"/>
          </p:nvPr>
        </p:nvSpPr>
        <p:spPr>
          <a:xfrm>
            <a:off x="838200" y="2801955"/>
            <a:ext cx="7467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And a lot of users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5245463" y="3391400"/>
            <a:ext cx="1772400" cy="13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30"/>
          <p:cNvGrpSpPr/>
          <p:nvPr/>
        </p:nvGrpSpPr>
        <p:grpSpPr>
          <a:xfrm>
            <a:off x="4953360" y="2169725"/>
            <a:ext cx="2244530" cy="1728853"/>
            <a:chOff x="4526679" y="1857800"/>
            <a:chExt cx="2480144" cy="1728853"/>
          </a:xfrm>
        </p:grpSpPr>
        <p:cxnSp>
          <p:nvCxnSpPr>
            <p:cNvPr id="237" name="Google Shape;237;p30"/>
            <p:cNvCxnSpPr/>
            <p:nvPr/>
          </p:nvCxnSpPr>
          <p:spPr>
            <a:xfrm>
              <a:off x="4854516" y="2852490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38" name="Google Shape;238;p30"/>
            <p:cNvSpPr txBox="1"/>
            <p:nvPr/>
          </p:nvSpPr>
          <p:spPr>
            <a:xfrm>
              <a:off x="4526679" y="3215253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20XX</a:t>
              </a:r>
              <a:endPara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39" name="Google Shape;239;p30"/>
            <p:cNvSpPr txBox="1"/>
            <p:nvPr/>
          </p:nvSpPr>
          <p:spPr>
            <a:xfrm>
              <a:off x="4753223" y="185780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40" name="Google Shape;240;p30"/>
          <p:cNvSpPr/>
          <p:nvPr/>
        </p:nvSpPr>
        <p:spPr>
          <a:xfrm>
            <a:off x="7017821" y="3391400"/>
            <a:ext cx="2126100" cy="1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30"/>
          <p:cNvGrpSpPr/>
          <p:nvPr/>
        </p:nvGrpSpPr>
        <p:grpSpPr>
          <a:xfrm>
            <a:off x="6681123" y="3014521"/>
            <a:ext cx="2257580" cy="1735654"/>
            <a:chOff x="6435810" y="2702596"/>
            <a:chExt cx="2494563" cy="1735654"/>
          </a:xfrm>
        </p:grpSpPr>
        <p:cxnSp>
          <p:nvCxnSpPr>
            <p:cNvPr id="242" name="Google Shape;242;p30"/>
            <p:cNvCxnSpPr/>
            <p:nvPr/>
          </p:nvCxnSpPr>
          <p:spPr>
            <a:xfrm rot="10800000">
              <a:off x="6806235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43" name="Google Shape;243;p30"/>
            <p:cNvSpPr txBox="1"/>
            <p:nvPr/>
          </p:nvSpPr>
          <p:spPr>
            <a:xfrm>
              <a:off x="6435810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20XX</a:t>
              </a:r>
              <a:endPara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6676773" y="349445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45" name="Google Shape;245;p30"/>
          <p:cNvSpPr/>
          <p:nvPr/>
        </p:nvSpPr>
        <p:spPr>
          <a:xfrm>
            <a:off x="1700743" y="3391400"/>
            <a:ext cx="1772400" cy="13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30"/>
          <p:cNvGrpSpPr/>
          <p:nvPr/>
        </p:nvGrpSpPr>
        <p:grpSpPr>
          <a:xfrm>
            <a:off x="1305587" y="2169725"/>
            <a:ext cx="2335562" cy="1728863"/>
            <a:chOff x="495991" y="1857800"/>
            <a:chExt cx="2580731" cy="1728863"/>
          </a:xfrm>
        </p:grpSpPr>
        <p:sp>
          <p:nvSpPr>
            <p:cNvPr id="247" name="Google Shape;247;p30"/>
            <p:cNvSpPr txBox="1"/>
            <p:nvPr/>
          </p:nvSpPr>
          <p:spPr>
            <a:xfrm>
              <a:off x="495991" y="3215263"/>
              <a:ext cx="8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20XX</a:t>
              </a:r>
              <a:endPara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cxnSp>
          <p:nvCxnSpPr>
            <p:cNvPr id="248" name="Google Shape;248;p30"/>
            <p:cNvCxnSpPr/>
            <p:nvPr/>
          </p:nvCxnSpPr>
          <p:spPr>
            <a:xfrm>
              <a:off x="927225" y="2852490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49" name="Google Shape;249;p30"/>
            <p:cNvSpPr txBox="1"/>
            <p:nvPr/>
          </p:nvSpPr>
          <p:spPr>
            <a:xfrm>
              <a:off x="823122" y="185780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50" name="Google Shape;250;p30"/>
          <p:cNvSpPr/>
          <p:nvPr/>
        </p:nvSpPr>
        <p:spPr>
          <a:xfrm>
            <a:off x="3473105" y="3391400"/>
            <a:ext cx="1772400" cy="1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0"/>
          <p:cNvGrpSpPr/>
          <p:nvPr/>
        </p:nvGrpSpPr>
        <p:grpSpPr>
          <a:xfrm>
            <a:off x="3142379" y="3014521"/>
            <a:ext cx="2263726" cy="1735654"/>
            <a:chOff x="2525595" y="2702596"/>
            <a:chExt cx="2501355" cy="1735654"/>
          </a:xfrm>
        </p:grpSpPr>
        <p:sp>
          <p:nvSpPr>
            <p:cNvPr id="252" name="Google Shape;252;p30"/>
            <p:cNvSpPr txBox="1"/>
            <p:nvPr/>
          </p:nvSpPr>
          <p:spPr>
            <a:xfrm>
              <a:off x="2525595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20XX</a:t>
              </a:r>
              <a:endPara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cxnSp>
          <p:nvCxnSpPr>
            <p:cNvPr id="253" name="Google Shape;253;p30"/>
            <p:cNvCxnSpPr/>
            <p:nvPr/>
          </p:nvCxnSpPr>
          <p:spPr>
            <a:xfrm rot="10800000">
              <a:off x="2895273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54" name="Google Shape;254;p30"/>
            <p:cNvSpPr txBox="1"/>
            <p:nvPr/>
          </p:nvSpPr>
          <p:spPr>
            <a:xfrm>
              <a:off x="2773350" y="349445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body" idx="1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73" name="Google Shape;273;p32" title="Chart"/>
          <p:cNvPicPr preferRelativeResize="0"/>
          <p:nvPr/>
        </p:nvPicPr>
        <p:blipFill rotWithShape="1">
          <a:blip r:embed="rId3">
            <a:alphaModFix/>
          </a:blip>
          <a:srcRect l="566"/>
          <a:stretch/>
        </p:blipFill>
        <p:spPr>
          <a:xfrm>
            <a:off x="0" y="302900"/>
            <a:ext cx="6750401" cy="38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body" idx="4294967295"/>
          </p:nvPr>
        </p:nvSpPr>
        <p:spPr>
          <a:xfrm>
            <a:off x="838200" y="823550"/>
            <a:ext cx="3007800" cy="365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Mobile</a:t>
            </a:r>
            <a:br>
              <a:rPr lang="en" sz="48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48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project</a:t>
            </a:r>
            <a:endParaRPr sz="48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5649763" y="1042897"/>
            <a:ext cx="17184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0" name="Google Shape;280;p33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81" name="Google Shape;281;p33"/>
          <p:cNvGrpSpPr/>
          <p:nvPr/>
        </p:nvGrpSpPr>
        <p:grpSpPr>
          <a:xfrm>
            <a:off x="5599195" y="690028"/>
            <a:ext cx="1814445" cy="3763518"/>
            <a:chOff x="2547150" y="238125"/>
            <a:chExt cx="2525675" cy="5238750"/>
          </a:xfrm>
        </p:grpSpPr>
        <p:sp>
          <p:nvSpPr>
            <p:cNvPr id="282" name="Google Shape;282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/>
          <p:nvPr/>
        </p:nvSpPr>
        <p:spPr>
          <a:xfrm>
            <a:off x="5383304" y="903424"/>
            <a:ext cx="2290500" cy="30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1" name="Google Shape;291;p34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292" name="Google Shape;292;p34"/>
          <p:cNvGrpSpPr/>
          <p:nvPr/>
        </p:nvGrpSpPr>
        <p:grpSpPr>
          <a:xfrm>
            <a:off x="5326342" y="563781"/>
            <a:ext cx="2412183" cy="3722132"/>
            <a:chOff x="2112475" y="238125"/>
            <a:chExt cx="3395050" cy="5238750"/>
          </a:xfrm>
        </p:grpSpPr>
        <p:sp>
          <p:nvSpPr>
            <p:cNvPr id="293" name="Google Shape;29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34"/>
          <p:cNvSpPr txBox="1">
            <a:spLocks noGrp="1"/>
          </p:cNvSpPr>
          <p:nvPr>
            <p:ph type="body" idx="4294967295"/>
          </p:nvPr>
        </p:nvSpPr>
        <p:spPr>
          <a:xfrm>
            <a:off x="838200" y="823550"/>
            <a:ext cx="3007800" cy="365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Tablet</a:t>
            </a:r>
            <a:br>
              <a:rPr lang="en" sz="48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48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project</a:t>
            </a:r>
            <a:endParaRPr sz="48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4186750" y="1645511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304" name="Google Shape;304;p35"/>
          <p:cNvGrpSpPr/>
          <p:nvPr/>
        </p:nvGrpSpPr>
        <p:grpSpPr>
          <a:xfrm>
            <a:off x="3681899" y="1505727"/>
            <a:ext cx="4542205" cy="2661224"/>
            <a:chOff x="1177450" y="241631"/>
            <a:chExt cx="6173152" cy="3616776"/>
          </a:xfrm>
        </p:grpSpPr>
        <p:sp>
          <p:nvSpPr>
            <p:cNvPr id="305" name="Google Shape;30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35"/>
          <p:cNvSpPr txBox="1">
            <a:spLocks noGrp="1"/>
          </p:cNvSpPr>
          <p:nvPr>
            <p:ph type="body" idx="4294967295"/>
          </p:nvPr>
        </p:nvSpPr>
        <p:spPr>
          <a:xfrm>
            <a:off x="838200" y="823550"/>
            <a:ext cx="3007800" cy="365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Desktop</a:t>
            </a:r>
            <a:br>
              <a:rPr lang="en" sz="48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48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project</a:t>
            </a:r>
            <a:endParaRPr sz="48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>
            <a:spLocks noGrp="1"/>
          </p:cNvSpPr>
          <p:nvPr>
            <p:ph type="ctrTitle" idx="4294967295"/>
          </p:nvPr>
        </p:nvSpPr>
        <p:spPr>
          <a:xfrm>
            <a:off x="838200" y="1948625"/>
            <a:ext cx="4306800" cy="149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Thanks!</a:t>
            </a:r>
            <a:endParaRPr sz="9600" b="0"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ubTitle" idx="4294967295"/>
          </p:nvPr>
        </p:nvSpPr>
        <p:spPr>
          <a:xfrm>
            <a:off x="914400" y="3332496"/>
            <a:ext cx="4306800" cy="9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Karla"/>
                <a:ea typeface="Karla"/>
                <a:cs typeface="Karla"/>
                <a:sym typeface="Karla"/>
              </a:rPr>
              <a:t>Any questions?</a:t>
            </a:r>
            <a:endParaRPr sz="1400" b="1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Podstawowe ustawienia</a:t>
            </a:r>
            <a:endParaRPr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583192" y="1200149"/>
            <a:ext cx="5421985" cy="34088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Pom.xml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dirty="0">
                <a:latin typeface="Bahnschrift Light SemiCondensed" panose="020B0502040204020203" pitchFamily="34" charset="0"/>
              </a:rPr>
              <a:t>Aby móc korzystać z logowania należy dodać odpowiednią zależność.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dirty="0">
                <a:latin typeface="Bahnschrift Light SemiCondensed" panose="020B0502040204020203" pitchFamily="34" charset="0"/>
              </a:rPr>
              <a:t>Jeśli korzystamy ze </a:t>
            </a:r>
            <a:r>
              <a:rPr lang="pl-PL" dirty="0" err="1">
                <a:latin typeface="Bahnschrift Light SemiCondensed" panose="020B0502040204020203" pitchFamily="34" charset="0"/>
              </a:rPr>
              <a:t>starteru</a:t>
            </a:r>
            <a:r>
              <a:rPr lang="pl-PL" dirty="0">
                <a:latin typeface="Bahnschrift Light SemiCondensed" panose="020B0502040204020203" pitchFamily="34" charset="0"/>
              </a:rPr>
              <a:t> starter-web to dostarczony zostanie również starter do logowania.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dirty="0">
                <a:latin typeface="Bahnschrift Light SemiCondensed" panose="020B0502040204020203" pitchFamily="34" charset="0"/>
              </a:rPr>
              <a:t>Jeśli nie korzystamy z dependencji  starter-web to należy dołączyć bezpośrednio starter-</a:t>
            </a:r>
            <a:r>
              <a:rPr lang="pl-PL" dirty="0" err="1">
                <a:latin typeface="Bahnschrift Light SemiCondensed" panose="020B0502040204020203" pitchFamily="34" charset="0"/>
              </a:rPr>
              <a:t>logging</a:t>
            </a:r>
            <a:r>
              <a:rPr lang="pl-PL" dirty="0">
                <a:latin typeface="Bahnschrift Light SemiCondensed" panose="020B0502040204020203" pitchFamily="34" charset="0"/>
              </a:rPr>
              <a:t>.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3204D77-35E0-4B7E-9B05-B4084B3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92" y="2430570"/>
            <a:ext cx="4788311" cy="68493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DE37AEC-6283-4979-B0C0-13AF3DCD1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92" y="3811684"/>
            <a:ext cx="4873286" cy="7973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Wypisanie logów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6988577-F3AD-4DD5-8028-5CB96D58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50" y="2047875"/>
            <a:ext cx="7277100" cy="3095625"/>
          </a:xfrm>
          <a:prstGeom prst="rect">
            <a:avLst/>
          </a:prstGeom>
        </p:spPr>
      </p:pic>
      <p:sp>
        <p:nvSpPr>
          <p:cNvPr id="5" name="Google Shape;139;p22">
            <a:extLst>
              <a:ext uri="{FF2B5EF4-FFF2-40B4-BE49-F238E27FC236}">
                <a16:creationId xmlns:a16="http://schemas.microsoft.com/office/drawing/2014/main" id="{3442A1BC-F118-48B7-9CC7-9C428FC339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83193" y="924461"/>
            <a:ext cx="5421985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Bahnschrift Light SemiCondensed" panose="020B0502040204020203" pitchFamily="34" charset="0"/>
              </a:rPr>
              <a:t>Slf4j stanowi fasadę do logowania w aplikacji udostępniając wspólne API dla różnych bibliotek. Jednak aby wyświetlić logi należy podpiąć interesujący nas bibliotekę logującą (</a:t>
            </a:r>
            <a:r>
              <a:rPr lang="pl-PL" dirty="0" err="1">
                <a:latin typeface="Bahnschrift Light SemiCondensed" panose="020B0502040204020203" pitchFamily="34" charset="0"/>
              </a:rPr>
              <a:t>LogBack</a:t>
            </a:r>
            <a:r>
              <a:rPr lang="pl-PL" dirty="0">
                <a:latin typeface="Bahnschrift Light SemiCondensed" panose="020B0502040204020203" pitchFamily="34" charset="0"/>
              </a:rPr>
              <a:t>).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6F93C2-8C3F-4F77-888C-C282713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Logi a profile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CEE9AD-CA82-4544-A6D7-4E6AD6FE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900" y="326451"/>
            <a:ext cx="4933500" cy="2072298"/>
          </a:xfrm>
        </p:spPr>
        <p:txBody>
          <a:bodyPr/>
          <a:lstStyle/>
          <a:p>
            <a:r>
              <a:rPr lang="pl-PL" sz="1400" dirty="0">
                <a:latin typeface="Bahnschrift Light SemiCondensed" panose="020B0502040204020203" pitchFamily="34" charset="0"/>
              </a:rPr>
              <a:t>Spring </a:t>
            </a:r>
            <a:r>
              <a:rPr lang="pl-PL" sz="1400" dirty="0" err="1">
                <a:latin typeface="Bahnschrift Light SemiCondensed" panose="020B0502040204020203" pitchFamily="34" charset="0"/>
              </a:rPr>
              <a:t>Boot</a:t>
            </a:r>
            <a:r>
              <a:rPr lang="pl-PL" sz="1400" dirty="0">
                <a:latin typeface="Bahnschrift Light SemiCondensed" panose="020B0502040204020203" pitchFamily="34" charset="0"/>
              </a:rPr>
              <a:t> udostępnia możliwość konfiguracji logów w zależności od profilu. </a:t>
            </a:r>
          </a:p>
          <a:p>
            <a:r>
              <a:rPr lang="pl-PL" sz="1400" dirty="0">
                <a:latin typeface="Bahnschrift Light SemiCondensed" panose="020B0502040204020203" pitchFamily="34" charset="0"/>
              </a:rPr>
              <a:t>Np. w środowisku deweloperskim definiujemy logowanie wszystkich poziomów wraz z DEBUG na konsolę, a w środowisku produkcyjnym zapisujemy logi tylko do pliku.</a:t>
            </a:r>
          </a:p>
          <a:p>
            <a:r>
              <a:rPr lang="pl-PL" sz="1400" dirty="0">
                <a:latin typeface="Bahnschrift Light SemiCondensed" panose="020B0502040204020203" pitchFamily="34" charset="0"/>
              </a:rPr>
              <a:t>Aby mieć pełną kontrolę nad tym co i kiedy będzie logowane należy stworzyć plik logback-spring.xml w folderze </a:t>
            </a:r>
            <a:r>
              <a:rPr lang="pl-PL" sz="1400" dirty="0" err="1">
                <a:latin typeface="Bahnschrift Light SemiCondensed" panose="020B0502040204020203" pitchFamily="34" charset="0"/>
              </a:rPr>
              <a:t>src</a:t>
            </a:r>
            <a:r>
              <a:rPr lang="pl-PL" sz="1400" dirty="0">
                <a:latin typeface="Bahnschrift Light SemiCondensed" panose="020B0502040204020203" pitchFamily="34" charset="0"/>
              </a:rPr>
              <a:t>/</a:t>
            </a:r>
            <a:r>
              <a:rPr lang="pl-PL" sz="1400" dirty="0" err="1">
                <a:latin typeface="Bahnschrift Light SemiCondensed" panose="020B0502040204020203" pitchFamily="34" charset="0"/>
              </a:rPr>
              <a:t>main</a:t>
            </a:r>
            <a:r>
              <a:rPr lang="pl-PL" sz="1400" dirty="0">
                <a:latin typeface="Bahnschrift Light SemiCondensed" panose="020B0502040204020203" pitchFamily="34" charset="0"/>
              </a:rPr>
              <a:t>/</a:t>
            </a:r>
            <a:r>
              <a:rPr lang="pl-PL" sz="1400" dirty="0" err="1">
                <a:latin typeface="Bahnschrift Light SemiCondensed" panose="020B0502040204020203" pitchFamily="34" charset="0"/>
              </a:rPr>
              <a:t>resources</a:t>
            </a:r>
            <a:r>
              <a:rPr lang="pl-PL" sz="1400" dirty="0">
                <a:latin typeface="Bahnschrift Light SemiCondensed" panose="020B0502040204020203" pitchFamily="34" charset="0"/>
              </a:rPr>
              <a:t> projektu.</a:t>
            </a:r>
          </a:p>
          <a:p>
            <a:endParaRPr lang="pl-PL" sz="1400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285A387-2587-49F9-8B68-915784A80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DEC9CA6-36E9-41F5-AC6A-5CECB128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398749"/>
            <a:ext cx="72485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4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46EEBE-C9B6-4AD6-BBF3-1E856949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" y="1123950"/>
            <a:ext cx="3547965" cy="674100"/>
          </a:xfrm>
        </p:spPr>
        <p:txBody>
          <a:bodyPr/>
          <a:lstStyle/>
          <a:p>
            <a:r>
              <a:rPr lang="pl-PL" dirty="0" err="1"/>
              <a:t>application.properties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6E49A6B-EBFA-4496-9020-5B07945D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874" y="405900"/>
            <a:ext cx="5346672" cy="1131955"/>
          </a:xfrm>
        </p:spPr>
        <p:txBody>
          <a:bodyPr/>
          <a:lstStyle/>
          <a:p>
            <a:r>
              <a:rPr lang="pl-PL" sz="1400" dirty="0" err="1">
                <a:latin typeface="Bahnschrift Light SemiCondensed" panose="020B0502040204020203" pitchFamily="34" charset="0"/>
              </a:rPr>
              <a:t>application.properties</a:t>
            </a:r>
            <a:r>
              <a:rPr lang="pl-PL" sz="1400" dirty="0">
                <a:latin typeface="Bahnschrift Light SemiCondensed" panose="020B0502040204020203" pitchFamily="34" charset="0"/>
              </a:rPr>
              <a:t> również umożliwia określenie podstawowych parametrów logowania bez konieczności tworzenia pliku logback-spring.xml.</a:t>
            </a:r>
          </a:p>
          <a:p>
            <a:r>
              <a:rPr lang="pl-PL" sz="1400" dirty="0">
                <a:latin typeface="Bahnschrift Light SemiCondensed" panose="020B0502040204020203" pitchFamily="34" charset="0"/>
              </a:rPr>
              <a:t>Wykorzystując plik </a:t>
            </a:r>
            <a:r>
              <a:rPr lang="pl-PL" sz="1400" dirty="0" err="1">
                <a:latin typeface="Bahnschrift Light SemiCondensed" panose="020B0502040204020203" pitchFamily="34" charset="0"/>
              </a:rPr>
              <a:t>application.properties</a:t>
            </a:r>
            <a:r>
              <a:rPr lang="pl-PL" sz="1400" dirty="0">
                <a:latin typeface="Bahnschrift Light SemiCondensed" panose="020B0502040204020203" pitchFamily="34" charset="0"/>
              </a:rPr>
              <a:t> możliwe jest zdefiniowanie m.in. następujących wartości: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2523073-92A5-4A58-832C-4D36049933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8012E7-31A4-401E-A07C-8CA086087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487962"/>
              </p:ext>
            </p:extLst>
          </p:nvPr>
        </p:nvGraphicFramePr>
        <p:xfrm>
          <a:off x="3429000" y="1798050"/>
          <a:ext cx="5611091" cy="293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30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Spring Security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l-PL" b="1" dirty="0">
                <a:solidFill>
                  <a:schemeClr val="lt1"/>
                </a:solidFill>
                <a:latin typeface="Encode Sans Semi Condensed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Encode Sans Semi Condensed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D260DC-2563-47A8-A512-AB5E80287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67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>
            <a:spLocks noGrp="1"/>
          </p:cNvSpPr>
          <p:nvPr>
            <p:ph type="title"/>
          </p:nvPr>
        </p:nvSpPr>
        <p:spPr>
          <a:xfrm>
            <a:off x="139485" y="1123950"/>
            <a:ext cx="3014415" cy="1743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auto-</a:t>
            </a:r>
            <a:r>
              <a:rPr lang="pl-PL" dirty="0" err="1"/>
              <a:t>configuration</a:t>
            </a:r>
            <a:br>
              <a:rPr lang="pl-PL" dirty="0"/>
            </a:br>
            <a:r>
              <a:rPr lang="pl-PL" dirty="0"/>
              <a:t>+</a:t>
            </a:r>
            <a:br>
              <a:rPr lang="pl-PL" dirty="0"/>
            </a:br>
            <a:r>
              <a:rPr lang="pl-PL" dirty="0"/>
              <a:t>spring </a:t>
            </a:r>
            <a:r>
              <a:rPr lang="pl-PL" dirty="0" err="1"/>
              <a:t>security</a:t>
            </a:r>
            <a:br>
              <a:rPr lang="pl-PL" dirty="0"/>
            </a:br>
            <a:endParaRPr dirty="0"/>
          </a:p>
        </p:txBody>
      </p:sp>
      <p:sp>
        <p:nvSpPr>
          <p:cNvPr id="322" name="Google Shape;322;p37"/>
          <p:cNvSpPr txBox="1">
            <a:spLocks noGrp="1"/>
          </p:cNvSpPr>
          <p:nvPr>
            <p:ph type="body" idx="1"/>
          </p:nvPr>
        </p:nvSpPr>
        <p:spPr>
          <a:xfrm>
            <a:off x="3599920" y="776720"/>
            <a:ext cx="4933500" cy="35900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latin typeface="Bahnschrift Light SemiCondensed" panose="020B0502040204020203" pitchFamily="34" charset="0"/>
              </a:rPr>
              <a:t>W większości przypadków predefiniowana konfiguracja środowiska Spring </a:t>
            </a:r>
            <a:r>
              <a:rPr lang="pl-PL" sz="2400" dirty="0" err="1">
                <a:latin typeface="Bahnschrift Light SemiCondensed" panose="020B0502040204020203" pitchFamily="34" charset="0"/>
              </a:rPr>
              <a:t>Boot</a:t>
            </a:r>
            <a:r>
              <a:rPr lang="pl-PL" sz="2400" dirty="0">
                <a:latin typeface="Bahnschrift Light SemiCondensed" panose="020B0502040204020203" pitchFamily="34" charset="0"/>
              </a:rPr>
              <a:t> jest wystarczająca. Jednak istnieją przypadki, w których należy ją nadpisać. Takim przypadkiem jest aplikacja, w której chcemy wykorzystać mechanizmy zapewniane przez Spring Security.</a:t>
            </a:r>
            <a:endParaRPr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323" name="Google Shape;323;p37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701275"/>
      </p:ext>
    </p:extLst>
  </p:cSld>
  <p:clrMapOvr>
    <a:masterClrMapping/>
  </p:clrMapOvr>
</p:sld>
</file>

<file path=ppt/theme/theme1.xml><?xml version="1.0" encoding="utf-8"?>
<a:theme xmlns:a="http://schemas.openxmlformats.org/drawingml/2006/main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1256</Words>
  <Application>Microsoft Office PowerPoint</Application>
  <PresentationFormat>Pokaz na ekranie (16:9)</PresentationFormat>
  <Paragraphs>204</Paragraphs>
  <Slides>36</Slides>
  <Notes>27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3" baseType="lpstr">
      <vt:lpstr>Arial</vt:lpstr>
      <vt:lpstr>Bahnschrift Light SemiCondensed</vt:lpstr>
      <vt:lpstr>Calibri</vt:lpstr>
      <vt:lpstr>Encode Sans Semi Condensed SemiBold</vt:lpstr>
      <vt:lpstr>Karla</vt:lpstr>
      <vt:lpstr>Encode Sans Semi Condensed</vt:lpstr>
      <vt:lpstr>Iden template</vt:lpstr>
      <vt:lpstr>Logowanie zdarzeń  w aplikacji</vt:lpstr>
      <vt:lpstr>SLF4J</vt:lpstr>
      <vt:lpstr>Logging levels</vt:lpstr>
      <vt:lpstr>Podstawowe ustawienia</vt:lpstr>
      <vt:lpstr>Wypisanie logów</vt:lpstr>
      <vt:lpstr>Logi a profile</vt:lpstr>
      <vt:lpstr>application.properties</vt:lpstr>
      <vt:lpstr>Spring Security</vt:lpstr>
      <vt:lpstr>auto-configuration + spring security </vt:lpstr>
      <vt:lpstr>security starter</vt:lpstr>
      <vt:lpstr>overwriting  auto-configuration</vt:lpstr>
      <vt:lpstr>overwriting  auto-configuration</vt:lpstr>
      <vt:lpstr>Spring Boot Test</vt:lpstr>
      <vt:lpstr>Spring Boot Test</vt:lpstr>
      <vt:lpstr>Adnotacje</vt:lpstr>
      <vt:lpstr>Adnotacje</vt:lpstr>
      <vt:lpstr>Sposoby testowania</vt:lpstr>
      <vt:lpstr>Spring Boot Test</vt:lpstr>
      <vt:lpstr>Hello!</vt:lpstr>
      <vt:lpstr>Prezentacja programu PowerPoint</vt:lpstr>
      <vt:lpstr>This is a slide title</vt:lpstr>
      <vt:lpstr>Big concept</vt:lpstr>
      <vt:lpstr>You can also split your content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Prezentacja programu PowerPoint</vt:lpstr>
      <vt:lpstr>Prezentacja programu PowerPoint</vt:lpstr>
      <vt:lpstr>Prezentacja programu PowerPoint</vt:lpstr>
      <vt:lpstr>Prezentacja programu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Simonetta Swissie</dc:creator>
  <cp:lastModifiedBy>Sylwia Oleś</cp:lastModifiedBy>
  <cp:revision>26</cp:revision>
  <dcterms:modified xsi:type="dcterms:W3CDTF">2020-05-18T16:07:57Z</dcterms:modified>
</cp:coreProperties>
</file>