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953" r:id="rId2"/>
    <p:sldId id="975" r:id="rId3"/>
    <p:sldId id="974" r:id="rId4"/>
    <p:sldId id="960" r:id="rId5"/>
    <p:sldId id="961" r:id="rId6"/>
    <p:sldId id="973" r:id="rId7"/>
    <p:sldId id="957" r:id="rId8"/>
    <p:sldId id="958" r:id="rId9"/>
    <p:sldId id="955" r:id="rId10"/>
    <p:sldId id="956" r:id="rId11"/>
    <p:sldId id="962" r:id="rId12"/>
    <p:sldId id="959" r:id="rId13"/>
    <p:sldId id="964" r:id="rId14"/>
    <p:sldId id="965" r:id="rId15"/>
    <p:sldId id="970" r:id="rId16"/>
    <p:sldId id="971" r:id="rId17"/>
    <p:sldId id="966" r:id="rId18"/>
    <p:sldId id="967" r:id="rId19"/>
    <p:sldId id="968" r:id="rId20"/>
    <p:sldId id="969" r:id="rId21"/>
    <p:sldId id="963" r:id="rId22"/>
  </p:sldIdLst>
  <p:sldSz cx="9144000" cy="6858000" type="screen4x3"/>
  <p:notesSz cx="7019925" cy="930592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FF00FF"/>
    <a:srgbClr val="66CCFF"/>
    <a:srgbClr val="FF6778"/>
    <a:srgbClr val="FF9A49"/>
    <a:srgbClr val="000000"/>
    <a:srgbClr val="9FBDFF"/>
    <a:srgbClr val="D1FAFF"/>
    <a:srgbClr val="9D9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7" autoAdjust="0"/>
    <p:restoredTop sz="94660"/>
  </p:normalViewPr>
  <p:slideViewPr>
    <p:cSldViewPr>
      <p:cViewPr>
        <p:scale>
          <a:sx n="110" d="100"/>
          <a:sy n="110" d="100"/>
        </p:scale>
        <p:origin x="-16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906C0328-556B-9E46-8AD7-F7375DA29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48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3" tIns="46642" rIns="93283" bIns="46642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3" tIns="46642" rIns="93283" bIns="46642" numCol="1" anchor="t" anchorCtr="0" compatLnSpc="1">
            <a:prstTxWarp prst="textNoShape">
              <a:avLst/>
            </a:prstTxWarp>
          </a:bodyPr>
          <a:lstStyle>
            <a:lvl1pPr algn="r" defTabSz="933450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54550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9600"/>
            <a:ext cx="56165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3" tIns="46642" rIns="93283" bIns="46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3" tIns="46642" rIns="93283" bIns="46642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3" tIns="46642" rIns="93283" bIns="46642" numCol="1" anchor="b" anchorCtr="0" compatLnSpc="1">
            <a:prstTxWarp prst="textNoShape">
              <a:avLst/>
            </a:prstTxWarp>
          </a:bodyPr>
          <a:lstStyle>
            <a:lvl1pPr algn="r" defTabSz="933450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20700BE4-CB40-CF48-B809-17490E4BB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4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492240" y="152400"/>
            <a:ext cx="2651760" cy="660400"/>
            <a:chOff x="0" y="0"/>
            <a:chExt cx="2651760" cy="660400"/>
          </a:xfrm>
        </p:grpSpPr>
        <p:pic>
          <p:nvPicPr>
            <p:cNvPr id="8" name="Picture 7" descr="Macintosh HD:Users:nanotechnologyuserfacility:Dropbox:Department:Website:Letterhead.gif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" t="28311" r="51768" b="-913"/>
            <a:stretch/>
          </p:blipFill>
          <p:spPr bwMode="auto">
            <a:xfrm>
              <a:off x="0" y="0"/>
              <a:ext cx="2651760" cy="50038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Text Box 6"/>
            <p:cNvSpPr txBox="1"/>
            <p:nvPr/>
          </p:nvSpPr>
          <p:spPr>
            <a:xfrm>
              <a:off x="57150" y="393700"/>
              <a:ext cx="253555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" i="1" dirty="0">
                  <a:solidFill>
                    <a:srgbClr val="7F7F7F"/>
                  </a:solidFill>
                  <a:effectLst/>
                  <a:latin typeface="Franklin Gothic Book"/>
                  <a:ea typeface="Times New Roman"/>
                </a:rPr>
                <a:t>Knowledge and solutions for a changing world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703" name="Line 7"/>
          <p:cNvSpPr>
            <a:spLocks noChangeShapeType="1"/>
          </p:cNvSpPr>
          <p:nvPr userDrawn="1"/>
        </p:nvSpPr>
        <p:spPr bwMode="auto">
          <a:xfrm>
            <a:off x="533400" y="990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949035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cb@uw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wescience.github.io/reproducible/guideline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wescience.github.io/reproducible/guideline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wescience.github.io/reproducible/guidelin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wescience.github.io/reproducible/guideline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wescience.github.io/reproducible/guideline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wescience.github.io/reproducible/guidelin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wescience.github.io/reproducible/guideline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Adventures in computational reproducible research for ribosomal based community profiling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dirty="0" smtClean="0"/>
              <a:t>Dave Beck</a:t>
            </a:r>
          </a:p>
          <a:p>
            <a:r>
              <a:rPr lang="en-US" dirty="0" smtClean="0">
                <a:hlinkClick r:id="rId2"/>
              </a:rPr>
              <a:t>dacb@uw.edu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faculty.washington.edu</a:t>
            </a:r>
            <a:r>
              <a:rPr lang="en-US" dirty="0" smtClean="0"/>
              <a:t>/~</a:t>
            </a:r>
            <a:r>
              <a:rPr lang="en-US" dirty="0" err="1" smtClean="0"/>
              <a:t>dacb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296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 source code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23" b="6945"/>
          <a:stretch/>
        </p:blipFill>
        <p:spPr>
          <a:xfrm>
            <a:off x="457200" y="1443182"/>
            <a:ext cx="8229600" cy="5110018"/>
          </a:xfrm>
        </p:spPr>
      </p:pic>
      <p:sp>
        <p:nvSpPr>
          <p:cNvPr id="7" name="TextBox 6"/>
          <p:cNvSpPr txBox="1"/>
          <p:nvPr/>
        </p:nvSpPr>
        <p:spPr>
          <a:xfrm>
            <a:off x="3733800" y="1371600"/>
            <a:ext cx="4953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Added some documentation on pipeline requirements and basic usage</a:t>
            </a:r>
          </a:p>
        </p:txBody>
      </p:sp>
    </p:spTree>
    <p:extLst>
      <p:ext uri="{BB962C8B-B14F-4D97-AF65-F5344CB8AC3E}">
        <p14:creationId xmlns:p14="http://schemas.microsoft.com/office/powerpoint/2010/main" val="81885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(ISME Journal)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879600"/>
            <a:ext cx="69469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7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http://uwescience.github.io/reproducible/</a:t>
            </a:r>
            <a:r>
              <a:rPr lang="en-US" sz="2400" dirty="0" smtClean="0">
                <a:hlinkClick r:id="rId2"/>
              </a:rPr>
              <a:t>guidelines.html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Replicable computations</a:t>
            </a:r>
          </a:p>
          <a:p>
            <a:r>
              <a:rPr lang="en-US" dirty="0" smtClean="0"/>
              <a:t>Data &amp; code provenance, sharing &amp; archiving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Code</a:t>
            </a:r>
          </a:p>
          <a:p>
            <a:r>
              <a:rPr lang="en-US" dirty="0" smtClean="0"/>
              <a:t>Replicable environment</a:t>
            </a:r>
          </a:p>
          <a:p>
            <a:pPr lvl="1"/>
            <a:r>
              <a:rPr lang="en-US" dirty="0" smtClean="0"/>
              <a:t>Requirements documentation</a:t>
            </a:r>
          </a:p>
          <a:p>
            <a:pPr lvl="1"/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981200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2706469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6600" y="22860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3366FF"/>
                </a:solidFill>
              </a:rPr>
              <a:t>?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76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http://uwescience.github.io/reproducible/</a:t>
            </a:r>
            <a:r>
              <a:rPr lang="en-US" sz="2400" dirty="0" smtClean="0">
                <a:hlinkClick r:id="rId2"/>
              </a:rPr>
              <a:t>guidelines.html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Transitioned from local SVN to </a:t>
            </a:r>
            <a:r>
              <a:rPr lang="en-US" dirty="0" err="1" smtClean="0"/>
              <a:t>Git</a:t>
            </a:r>
            <a:r>
              <a:rPr lang="en-US" dirty="0" smtClean="0"/>
              <a:t> after paper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4400" y="2514600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6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http://uwescience.github.io/reproducible/</a:t>
            </a:r>
            <a:r>
              <a:rPr lang="en-US" sz="2400" dirty="0" smtClean="0">
                <a:hlinkClick r:id="rId2"/>
              </a:rPr>
              <a:t>guidelines.html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Replicable computations</a:t>
            </a:r>
          </a:p>
          <a:p>
            <a:pPr lvl="1"/>
            <a:r>
              <a:rPr lang="en-US" dirty="0" smtClean="0"/>
              <a:t>Used scripts for steps and to run the pipeline</a:t>
            </a:r>
          </a:p>
          <a:p>
            <a:pPr lvl="1"/>
            <a:r>
              <a:rPr lang="en-US" dirty="0" smtClean="0"/>
              <a:t>Final figures tweaked by hand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2971800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2057400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600" y="3352800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7039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figure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290838"/>
            <a:ext cx="5575300" cy="55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8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figure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00"/>
            <a:ext cx="6427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3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http://uwescience.github.io/reproducible/</a:t>
            </a:r>
            <a:r>
              <a:rPr lang="en-US" sz="2400" dirty="0" smtClean="0">
                <a:hlinkClick r:id="rId2"/>
              </a:rPr>
              <a:t>guidelines.html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Replicable computations</a:t>
            </a:r>
          </a:p>
          <a:p>
            <a:r>
              <a:rPr lang="en-US" dirty="0" smtClean="0"/>
              <a:t>Data &amp; code provenance, sharing &amp; archiving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2057400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2554069"/>
            <a:ext cx="73627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  <a:p>
            <a:pPr>
              <a:buNone/>
            </a:pP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3505200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3925669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3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http://uwescience.github.io/reproducible/</a:t>
            </a:r>
            <a:r>
              <a:rPr lang="en-US" sz="2400" dirty="0" smtClean="0">
                <a:hlinkClick r:id="rId2"/>
              </a:rPr>
              <a:t>guidelines.html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Replicable computations</a:t>
            </a:r>
          </a:p>
          <a:p>
            <a:r>
              <a:rPr lang="en-US" dirty="0" smtClean="0"/>
              <a:t>Data &amp; code provenance, sharing &amp; archiving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Code</a:t>
            </a:r>
          </a:p>
          <a:p>
            <a:r>
              <a:rPr lang="en-US" dirty="0" smtClean="0"/>
              <a:t>Replicable environment</a:t>
            </a:r>
          </a:p>
          <a:p>
            <a:pPr lvl="1"/>
            <a:r>
              <a:rPr lang="en-US" dirty="0" smtClean="0"/>
              <a:t>Requirements documentation</a:t>
            </a:r>
          </a:p>
          <a:p>
            <a:pPr lvl="1"/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2057400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6329" y="3087469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3505200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3925669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2554069"/>
            <a:ext cx="73627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  <a:p>
            <a:pPr>
              <a:buNone/>
            </a:pPr>
            <a:endParaRPr lang="en-US" sz="3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7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http://uwescience.github.io/reproducible/</a:t>
            </a:r>
            <a:r>
              <a:rPr lang="en-US" sz="2400" dirty="0" smtClean="0">
                <a:hlinkClick r:id="rId2"/>
              </a:rPr>
              <a:t>guidelines.html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Replicable computations</a:t>
            </a:r>
          </a:p>
          <a:p>
            <a:r>
              <a:rPr lang="en-US" dirty="0" smtClean="0"/>
              <a:t>Data &amp; code provenance, sharing &amp; archiving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Code</a:t>
            </a:r>
          </a:p>
          <a:p>
            <a:r>
              <a:rPr lang="en-US" dirty="0" smtClean="0"/>
              <a:t>Replicable environment</a:t>
            </a:r>
          </a:p>
          <a:p>
            <a:pPr lvl="1"/>
            <a:r>
              <a:rPr lang="en-US" dirty="0" smtClean="0"/>
              <a:t>Requirements documentation</a:t>
            </a:r>
          </a:p>
          <a:p>
            <a:pPr lvl="1"/>
            <a:r>
              <a:rPr lang="en-US" dirty="0" smtClean="0"/>
              <a:t>Virtual machine</a:t>
            </a:r>
          </a:p>
          <a:p>
            <a:pPr lvl="2"/>
            <a:r>
              <a:rPr lang="en-US" dirty="0" smtClean="0"/>
              <a:t>Can’t!  The </a:t>
            </a:r>
            <a:r>
              <a:rPr lang="en-US" i="1" dirty="0" err="1" smtClean="0"/>
              <a:t>usearch</a:t>
            </a:r>
            <a:r>
              <a:rPr lang="en-US" dirty="0" smtClean="0"/>
              <a:t> tool used by the pipeline license forbids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2057400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6329" y="3087469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2554069"/>
            <a:ext cx="73627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  <a:p>
            <a:pPr>
              <a:buNone/>
            </a:pP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3505200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925669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4913531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2646" y="5334000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-</a:t>
            </a:r>
            <a:endParaRPr lang="en-US" sz="3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9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Methane (CH</a:t>
            </a:r>
            <a:r>
              <a:rPr lang="en-US" baseline="-25000" dirty="0" smtClean="0"/>
              <a:t>4</a:t>
            </a:r>
            <a:r>
              <a:rPr lang="en-US" dirty="0" smtClean="0"/>
              <a:t>) is a greenhouse gas</a:t>
            </a:r>
          </a:p>
          <a:p>
            <a:pPr lvl="1"/>
            <a:r>
              <a:rPr lang="en-US" dirty="0" smtClean="0"/>
              <a:t>85x more potent than CO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Atmospheric [</a:t>
            </a:r>
            <a:r>
              <a:rPr lang="en-US" dirty="0" smtClean="0"/>
              <a:t>CH</a:t>
            </a:r>
            <a:r>
              <a:rPr lang="en-US" baseline="-25000" dirty="0" smtClean="0"/>
              <a:t>4</a:t>
            </a:r>
            <a:r>
              <a:rPr lang="en-US" dirty="0" smtClean="0"/>
              <a:t>] </a:t>
            </a:r>
            <a:r>
              <a:rPr lang="en-US" dirty="0" smtClean="0"/>
              <a:t>have increased 150% / 200 years</a:t>
            </a:r>
          </a:p>
        </p:txBody>
      </p:sp>
    </p:spTree>
    <p:extLst>
      <p:ext uri="{BB962C8B-B14F-4D97-AF65-F5344CB8AC3E}">
        <p14:creationId xmlns:p14="http://schemas.microsoft.com/office/powerpoint/2010/main" val="91627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http://uwescience.github.io/reproducible/</a:t>
            </a:r>
            <a:r>
              <a:rPr lang="en-US" sz="2400" dirty="0" smtClean="0">
                <a:hlinkClick r:id="rId2"/>
              </a:rPr>
              <a:t>guidelines.html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Replicable computations</a:t>
            </a:r>
          </a:p>
          <a:p>
            <a:r>
              <a:rPr lang="en-US" dirty="0" smtClean="0"/>
              <a:t>Data &amp; code provenance, sharing &amp; archiving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Code</a:t>
            </a:r>
          </a:p>
          <a:p>
            <a:r>
              <a:rPr lang="en-US" dirty="0" smtClean="0"/>
              <a:t>Replicable environment</a:t>
            </a:r>
          </a:p>
          <a:p>
            <a:pPr lvl="1"/>
            <a:r>
              <a:rPr lang="en-US" dirty="0" smtClean="0"/>
              <a:t>Requirements documentation</a:t>
            </a:r>
          </a:p>
          <a:p>
            <a:pPr lvl="1"/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2057400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6329" y="3087469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2554069"/>
            <a:ext cx="73627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  <a:p>
            <a:pPr>
              <a:buNone/>
            </a:pP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3505200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925669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3926" y="4480072"/>
            <a:ext cx="73627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  <a:p>
            <a:pPr>
              <a:buNone/>
            </a:pP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4913531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</a:rPr>
              <a:t>+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2646" y="5334000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-</a:t>
            </a:r>
            <a:endParaRPr lang="en-US" sz="3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4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same version control system from start to finish</a:t>
            </a:r>
          </a:p>
          <a:p>
            <a:endParaRPr lang="en-US" dirty="0"/>
          </a:p>
          <a:p>
            <a:r>
              <a:rPr lang="en-US" dirty="0" smtClean="0"/>
              <a:t>Waiting until the paper is accepted means the code DOI has to go in during proof stage</a:t>
            </a:r>
          </a:p>
          <a:p>
            <a:endParaRPr lang="en-US" dirty="0"/>
          </a:p>
          <a:p>
            <a:r>
              <a:rPr lang="en-US" dirty="0" smtClean="0"/>
              <a:t>Final figures in scripts can be hard but is worth the effort</a:t>
            </a:r>
          </a:p>
        </p:txBody>
      </p:sp>
    </p:spTree>
    <p:extLst>
      <p:ext uri="{BB962C8B-B14F-4D97-AF65-F5344CB8AC3E}">
        <p14:creationId xmlns:p14="http://schemas.microsoft.com/office/powerpoint/2010/main" val="321648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ack-marble-earth-night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6096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3352800" y="1905000"/>
            <a:ext cx="609600" cy="609600"/>
          </a:xfrm>
          <a:prstGeom prst="ellipse">
            <a:avLst/>
          </a:prstGeom>
          <a:noFill/>
          <a:ln w="381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638800" y="3200400"/>
            <a:ext cx="609600" cy="609600"/>
          </a:xfrm>
          <a:prstGeom prst="ellipse">
            <a:avLst/>
          </a:prstGeom>
          <a:noFill/>
          <a:ln w="38100" cmpd="sng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724400" y="2590800"/>
            <a:ext cx="609600" cy="609600"/>
          </a:xfrm>
          <a:prstGeom prst="ellipse">
            <a:avLst/>
          </a:prstGeom>
          <a:noFill/>
          <a:ln w="38100" cmpd="sng">
            <a:solidFill>
              <a:srgbClr val="00FFFF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2743200"/>
            <a:ext cx="1125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FF"/>
                </a:solidFill>
              </a:rPr>
              <a:t>Chicago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133600"/>
            <a:ext cx="273669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FFFF"/>
                </a:solidFill>
              </a:rPr>
              <a:t>Minneapolis – St. Paul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1447800"/>
            <a:ext cx="32209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Bakken</a:t>
            </a:r>
            <a:r>
              <a:rPr lang="en-US" dirty="0" smtClean="0">
                <a:solidFill>
                  <a:srgbClr val="FF0000"/>
                </a:solidFill>
              </a:rPr>
              <a:t> Shale (CH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flares)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0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0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Methane (CH</a:t>
            </a:r>
            <a:r>
              <a:rPr lang="en-US" baseline="-25000" dirty="0" smtClean="0"/>
              <a:t>4</a:t>
            </a:r>
            <a:r>
              <a:rPr lang="en-US" dirty="0" smtClean="0"/>
              <a:t>) is a greenhouse gas</a:t>
            </a:r>
          </a:p>
          <a:p>
            <a:pPr lvl="1"/>
            <a:r>
              <a:rPr lang="en-US" dirty="0" smtClean="0"/>
              <a:t>85x more potent than CO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Atmospheric [</a:t>
            </a:r>
            <a:r>
              <a:rPr lang="en-US" dirty="0" smtClean="0"/>
              <a:t>CH</a:t>
            </a:r>
            <a:r>
              <a:rPr lang="en-US" baseline="-25000" dirty="0" smtClean="0"/>
              <a:t>4</a:t>
            </a:r>
            <a:r>
              <a:rPr lang="en-US" dirty="0" smtClean="0"/>
              <a:t>] </a:t>
            </a:r>
            <a:r>
              <a:rPr lang="en-US" dirty="0" smtClean="0"/>
              <a:t>have increased 150% / 200 years</a:t>
            </a:r>
          </a:p>
          <a:p>
            <a:pPr lvl="1"/>
            <a:endParaRPr lang="en-US" dirty="0"/>
          </a:p>
          <a:p>
            <a:r>
              <a:rPr lang="en-US" dirty="0" smtClean="0"/>
              <a:t>Methane has been present on the planet since life began 3.6 billion years ago</a:t>
            </a:r>
          </a:p>
          <a:p>
            <a:pPr lvl="1"/>
            <a:r>
              <a:rPr lang="en-US" dirty="0" smtClean="0"/>
              <a:t>Something must have evolved to consume methane</a:t>
            </a:r>
          </a:p>
          <a:p>
            <a:pPr lvl="1"/>
            <a:r>
              <a:rPr lang="en-US" dirty="0" smtClean="0"/>
              <a:t>Evidence of </a:t>
            </a:r>
            <a:r>
              <a:rPr lang="en-US" dirty="0" smtClean="0"/>
              <a:t>this in bacterial record </a:t>
            </a:r>
            <a:r>
              <a:rPr lang="en-US" dirty="0" smtClean="0"/>
              <a:t>from 2.73 billion years ago</a:t>
            </a:r>
          </a:p>
          <a:p>
            <a:r>
              <a:rPr lang="en-US" dirty="0" smtClean="0"/>
              <a:t>Can we identify who the modern day bacteria are that consume methane?</a:t>
            </a:r>
          </a:p>
          <a:p>
            <a:r>
              <a:rPr lang="en-US" dirty="0" smtClean="0"/>
              <a:t>Can they be engineered to consume more?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5181600"/>
            <a:ext cx="8077200" cy="91440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3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Collect </a:t>
            </a:r>
            <a:r>
              <a:rPr lang="en-US" dirty="0" err="1" smtClean="0"/>
              <a:t>env</a:t>
            </a:r>
            <a:r>
              <a:rPr lang="en-US" dirty="0" smtClean="0"/>
              <a:t>. samples that metabolize CH</a:t>
            </a:r>
            <a:r>
              <a:rPr lang="en-US" baseline="-25000" dirty="0" smtClean="0"/>
              <a:t>4</a:t>
            </a:r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Enrich the communities for CH</a:t>
            </a:r>
            <a:r>
              <a:rPr lang="en-US" baseline="-25000" dirty="0" smtClean="0"/>
              <a:t>4</a:t>
            </a:r>
            <a:r>
              <a:rPr lang="en-US" dirty="0" smtClean="0"/>
              <a:t> utilizers</a:t>
            </a:r>
          </a:p>
          <a:p>
            <a:r>
              <a:rPr lang="en-US" sz="2400" dirty="0" smtClean="0"/>
              <a:t>Extract DNA from samples</a:t>
            </a:r>
          </a:p>
          <a:p>
            <a:r>
              <a:rPr lang="en-US" sz="2400" dirty="0" smtClean="0"/>
              <a:t>Sequence the 16S region of each sample (454)</a:t>
            </a:r>
          </a:p>
          <a:p>
            <a:r>
              <a:rPr lang="en-US" sz="2400" dirty="0" smtClean="0"/>
              <a:t>Extract, transform, load &amp; clean</a:t>
            </a:r>
          </a:p>
          <a:p>
            <a:pPr lvl="1"/>
            <a:r>
              <a:rPr lang="en-US" sz="2000" dirty="0" smtClean="0"/>
              <a:t>39 samples w/ 100,000s reads</a:t>
            </a:r>
          </a:p>
          <a:p>
            <a:r>
              <a:rPr lang="en-US" sz="2400" dirty="0" smtClean="0"/>
              <a:t>Perform sequence clustering</a:t>
            </a:r>
          </a:p>
          <a:p>
            <a:r>
              <a:rPr lang="en-US" sz="2400" dirty="0" smtClean="0"/>
              <a:t>Naïve </a:t>
            </a:r>
            <a:r>
              <a:rPr lang="en-US" sz="2400" dirty="0"/>
              <a:t>B</a:t>
            </a:r>
            <a:r>
              <a:rPr lang="en-US" sz="2400" dirty="0" smtClean="0"/>
              <a:t>ayes taxonomy classification of </a:t>
            </a:r>
            <a:r>
              <a:rPr lang="en-US" sz="2400" dirty="0" err="1" smtClean="0"/>
              <a:t>seqs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Classical correspondence analysis of taxonomy abundance data</a:t>
            </a:r>
          </a:p>
          <a:p>
            <a:pPr lvl="1"/>
            <a:r>
              <a:rPr lang="en-US" sz="2000" dirty="0" smtClean="0"/>
              <a:t>Understand how </a:t>
            </a:r>
            <a:r>
              <a:rPr lang="en-US" sz="2000" dirty="0" smtClean="0"/>
              <a:t>patterns of species originate from their metabolic interactions to </a:t>
            </a:r>
            <a:r>
              <a:rPr lang="en-US" sz="2000" dirty="0" smtClean="0"/>
              <a:t>utilize CH</a:t>
            </a:r>
            <a:r>
              <a:rPr lang="en-US" sz="2000" baseline="-25000" dirty="0" smtClean="0"/>
              <a:t>4</a:t>
            </a:r>
          </a:p>
          <a:p>
            <a:r>
              <a:rPr lang="en-US" sz="2400" dirty="0" smtClean="0"/>
              <a:t>Publish</a:t>
            </a:r>
            <a:endParaRPr lang="en-US" sz="2400" dirty="0"/>
          </a:p>
        </p:txBody>
      </p:sp>
      <p:pic>
        <p:nvPicPr>
          <p:cNvPr id="4" name="Picture 3" descr="Unknow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1371600"/>
            <a:ext cx="1270000" cy="1270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 bwMode="auto">
          <a:xfrm>
            <a:off x="7569200" y="1295400"/>
            <a:ext cx="381000" cy="1524000"/>
          </a:xfrm>
          <a:prstGeom prst="rightBrace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7569200" y="2971800"/>
            <a:ext cx="381000" cy="3276600"/>
          </a:xfrm>
          <a:prstGeom prst="rightBrace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Unknown-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038600"/>
            <a:ext cx="1085063" cy="99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0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section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565" y="1524000"/>
            <a:ext cx="3086100" cy="476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219200"/>
            <a:ext cx="3086100" cy="543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38400"/>
            <a:ext cx="3124200" cy="18161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0" y="4419600"/>
            <a:ext cx="3048000" cy="533400"/>
          </a:xfrm>
          <a:prstGeom prst="roundRect">
            <a:avLst/>
          </a:prstGeom>
          <a:noFill/>
          <a:ln w="28575" cmpd="sng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914400" y="5410200"/>
            <a:ext cx="1676400" cy="22860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-11546" y="5867400"/>
            <a:ext cx="3059545" cy="304800"/>
          </a:xfrm>
          <a:prstGeom prst="roundRect">
            <a:avLst/>
          </a:prstGeom>
          <a:noFill/>
          <a:ln w="28575" cmpd="sng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971800" y="1219200"/>
            <a:ext cx="3200400" cy="457200"/>
          </a:xfrm>
          <a:prstGeom prst="roundRect">
            <a:avLst/>
          </a:prstGeom>
          <a:noFill/>
          <a:ln w="28575" cmpd="sng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971800" y="2590800"/>
            <a:ext cx="3200400" cy="30480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971800" y="5486400"/>
            <a:ext cx="3124200" cy="533400"/>
          </a:xfrm>
          <a:prstGeom prst="roundRect">
            <a:avLst/>
          </a:prstGeom>
          <a:noFill/>
          <a:ln w="28575" cmpd="sng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95999" y="2819400"/>
            <a:ext cx="3071091" cy="38100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109854" y="3235035"/>
            <a:ext cx="3071091" cy="228600"/>
          </a:xfrm>
          <a:prstGeom prst="roundRect">
            <a:avLst/>
          </a:prstGeom>
          <a:noFill/>
          <a:ln w="28575" cmpd="sng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105235" y="3546764"/>
            <a:ext cx="3071091" cy="33943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107545" y="3886200"/>
            <a:ext cx="3071091" cy="33943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7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Deposit raw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88" b="6945"/>
          <a:stretch/>
        </p:blipFill>
        <p:spPr>
          <a:xfrm>
            <a:off x="457200" y="1397000"/>
            <a:ext cx="8229600" cy="5156200"/>
          </a:xfrm>
        </p:spPr>
      </p:pic>
      <p:sp>
        <p:nvSpPr>
          <p:cNvPr id="7" name="TextBox 6"/>
          <p:cNvSpPr txBox="1"/>
          <p:nvPr/>
        </p:nvSpPr>
        <p:spPr>
          <a:xfrm>
            <a:off x="3733800" y="1371600"/>
            <a:ext cx="4953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Put the raw data into NCBI </a:t>
            </a:r>
            <a:r>
              <a:rPr lang="en-US" dirty="0" err="1" smtClean="0"/>
              <a:t>BioProject</a:t>
            </a:r>
            <a:r>
              <a:rPr lang="en-US" dirty="0" smtClean="0"/>
              <a:t> with metadata for the study</a:t>
            </a:r>
          </a:p>
        </p:txBody>
      </p:sp>
    </p:spTree>
    <p:extLst>
      <p:ext uri="{BB962C8B-B14F-4D97-AF65-F5344CB8AC3E}">
        <p14:creationId xmlns:p14="http://schemas.microsoft.com/office/powerpoint/2010/main" val="295694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 raw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23" b="6945"/>
          <a:stretch/>
        </p:blipFill>
        <p:spPr>
          <a:xfrm>
            <a:off x="457200" y="1443182"/>
            <a:ext cx="8229600" cy="5110018"/>
          </a:xfrm>
        </p:spPr>
      </p:pic>
      <p:sp>
        <p:nvSpPr>
          <p:cNvPr id="6" name="TextBox 5"/>
          <p:cNvSpPr txBox="1"/>
          <p:nvPr/>
        </p:nvSpPr>
        <p:spPr>
          <a:xfrm>
            <a:off x="3733800" y="1371600"/>
            <a:ext cx="49530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Including sample metadata such as collection date, GPS coordinates and sequencing methodology / protocol</a:t>
            </a:r>
          </a:p>
        </p:txBody>
      </p:sp>
    </p:spTree>
    <p:extLst>
      <p:ext uri="{BB962C8B-B14F-4D97-AF65-F5344CB8AC3E}">
        <p14:creationId xmlns:p14="http://schemas.microsoft.com/office/powerpoint/2010/main" val="54866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Deposit source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23" b="6945"/>
          <a:stretch/>
        </p:blipFill>
        <p:spPr>
          <a:xfrm>
            <a:off x="457200" y="1443182"/>
            <a:ext cx="8229600" cy="5110018"/>
          </a:xfrm>
        </p:spPr>
      </p:pic>
      <p:sp>
        <p:nvSpPr>
          <p:cNvPr id="5" name="TextBox 4"/>
          <p:cNvSpPr txBox="1"/>
          <p:nvPr/>
        </p:nvSpPr>
        <p:spPr>
          <a:xfrm>
            <a:off x="3733800" y="1371600"/>
            <a:ext cx="4953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Transferred code from a local SVN repo to </a:t>
            </a:r>
            <a:r>
              <a:rPr lang="en-US" dirty="0" err="1" smtClean="0"/>
              <a:t>github.com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319269"/>
      </p:ext>
    </p:extLst>
  </p:cSld>
  <p:clrMapOvr>
    <a:masterClrMapping/>
  </p:clrMapOvr>
</p:sld>
</file>

<file path=ppt/theme/theme1.xml><?xml version="1.0" encoding="utf-8"?>
<a:theme xmlns:a="http://schemas.openxmlformats.org/drawingml/2006/main" name="dacb presentation template">
  <a:themeElements>
    <a:clrScheme name="dacb presentatio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cb presentatio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arrow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>
    <a:extraClrScheme>
      <a:clrScheme name="dacb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b presentatio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b presentatio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b presentatio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b presentatio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b presentatio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cb presentatio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cb presentatio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cb presentatio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cb presentatio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cb presentatio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cb presentatio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51211</TotalTime>
  <Words>591</Words>
  <Application>Microsoft Macintosh PowerPoint</Application>
  <PresentationFormat>On-screen Show (4:3)</PresentationFormat>
  <Paragraphs>147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dacb presentation template</vt:lpstr>
      <vt:lpstr>Adventures in computational reproducible research for ribosomal based community profiling</vt:lpstr>
      <vt:lpstr>Background</vt:lpstr>
      <vt:lpstr>PowerPoint Presentation</vt:lpstr>
      <vt:lpstr>Background</vt:lpstr>
      <vt:lpstr>Strategy</vt:lpstr>
      <vt:lpstr>Methods section</vt:lpstr>
      <vt:lpstr>Deposit raw data</vt:lpstr>
      <vt:lpstr>Deposit raw data</vt:lpstr>
      <vt:lpstr>Deposit source code</vt:lpstr>
      <vt:lpstr>Deposit source code</vt:lpstr>
      <vt:lpstr>Publish (ISME Journal)</vt:lpstr>
      <vt:lpstr>How did we do?</vt:lpstr>
      <vt:lpstr>How did we do?</vt:lpstr>
      <vt:lpstr>How did we do?</vt:lpstr>
      <vt:lpstr>Generated figure</vt:lpstr>
      <vt:lpstr>Final figure</vt:lpstr>
      <vt:lpstr>How did we do?</vt:lpstr>
      <vt:lpstr>How did we do?</vt:lpstr>
      <vt:lpstr>How did we do?</vt:lpstr>
      <vt:lpstr>How did we do?</vt:lpstr>
      <vt:lpstr>Lessons</vt:lpstr>
    </vt:vector>
  </TitlesOfParts>
  <Company>daggett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microscopic view of peptide and protein solvation</dc:title>
  <dc:creator> </dc:creator>
  <cp:lastModifiedBy>David Beck</cp:lastModifiedBy>
  <cp:revision>2851</cp:revision>
  <dcterms:created xsi:type="dcterms:W3CDTF">2010-07-15T19:59:09Z</dcterms:created>
  <dcterms:modified xsi:type="dcterms:W3CDTF">2014-10-21T19:37:04Z</dcterms:modified>
</cp:coreProperties>
</file>