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3" r:id="rId4"/>
    <p:sldId id="257" r:id="rId5"/>
    <p:sldId id="267" r:id="rId6"/>
    <p:sldId id="264" r:id="rId7"/>
    <p:sldId id="274" r:id="rId8"/>
    <p:sldId id="266" r:id="rId9"/>
    <p:sldId id="268"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5B6"/>
    <a:srgbClr val="F5EBE0"/>
    <a:srgbClr val="FEFAE0"/>
    <a:srgbClr val="D5BDAF"/>
    <a:srgbClr val="FAEDCD"/>
    <a:srgbClr val="E9EDC9"/>
    <a:srgbClr val="CCD5AE"/>
    <a:srgbClr val="DAD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4A634-40C6-4D7E-9D59-87853E85F4C4}" v="1" dt="2024-01-20T06:29:37.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7" autoAdjust="0"/>
    <p:restoredTop sz="97030"/>
  </p:normalViewPr>
  <p:slideViewPr>
    <p:cSldViewPr snapToGrid="0">
      <p:cViewPr varScale="1">
        <p:scale>
          <a:sx n="96" d="100"/>
          <a:sy n="96" d="100"/>
        </p:scale>
        <p:origin x="45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thya Rokhith Bhaskar" userId="aa211ca8c084a279" providerId="LiveId" clId="{5F2CD942-077B-4B9A-9C45-5E7FB6316841}"/>
    <pc:docChg chg="addSld delSld modSld sldOrd">
      <pc:chgData name="Adhithya Rokhith Bhaskar" userId="aa211ca8c084a279" providerId="LiveId" clId="{5F2CD942-077B-4B9A-9C45-5E7FB6316841}" dt="2023-12-07T20:21:55.509" v="53" actId="20577"/>
      <pc:docMkLst>
        <pc:docMk/>
      </pc:docMkLst>
      <pc:sldChg chg="del">
        <pc:chgData name="Adhithya Rokhith Bhaskar" userId="aa211ca8c084a279" providerId="LiveId" clId="{5F2CD942-077B-4B9A-9C45-5E7FB6316841}" dt="2023-12-07T20:00:13.505" v="37" actId="47"/>
        <pc:sldMkLst>
          <pc:docMk/>
          <pc:sldMk cId="4009907159" sldId="265"/>
        </pc:sldMkLst>
      </pc:sldChg>
      <pc:sldChg chg="modSp mod">
        <pc:chgData name="Adhithya Rokhith Bhaskar" userId="aa211ca8c084a279" providerId="LiveId" clId="{5F2CD942-077B-4B9A-9C45-5E7FB6316841}" dt="2023-12-07T20:21:55.509" v="53" actId="20577"/>
        <pc:sldMkLst>
          <pc:docMk/>
          <pc:sldMk cId="1311429771" sldId="273"/>
        </pc:sldMkLst>
        <pc:spChg chg="mod">
          <ac:chgData name="Adhithya Rokhith Bhaskar" userId="aa211ca8c084a279" providerId="LiveId" clId="{5F2CD942-077B-4B9A-9C45-5E7FB6316841}" dt="2023-12-07T20:21:55.509" v="53" actId="20577"/>
          <ac:spMkLst>
            <pc:docMk/>
            <pc:sldMk cId="1311429771" sldId="273"/>
            <ac:spMk id="8" creationId="{7D6AB082-8A11-E6EE-5588-8BA192994626}"/>
          </ac:spMkLst>
        </pc:spChg>
      </pc:sldChg>
      <pc:sldChg chg="add ord">
        <pc:chgData name="Adhithya Rokhith Bhaskar" userId="aa211ca8c084a279" providerId="LiveId" clId="{5F2CD942-077B-4B9A-9C45-5E7FB6316841}" dt="2023-12-07T20:00:10.809" v="36"/>
        <pc:sldMkLst>
          <pc:docMk/>
          <pc:sldMk cId="3384581310" sldId="274"/>
        </pc:sldMkLst>
      </pc:sldChg>
    </pc:docChg>
  </pc:docChgLst>
  <pc:docChgLst>
    <pc:chgData name="Adhithya Rokhith Bhaskar" userId="aa211ca8c084a279" providerId="LiveId" clId="{9BB4A634-40C6-4D7E-9D59-87853E85F4C4}"/>
    <pc:docChg chg="undo custSel modSld">
      <pc:chgData name="Adhithya Rokhith Bhaskar" userId="aa211ca8c084a279" providerId="LiveId" clId="{9BB4A634-40C6-4D7E-9D59-87853E85F4C4}" dt="2024-01-20T06:30:05.368" v="13" actId="5793"/>
      <pc:docMkLst>
        <pc:docMk/>
      </pc:docMkLst>
      <pc:sldChg chg="addSp modSp mod">
        <pc:chgData name="Adhithya Rokhith Bhaskar" userId="aa211ca8c084a279" providerId="LiveId" clId="{9BB4A634-40C6-4D7E-9D59-87853E85F4C4}" dt="2024-01-20T06:30:05.368" v="13" actId="5793"/>
        <pc:sldMkLst>
          <pc:docMk/>
          <pc:sldMk cId="2852349385" sldId="256"/>
        </pc:sldMkLst>
        <pc:spChg chg="add mod">
          <ac:chgData name="Adhithya Rokhith Bhaskar" userId="aa211ca8c084a279" providerId="LiveId" clId="{9BB4A634-40C6-4D7E-9D59-87853E85F4C4}" dt="2024-01-20T06:30:05.368" v="13" actId="5793"/>
          <ac:spMkLst>
            <pc:docMk/>
            <pc:sldMk cId="2852349385" sldId="256"/>
            <ac:spMk id="2" creationId="{D75DE593-4FFC-12B0-20DF-52475BA53B9B}"/>
          </ac:spMkLst>
        </pc:spChg>
        <pc:spChg chg="mod">
          <ac:chgData name="Adhithya Rokhith Bhaskar" userId="aa211ca8c084a279" providerId="LiveId" clId="{9BB4A634-40C6-4D7E-9D59-87853E85F4C4}" dt="2024-01-20T06:29:55.841" v="10" actId="1076"/>
          <ac:spMkLst>
            <pc:docMk/>
            <pc:sldMk cId="2852349385" sldId="256"/>
            <ac:spMk id="4" creationId="{488BD885-D00A-8652-0520-883F2EA1B1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4A5F-EF8C-58AB-963A-E0E845050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1060E1-C8EF-1147-5570-49041919C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CA680-2862-80A8-E92D-8B599C5C8C04}"/>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E8A1E56D-AD29-D7BC-203B-F94944A6B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90090-486D-24C3-7D15-9EB26C9A9A4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70371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83B4-4D67-74B2-09EB-BED4197C1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7CA0A-C65C-5E8B-5601-CD885133C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B9E14-B9EB-810F-0399-B26F06DFA9AC}"/>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EF39D593-D25E-09AF-9959-0ACAD778A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C5C11-BD24-52B3-EBAE-0252F3AB76D3}"/>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2155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709B84-BDD4-76CF-0280-F8FE5500EC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FB3F57-2735-B482-D0A9-87D9AB005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197CE-E663-4907-9AA0-F33DF3C66C71}"/>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62BCCD59-857C-4D0D-6C8B-D22D4409E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4FEDA-E0A6-7815-E68E-25DABDF22A3E}"/>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91404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2239-0E35-BE4C-FAAB-4C811672B5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39BB53-E0B3-334F-ACA3-53FC9DAC4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51F59-5B90-F0B6-608D-54B8D0529BB3}"/>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478098E2-1D17-C672-B895-1CAEF7347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52DBF-3A1C-1458-F002-32CA0135B668}"/>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34850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DE64-1F6F-82CE-1622-EB99225F5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1BF313-9D2E-372F-7E1A-3AB08AF3AB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078DAC-03C3-57AD-31B0-826E4F7E2C8F}"/>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653CE5DB-8EAD-9D9E-86D7-26BB69CAD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74385-B12A-9FFD-CB1B-6E011D6F797C}"/>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0006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98C4-F378-E0E5-702E-56171E7FB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C0E7FD-67CB-47C9-E4A9-7A81E7F0A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B73DA-94F3-9734-978C-25287BC8B3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97ACE-CD1A-A952-C773-708531437903}"/>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6" name="Footer Placeholder 5">
            <a:extLst>
              <a:ext uri="{FF2B5EF4-FFF2-40B4-BE49-F238E27FC236}">
                <a16:creationId xmlns:a16="http://schemas.microsoft.com/office/drawing/2014/main" id="{73272767-EB50-2440-A612-FCEB4F7C7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DBBDE-C48B-F550-D0CB-9301FC8510C5}"/>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7666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3ECC-4C85-8480-D96A-8A07FF300A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5942D-9424-01BC-FA65-B27DFBA3F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A6580-1A96-3188-B5B3-B9FC403BD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7276D-9B29-7EF7-CCDF-FCB5F8112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9D64B4-CB48-531E-501F-76B5DAE86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3F3C60-A117-8EDC-3929-752AE51F3AD5}"/>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8" name="Footer Placeholder 7">
            <a:extLst>
              <a:ext uri="{FF2B5EF4-FFF2-40B4-BE49-F238E27FC236}">
                <a16:creationId xmlns:a16="http://schemas.microsoft.com/office/drawing/2014/main" id="{14E515DD-C1CD-3A42-0A97-8C3159D5E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47C74-AAED-0FEE-6E47-8C3AF5C9673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11753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4BCC-D0D6-E543-C30B-DD5308FD7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6E8FBE-C581-FCF1-FD13-1E8D4527EBFA}"/>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4" name="Footer Placeholder 3">
            <a:extLst>
              <a:ext uri="{FF2B5EF4-FFF2-40B4-BE49-F238E27FC236}">
                <a16:creationId xmlns:a16="http://schemas.microsoft.com/office/drawing/2014/main" id="{B9B44026-5246-314D-E180-DD628927CF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A394D1-DD61-DB65-03C1-02384BA0E686}"/>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222227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1FB83-FF33-43B7-6F51-6D902ED18503}"/>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3" name="Footer Placeholder 2">
            <a:extLst>
              <a:ext uri="{FF2B5EF4-FFF2-40B4-BE49-F238E27FC236}">
                <a16:creationId xmlns:a16="http://schemas.microsoft.com/office/drawing/2014/main" id="{B9027BB5-48B7-DAF2-AAFD-2AA67C8A9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050CEB-04BE-D0CB-8CFD-872AABF15FB0}"/>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205492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421A-E9C8-FFC9-A65C-3A9B5C96D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EBEE9A-0FB8-B17F-9187-87FA6F28F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3A2113-ECB3-C732-7836-944511522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ADAD-5B0E-6BC1-9170-5AD0DF00DC12}"/>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6" name="Footer Placeholder 5">
            <a:extLst>
              <a:ext uri="{FF2B5EF4-FFF2-40B4-BE49-F238E27FC236}">
                <a16:creationId xmlns:a16="http://schemas.microsoft.com/office/drawing/2014/main" id="{D94E6BBF-3C2A-C8C6-7998-31BAE50BD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BEAE0-9BFB-57AE-A066-09D860411159}"/>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382897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509C-BFD9-97AD-2B87-12F8F799B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08E256-A0EA-B0B2-4DC5-2504180A7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0884F14-46E6-D95D-7F61-773A92FBB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FDB0B-81B3-A024-FE59-45D1B61C15E7}"/>
              </a:ext>
            </a:extLst>
          </p:cNvPr>
          <p:cNvSpPr>
            <a:spLocks noGrp="1"/>
          </p:cNvSpPr>
          <p:nvPr>
            <p:ph type="dt" sz="half" idx="10"/>
          </p:nvPr>
        </p:nvSpPr>
        <p:spPr/>
        <p:txBody>
          <a:bodyPr/>
          <a:lstStyle/>
          <a:p>
            <a:fld id="{3B17FB6B-E9FA-CB40-8F5B-390DD995EB83}" type="datetimeFigureOut">
              <a:rPr lang="en-US" smtClean="0"/>
              <a:t>1/20/2024</a:t>
            </a:fld>
            <a:endParaRPr lang="en-US"/>
          </a:p>
        </p:txBody>
      </p:sp>
      <p:sp>
        <p:nvSpPr>
          <p:cNvPr id="6" name="Footer Placeholder 5">
            <a:extLst>
              <a:ext uri="{FF2B5EF4-FFF2-40B4-BE49-F238E27FC236}">
                <a16:creationId xmlns:a16="http://schemas.microsoft.com/office/drawing/2014/main" id="{0898CE8E-A686-3667-1E52-27550025C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B6225-3E2D-4B78-F870-D9DEA36314DB}"/>
              </a:ext>
            </a:extLst>
          </p:cNvPr>
          <p:cNvSpPr>
            <a:spLocks noGrp="1"/>
          </p:cNvSpPr>
          <p:nvPr>
            <p:ph type="sldNum" sz="quarter" idx="12"/>
          </p:nvPr>
        </p:nvSpPr>
        <p:spPr/>
        <p:txBody>
          <a:bodyPr/>
          <a:lstStyle/>
          <a:p>
            <a:fld id="{43154B73-4761-224A-9E99-CBD74CC762D2}" type="slidenum">
              <a:rPr lang="en-US" smtClean="0"/>
              <a:t>‹#›</a:t>
            </a:fld>
            <a:endParaRPr lang="en-US"/>
          </a:p>
        </p:txBody>
      </p:sp>
    </p:spTree>
    <p:extLst>
      <p:ext uri="{BB962C8B-B14F-4D97-AF65-F5344CB8AC3E}">
        <p14:creationId xmlns:p14="http://schemas.microsoft.com/office/powerpoint/2010/main" val="137500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48E90-9312-EF4D-5851-0744FF2C9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E9A6C0-A402-4DD8-CBD6-7722FED62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847A3-6212-600D-FE13-D1845D51C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7FB6B-E9FA-CB40-8F5B-390DD995EB83}" type="datetimeFigureOut">
              <a:rPr lang="en-US" smtClean="0"/>
              <a:t>1/20/2024</a:t>
            </a:fld>
            <a:endParaRPr lang="en-US"/>
          </a:p>
        </p:txBody>
      </p:sp>
      <p:sp>
        <p:nvSpPr>
          <p:cNvPr id="5" name="Footer Placeholder 4">
            <a:extLst>
              <a:ext uri="{FF2B5EF4-FFF2-40B4-BE49-F238E27FC236}">
                <a16:creationId xmlns:a16="http://schemas.microsoft.com/office/drawing/2014/main" id="{20C02593-7224-336B-7628-5195B56CC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FD69C4-02EE-3B2A-B654-A04D413AB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4B73-4761-224A-9E99-CBD74CC762D2}" type="slidenum">
              <a:rPr lang="en-US" smtClean="0"/>
              <a:t>‹#›</a:t>
            </a:fld>
            <a:endParaRPr lang="en-US"/>
          </a:p>
        </p:txBody>
      </p:sp>
    </p:spTree>
    <p:extLst>
      <p:ext uri="{BB962C8B-B14F-4D97-AF65-F5344CB8AC3E}">
        <p14:creationId xmlns:p14="http://schemas.microsoft.com/office/powerpoint/2010/main" val="134825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svg"/><Relationship Id="rId3" Type="http://schemas.openxmlformats.org/officeDocument/2006/relationships/hyperlink" Target="https://docs.google.com/spreadsheets/d/18tn3W7elg64Yd1p6d5w4pfC-Q0XWD3xOgPeXKWWcdqs/edit?usp=sharing" TargetMode="External"/><Relationship Id="rId7" Type="http://schemas.openxmlformats.org/officeDocument/2006/relationships/image" Target="../media/image7.sv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3.svg"/><Relationship Id="rId5" Type="http://schemas.openxmlformats.org/officeDocument/2006/relationships/image" Target="../media/image21.sv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22.png"/><Relationship Id="rId5" Type="http://schemas.openxmlformats.org/officeDocument/2006/relationships/image" Target="../media/image20.png"/><Relationship Id="rId10" Type="http://schemas.openxmlformats.org/officeDocument/2006/relationships/image" Target="../media/image13.sv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docs.google.com/spreadsheets/d/18tn3W7elg64Yd1p6d5w4pfC-Q0XWD3xOgPeXKWWcdqs/edit#gid=2049356016" TargetMode="External"/><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23.svg"/><Relationship Id="rId5" Type="http://schemas.openxmlformats.org/officeDocument/2006/relationships/image" Target="../media/image21.sv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0.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23.svg"/><Relationship Id="rId4" Type="http://schemas.openxmlformats.org/officeDocument/2006/relationships/image" Target="../media/image21.sv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3061854" y="2161309"/>
            <a:ext cx="5704459" cy="1107996"/>
          </a:xfrm>
          <a:prstGeom prst="rect">
            <a:avLst/>
          </a:prstGeom>
          <a:noFill/>
        </p:spPr>
        <p:txBody>
          <a:bodyPr wrap="square" rtlCol="0">
            <a:spAutoFit/>
          </a:bodyPr>
          <a:lstStyle/>
          <a:p>
            <a:pPr algn="ctr"/>
            <a:r>
              <a:rPr lang="en-US" sz="6600" dirty="0">
                <a:solidFill>
                  <a:schemeClr val="tx1">
                    <a:lumMod val="95000"/>
                    <a:lumOff val="5000"/>
                  </a:schemeClr>
                </a:solidFill>
                <a:cs typeface="Aharoni" panose="02010803020104030203" pitchFamily="2" charset="-79"/>
              </a:rPr>
              <a:t>Market</a:t>
            </a:r>
            <a:r>
              <a:rPr lang="en-US" sz="6600" dirty="0">
                <a:solidFill>
                  <a:schemeClr val="bg1">
                    <a:lumMod val="85000"/>
                  </a:schemeClr>
                </a:solidFill>
                <a:cs typeface="Aharoni" panose="02010803020104030203" pitchFamily="2" charset="-79"/>
              </a:rPr>
              <a:t> </a:t>
            </a:r>
            <a:r>
              <a:rPr lang="en-US" sz="6600" dirty="0">
                <a:solidFill>
                  <a:schemeClr val="tx1">
                    <a:lumMod val="95000"/>
                    <a:lumOff val="5000"/>
                  </a:schemeClr>
                </a:solidFill>
                <a:cs typeface="Aharoni" panose="02010803020104030203" pitchFamily="2" charset="-79"/>
              </a:rPr>
              <a:t>Sizing</a:t>
            </a:r>
          </a:p>
        </p:txBody>
      </p:sp>
      <p:sp>
        <p:nvSpPr>
          <p:cNvPr id="11" name="Rounded Rectangle 10">
            <a:extLst>
              <a:ext uri="{FF2B5EF4-FFF2-40B4-BE49-F238E27FC236}">
                <a16:creationId xmlns:a16="http://schemas.microsoft.com/office/drawing/2014/main" id="{A16FB49D-24DE-7165-6990-C53784A1F3F4}"/>
              </a:ext>
            </a:extLst>
          </p:cNvPr>
          <p:cNvSpPr/>
          <p:nvPr/>
        </p:nvSpPr>
        <p:spPr>
          <a:xfrm>
            <a:off x="4110182" y="9489971"/>
            <a:ext cx="8081818" cy="3454400"/>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adge 1 with solid fill">
            <a:extLst>
              <a:ext uri="{FF2B5EF4-FFF2-40B4-BE49-F238E27FC236}">
                <a16:creationId xmlns:a16="http://schemas.microsoft.com/office/drawing/2014/main" id="{ABA73F3B-EE9A-E6FE-7F57-E1E29DF5DF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 y="9019309"/>
            <a:ext cx="4395723" cy="4395723"/>
          </a:xfrm>
          <a:prstGeom prst="rect">
            <a:avLst/>
          </a:prstGeom>
        </p:spPr>
      </p:pic>
      <p:sp>
        <p:nvSpPr>
          <p:cNvPr id="14" name="TextBox 13">
            <a:extLst>
              <a:ext uri="{FF2B5EF4-FFF2-40B4-BE49-F238E27FC236}">
                <a16:creationId xmlns:a16="http://schemas.microsoft.com/office/drawing/2014/main" id="{89A7C6F9-D30E-D2BA-AB33-1DB0A719A77D}"/>
              </a:ext>
            </a:extLst>
          </p:cNvPr>
          <p:cNvSpPr txBox="1"/>
          <p:nvPr/>
        </p:nvSpPr>
        <p:spPr>
          <a:xfrm>
            <a:off x="4683989" y="10704738"/>
            <a:ext cx="7056582" cy="5632311"/>
          </a:xfrm>
          <a:prstGeom prst="rect">
            <a:avLst/>
          </a:prstGeom>
          <a:noFill/>
        </p:spPr>
        <p:txBody>
          <a:bodyPr wrap="square" rtlCol="0">
            <a:spAutoFit/>
          </a:bodyPr>
          <a:lstStyle/>
          <a:p>
            <a:pPr algn="ctr"/>
            <a:r>
              <a:rPr lang="en-US" dirty="0">
                <a:cs typeface="Aharoni" panose="02010803020104030203" pitchFamily="2" charset="-79"/>
              </a:rPr>
              <a:t>ADD YOUR OWN TEXT ADD YOUR OWN TEXT ADD YOUR OWN TEXT ADD YOUR OWN TEXT ADD YOUR OWN TEXT ADD YOUR OWN TEXT ADD YOUR OWN TEXT ADD YOUR OWN TEXT ADD YOUR OWN TEXT ADD YOUR OWN TEXT ADD YOUR OWN TEXT ADD YOUR OWN TEXT ADD YOUR OWN TEXT ADD YOUR OWN TEXT ADD YOUR OWN TEXT ADD YOUR OWN TEXT </a:t>
            </a: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a:p>
            <a:pPr algn="ctr"/>
            <a:endParaRPr lang="en-US" dirty="0">
              <a:cs typeface="Aharoni" panose="02010803020104030203" pitchFamily="2" charset="-79"/>
            </a:endParaRPr>
          </a:p>
        </p:txBody>
      </p:sp>
      <p:sp>
        <p:nvSpPr>
          <p:cNvPr id="15" name="TextBox 14">
            <a:extLst>
              <a:ext uri="{FF2B5EF4-FFF2-40B4-BE49-F238E27FC236}">
                <a16:creationId xmlns:a16="http://schemas.microsoft.com/office/drawing/2014/main" id="{99B48832-329C-90F8-1272-5114C3BD3582}"/>
              </a:ext>
            </a:extLst>
          </p:cNvPr>
          <p:cNvSpPr txBox="1"/>
          <p:nvPr/>
        </p:nvSpPr>
        <p:spPr>
          <a:xfrm>
            <a:off x="4977718" y="9910911"/>
            <a:ext cx="6613236" cy="646331"/>
          </a:xfrm>
          <a:prstGeom prst="rect">
            <a:avLst/>
          </a:prstGeom>
          <a:noFill/>
        </p:spPr>
        <p:txBody>
          <a:bodyPr wrap="square" rtlCol="0">
            <a:spAutoFit/>
          </a:bodyPr>
          <a:lstStyle/>
          <a:p>
            <a:pPr algn="ctr"/>
            <a:r>
              <a:rPr lang="en-US" sz="3600" dirty="0">
                <a:cs typeface="Aharoni" panose="02010803020104030203" pitchFamily="2" charset="-79"/>
              </a:rPr>
              <a:t>ADD YOUR OWN TEXT HERE;)</a:t>
            </a:r>
          </a:p>
        </p:txBody>
      </p:sp>
      <p:sp>
        <p:nvSpPr>
          <p:cNvPr id="3" name="TextBox 2">
            <a:extLst>
              <a:ext uri="{FF2B5EF4-FFF2-40B4-BE49-F238E27FC236}">
                <a16:creationId xmlns:a16="http://schemas.microsoft.com/office/drawing/2014/main" id="{40291469-BCFD-3D0A-BDB4-99CFD444DD6D}"/>
              </a:ext>
            </a:extLst>
          </p:cNvPr>
          <p:cNvSpPr txBox="1"/>
          <p:nvPr/>
        </p:nvSpPr>
        <p:spPr>
          <a:xfrm>
            <a:off x="2862046" y="3749795"/>
            <a:ext cx="6104074" cy="1200329"/>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rPr>
              <a:t>SW | Customer Personas | Market Scope | TAM | SAM | Market Share</a:t>
            </a:r>
            <a:endParaRPr lang="en-US" b="0" dirty="0">
              <a:effectLst/>
            </a:endParaRPr>
          </a:p>
          <a:p>
            <a:pPr algn="ctr"/>
            <a:br>
              <a:rPr lang="en-US" dirty="0"/>
            </a:br>
            <a:endParaRPr lang="en-US" dirty="0"/>
          </a:p>
        </p:txBody>
      </p:sp>
      <p:sp>
        <p:nvSpPr>
          <p:cNvPr id="2" name="Google Shape;55;p13">
            <a:extLst>
              <a:ext uri="{FF2B5EF4-FFF2-40B4-BE49-F238E27FC236}">
                <a16:creationId xmlns:a16="http://schemas.microsoft.com/office/drawing/2014/main" id="{D75DE593-4FFC-12B0-20DF-52475BA53B9B}"/>
              </a:ext>
            </a:extLst>
          </p:cNvPr>
          <p:cNvSpPr txBox="1">
            <a:spLocks/>
          </p:cNvSpPr>
          <p:nvPr/>
        </p:nvSpPr>
        <p:spPr>
          <a:xfrm>
            <a:off x="1784570" y="4986436"/>
            <a:ext cx="8184377" cy="91762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 sz="1400" b="1" dirty="0">
                <a:solidFill>
                  <a:srgbClr val="002060"/>
                </a:solidFill>
                <a:latin typeface="Georgia Pro"/>
                <a:ea typeface="Proxima Nova"/>
                <a:cs typeface="Proxima Nova"/>
                <a:sym typeface="Proxima Nova"/>
              </a:rPr>
              <a:t>PROJECT MANAGER: </a:t>
            </a:r>
            <a:r>
              <a:rPr lang="en" sz="1400" dirty="0">
                <a:solidFill>
                  <a:srgbClr val="002060"/>
                </a:solidFill>
                <a:latin typeface="Georgia Pro"/>
                <a:ea typeface="Proxima Nova"/>
                <a:cs typeface="Proxima Nova"/>
                <a:sym typeface="Proxima Nova"/>
              </a:rPr>
              <a:t>Adhithya Rokhith Bhaskar</a:t>
            </a:r>
          </a:p>
          <a:p>
            <a:pPr marL="0" indent="0">
              <a:buNone/>
            </a:pPr>
            <a:r>
              <a:rPr lang="en" sz="1400" b="1" dirty="0">
                <a:solidFill>
                  <a:srgbClr val="002060"/>
                </a:solidFill>
                <a:latin typeface="Georgia Pro"/>
                <a:ea typeface="Proxima Nova"/>
                <a:cs typeface="Proxima Nova"/>
                <a:sym typeface="Proxima Nova"/>
              </a:rPr>
              <a:t>TEAM: </a:t>
            </a:r>
            <a:r>
              <a:rPr lang="en" sz="1400" dirty="0">
                <a:solidFill>
                  <a:srgbClr val="002060"/>
                </a:solidFill>
                <a:latin typeface="Georgia Pro"/>
                <a:ea typeface="Proxima Nova"/>
                <a:cs typeface="Proxima Nova"/>
                <a:sym typeface="Proxima Nova"/>
              </a:rPr>
              <a:t> Urvashi Bajpai, Krish Shrimanker, Harshvardhan Tiwary, Abdul Rehman, Drishti Grover</a:t>
            </a:r>
            <a:endParaRPr lang="en" sz="1400" b="1" dirty="0">
              <a:solidFill>
                <a:srgbClr val="002060"/>
              </a:solidFill>
              <a:latin typeface="Georgia Pro"/>
              <a:ea typeface="Proxima Nova"/>
              <a:cs typeface="Proxima Nova"/>
            </a:endParaRPr>
          </a:p>
        </p:txBody>
      </p:sp>
    </p:spTree>
    <p:extLst>
      <p:ext uri="{BB962C8B-B14F-4D97-AF65-F5344CB8AC3E}">
        <p14:creationId xmlns:p14="http://schemas.microsoft.com/office/powerpoint/2010/main" val="2852349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590472" y="1425009"/>
            <a:ext cx="7169559" cy="461665"/>
          </a:xfrm>
          <a:prstGeom prst="rect">
            <a:avLst/>
          </a:prstGeom>
          <a:noFill/>
        </p:spPr>
        <p:txBody>
          <a:bodyPr wrap="square" rtlCol="0">
            <a:spAutoFit/>
          </a:bodyPr>
          <a:lstStyle/>
          <a:p>
            <a:r>
              <a:rPr lang="en-US" sz="2400" b="1" dirty="0">
                <a:cs typeface="Aharoni" panose="02010803020104030203" pitchFamily="2" charset="-79"/>
              </a:rPr>
              <a:t>Evaluating SAM</a:t>
            </a:r>
          </a:p>
        </p:txBody>
      </p:sp>
      <p:sp>
        <p:nvSpPr>
          <p:cNvPr id="9" name="TextBox 8">
            <a:extLst>
              <a:ext uri="{FF2B5EF4-FFF2-40B4-BE49-F238E27FC236}">
                <a16:creationId xmlns:a16="http://schemas.microsoft.com/office/drawing/2014/main" id="{70186451-2433-7EAB-C22B-52725B62B307}"/>
              </a:ext>
            </a:extLst>
          </p:cNvPr>
          <p:cNvSpPr txBox="1"/>
          <p:nvPr/>
        </p:nvSpPr>
        <p:spPr>
          <a:xfrm>
            <a:off x="4538241" y="2077359"/>
            <a:ext cx="7274019" cy="3139321"/>
          </a:xfrm>
          <a:prstGeom prst="rect">
            <a:avLst/>
          </a:prstGeom>
          <a:noFill/>
        </p:spPr>
        <p:txBody>
          <a:bodyPr wrap="square" rtlCol="0" anchor="ctr">
            <a:spAutoFit/>
          </a:bodyPr>
          <a:lstStyle/>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Evaluation of Target Segment Percentage:</a:t>
            </a:r>
          </a:p>
          <a:p>
            <a:pPr rtl="0" fontAlgn="base">
              <a:spcBef>
                <a:spcPts val="0"/>
              </a:spcBef>
              <a:spcAft>
                <a:spcPts val="0"/>
              </a:spcAft>
            </a:pPr>
            <a:r>
              <a:rPr lang="en-US" i="0" u="none" strike="noStrike" dirty="0">
                <a:solidFill>
                  <a:schemeClr val="tx1">
                    <a:lumMod val="95000"/>
                    <a:lumOff val="5000"/>
                  </a:schemeClr>
                </a:solidFill>
                <a:effectLst/>
              </a:rPr>
              <a:t>Based on a sample study of 30 facilities, representing geographic diversity.</a:t>
            </a:r>
          </a:p>
          <a:p>
            <a:pPr rtl="0" fontAlgn="base">
              <a:spcBef>
                <a:spcPts val="0"/>
              </a:spcBef>
              <a:spcAft>
                <a:spcPts val="0"/>
              </a:spcAft>
            </a:pPr>
            <a:r>
              <a:rPr lang="en-US" i="0" u="none" strike="noStrike" dirty="0">
                <a:solidFill>
                  <a:schemeClr val="tx1">
                    <a:lumMod val="95000"/>
                    <a:lumOff val="5000"/>
                  </a:schemeClr>
                </a:solidFill>
                <a:effectLst/>
                <a:hlinkClick r:id="rId3"/>
              </a:rPr>
              <a:t>Information gathered from 12 facilities</a:t>
            </a:r>
            <a:r>
              <a:rPr lang="en-US" i="0" u="none" strike="noStrike" dirty="0">
                <a:solidFill>
                  <a:schemeClr val="tx1">
                    <a:lumMod val="95000"/>
                    <a:lumOff val="5000"/>
                  </a:schemeClr>
                </a:solidFill>
                <a:effectLst/>
              </a:rPr>
              <a:t>, and 8 of them are identified as part of the target segment.</a:t>
            </a:r>
          </a:p>
          <a:p>
            <a:pPr rtl="0" fontAlgn="base">
              <a:spcBef>
                <a:spcPts val="0"/>
              </a:spcBef>
              <a:spcAft>
                <a:spcPts val="0"/>
              </a:spcAft>
            </a:pPr>
            <a:r>
              <a:rPr lang="en-US" i="0" u="none" strike="noStrike" dirty="0">
                <a:solidFill>
                  <a:schemeClr val="tx1">
                    <a:lumMod val="95000"/>
                    <a:lumOff val="5000"/>
                  </a:schemeClr>
                </a:solidFill>
                <a:effectLst/>
              </a:rPr>
              <a:t>Target Segment Percentage = (Number of facilities in target segment / Total sampled facilities) = 8 / 12 = 0.66 or 66%. But the sample responses were mostly from Labs hence we take 50% of this. That will be 50% times 0.66 which is 0.33 or 33%</a:t>
            </a:r>
          </a:p>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Assumption on Brand Preference:</a:t>
            </a:r>
          </a:p>
          <a:p>
            <a:pPr rtl="0" fontAlgn="base">
              <a:spcBef>
                <a:spcPts val="0"/>
              </a:spcBef>
              <a:spcAft>
                <a:spcPts val="0"/>
              </a:spcAft>
            </a:pPr>
            <a:r>
              <a:rPr lang="en-US" i="0" u="none" strike="noStrike" dirty="0">
                <a:solidFill>
                  <a:schemeClr val="tx1">
                    <a:lumMod val="95000"/>
                    <a:lumOff val="5000"/>
                  </a:schemeClr>
                </a:solidFill>
                <a:effectLst/>
              </a:rPr>
              <a:t>Assuming a 50% preference for Safran due to its strong brand and an 80% success rate in Europe.</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393952" y="68088"/>
            <a:ext cx="7901608" cy="707886"/>
          </a:xfrm>
          <a:prstGeom prst="rect">
            <a:avLst/>
          </a:prstGeom>
          <a:noFill/>
        </p:spPr>
        <p:txBody>
          <a:bodyPr wrap="square" rtlCol="0">
            <a:spAutoFit/>
          </a:bodyPr>
          <a:lstStyle/>
          <a:p>
            <a:pPr algn="ctr"/>
            <a:r>
              <a:rPr lang="en-US" sz="4000" dirty="0">
                <a:cs typeface="Aharoni" panose="02010803020104030203" pitchFamily="2" charset="-79"/>
              </a:rPr>
              <a:t>Evaluating Serviceable Market (SAM)</a:t>
            </a:r>
          </a:p>
        </p:txBody>
      </p:sp>
      <p:pic>
        <p:nvPicPr>
          <p:cNvPr id="7" name="Graphic 6" descr="Badge 3 with solid fill">
            <a:extLst>
              <a:ext uri="{FF2B5EF4-FFF2-40B4-BE49-F238E27FC236}">
                <a16:creationId xmlns:a16="http://schemas.microsoft.com/office/drawing/2014/main" id="{D82B386E-E732-7D05-3137-A888246646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1131517"/>
            <a:ext cx="4298674" cy="4298674"/>
          </a:xfrm>
          <a:prstGeom prst="rect">
            <a:avLst/>
          </a:prstGeom>
        </p:spPr>
      </p:pic>
    </p:spTree>
    <p:extLst>
      <p:ext uri="{BB962C8B-B14F-4D97-AF65-F5344CB8AC3E}">
        <p14:creationId xmlns:p14="http://schemas.microsoft.com/office/powerpoint/2010/main" val="236553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590472" y="1425009"/>
            <a:ext cx="7169559" cy="461665"/>
          </a:xfrm>
          <a:prstGeom prst="rect">
            <a:avLst/>
          </a:prstGeom>
          <a:noFill/>
        </p:spPr>
        <p:txBody>
          <a:bodyPr wrap="square" rtlCol="0">
            <a:spAutoFit/>
          </a:bodyPr>
          <a:lstStyle/>
          <a:p>
            <a:r>
              <a:rPr lang="en-US" sz="2400" b="1" dirty="0">
                <a:cs typeface="Aharoni" panose="02010803020104030203" pitchFamily="2" charset="-79"/>
              </a:rPr>
              <a:t>Evaluating SAM</a:t>
            </a:r>
          </a:p>
        </p:txBody>
      </p:sp>
      <p:sp>
        <p:nvSpPr>
          <p:cNvPr id="9" name="TextBox 8">
            <a:extLst>
              <a:ext uri="{FF2B5EF4-FFF2-40B4-BE49-F238E27FC236}">
                <a16:creationId xmlns:a16="http://schemas.microsoft.com/office/drawing/2014/main" id="{70186451-2433-7EAB-C22B-52725B62B307}"/>
              </a:ext>
            </a:extLst>
          </p:cNvPr>
          <p:cNvSpPr txBox="1"/>
          <p:nvPr/>
        </p:nvSpPr>
        <p:spPr>
          <a:xfrm>
            <a:off x="4538241" y="1938860"/>
            <a:ext cx="7274019" cy="3416320"/>
          </a:xfrm>
          <a:prstGeom prst="rect">
            <a:avLst/>
          </a:prstGeom>
          <a:noFill/>
        </p:spPr>
        <p:txBody>
          <a:bodyPr wrap="square" rtlCol="0" anchor="ctr">
            <a:spAutoFit/>
          </a:bodyPr>
          <a:lstStyle/>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SAM Calculation Result:</a:t>
            </a:r>
          </a:p>
          <a:p>
            <a:pPr rtl="0" fontAlgn="base">
              <a:spcBef>
                <a:spcPts val="0"/>
              </a:spcBef>
              <a:spcAft>
                <a:spcPts val="0"/>
              </a:spcAft>
            </a:pPr>
            <a:r>
              <a:rPr lang="en-US" i="0" u="none" strike="noStrike" dirty="0">
                <a:solidFill>
                  <a:schemeClr val="tx1">
                    <a:lumMod val="95000"/>
                    <a:lumOff val="5000"/>
                  </a:schemeClr>
                </a:solidFill>
                <a:effectLst/>
              </a:rPr>
              <a:t>SAM = 202 (TAM) * 0.33 (Target Segment Percentage) * 0.5 (Assumed Win Percentage) = 33.</a:t>
            </a:r>
          </a:p>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Key Takeaways for Strategy:</a:t>
            </a:r>
          </a:p>
          <a:p>
            <a:pPr rtl="0" fontAlgn="base">
              <a:spcBef>
                <a:spcPts val="0"/>
              </a:spcBef>
              <a:spcAft>
                <a:spcPts val="0"/>
              </a:spcAft>
            </a:pPr>
            <a:r>
              <a:rPr lang="en-US" b="1" dirty="0">
                <a:solidFill>
                  <a:schemeClr val="tx1">
                    <a:lumMod val="95000"/>
                    <a:lumOff val="5000"/>
                  </a:schemeClr>
                </a:solidFill>
              </a:rPr>
              <a:t>	</a:t>
            </a:r>
            <a:r>
              <a:rPr lang="en-US" dirty="0">
                <a:solidFill>
                  <a:schemeClr val="tx1">
                    <a:lumMod val="95000"/>
                    <a:lumOff val="5000"/>
                  </a:schemeClr>
                </a:solidFill>
              </a:rPr>
              <a:t>- </a:t>
            </a:r>
            <a:r>
              <a:rPr lang="en-US" i="0" u="none" strike="noStrike" dirty="0">
                <a:solidFill>
                  <a:schemeClr val="tx1">
                    <a:lumMod val="95000"/>
                    <a:lumOff val="5000"/>
                  </a:schemeClr>
                </a:solidFill>
                <a:effectLst/>
              </a:rPr>
              <a:t>The identified SAM is 33, indicating the potential market share the business can capture.</a:t>
            </a:r>
          </a:p>
          <a:p>
            <a:pPr rtl="0" fontAlgn="base">
              <a:spcBef>
                <a:spcPts val="0"/>
              </a:spcBef>
              <a:spcAft>
                <a:spcPts val="0"/>
              </a:spcAft>
            </a:pPr>
            <a:r>
              <a:rPr lang="en-US" i="0" u="none" strike="noStrike" dirty="0">
                <a:solidFill>
                  <a:schemeClr val="tx1">
                    <a:lumMod val="95000"/>
                    <a:lumOff val="5000"/>
                  </a:schemeClr>
                </a:solidFill>
                <a:effectLst/>
              </a:rPr>
              <a:t>	- The calculation considers both the market interest and the assumed brand/product preference.</a:t>
            </a:r>
          </a:p>
          <a:p>
            <a:pPr rtl="0" fontAlgn="base">
              <a:spcBef>
                <a:spcPts val="0"/>
              </a:spcBef>
              <a:spcAft>
                <a:spcPts val="0"/>
              </a:spcAft>
            </a:pPr>
            <a:r>
              <a:rPr lang="en-US" i="0" u="none" strike="noStrike" dirty="0">
                <a:solidFill>
                  <a:schemeClr val="tx1">
                    <a:lumMod val="95000"/>
                    <a:lumOff val="5000"/>
                  </a:schemeClr>
                </a:solidFill>
                <a:effectLst/>
              </a:rPr>
              <a:t>	- The 33% target segment suggests a significant portion of the sampled market is likely to be interested in the products.</a:t>
            </a:r>
          </a:p>
          <a:p>
            <a:pPr rtl="0" fontAlgn="base">
              <a:spcBef>
                <a:spcPts val="0"/>
              </a:spcBef>
              <a:spcAft>
                <a:spcPts val="0"/>
              </a:spcAft>
            </a:pPr>
            <a:r>
              <a:rPr lang="en-US" dirty="0">
                <a:solidFill>
                  <a:schemeClr val="tx1">
                    <a:lumMod val="95000"/>
                    <a:lumOff val="5000"/>
                  </a:schemeClr>
                </a:solidFill>
              </a:rPr>
              <a:t>	- </a:t>
            </a:r>
            <a:r>
              <a:rPr lang="en-US" i="0" u="none" strike="noStrike" dirty="0">
                <a:solidFill>
                  <a:schemeClr val="tx1">
                    <a:lumMod val="95000"/>
                    <a:lumOff val="5000"/>
                  </a:schemeClr>
                </a:solidFill>
                <a:effectLst/>
              </a:rPr>
              <a:t>The assumed 50% win percentage accounts for competition and reflects a conservative estimate.</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418808" y="68088"/>
            <a:ext cx="7901608" cy="707886"/>
          </a:xfrm>
          <a:prstGeom prst="rect">
            <a:avLst/>
          </a:prstGeom>
          <a:noFill/>
        </p:spPr>
        <p:txBody>
          <a:bodyPr wrap="square" rtlCol="0">
            <a:spAutoFit/>
          </a:bodyPr>
          <a:lstStyle/>
          <a:p>
            <a:pPr algn="ctr"/>
            <a:r>
              <a:rPr lang="en-US" sz="4000" dirty="0">
                <a:cs typeface="Aharoni" panose="02010803020104030203" pitchFamily="2" charset="-79"/>
              </a:rPr>
              <a:t>Evaluating Serviceable Market (SAM)</a:t>
            </a:r>
          </a:p>
        </p:txBody>
      </p:sp>
      <p:pic>
        <p:nvPicPr>
          <p:cNvPr id="7" name="Graphic 6" descr="Badge 3 with solid fill">
            <a:extLst>
              <a:ext uri="{FF2B5EF4-FFF2-40B4-BE49-F238E27FC236}">
                <a16:creationId xmlns:a16="http://schemas.microsoft.com/office/drawing/2014/main" id="{D82B386E-E732-7D05-3137-A888246646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1131517"/>
            <a:ext cx="4298674" cy="4298674"/>
          </a:xfrm>
          <a:prstGeom prst="rect">
            <a:avLst/>
          </a:prstGeom>
        </p:spPr>
      </p:pic>
    </p:spTree>
    <p:extLst>
      <p:ext uri="{BB962C8B-B14F-4D97-AF65-F5344CB8AC3E}">
        <p14:creationId xmlns:p14="http://schemas.microsoft.com/office/powerpoint/2010/main" val="349135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49564" y="1091271"/>
            <a:ext cx="8081818" cy="97709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16" y="908391"/>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469272" y="1273015"/>
            <a:ext cx="6613236" cy="646331"/>
          </a:xfrm>
          <a:prstGeom prst="rect">
            <a:avLst/>
          </a:prstGeom>
          <a:noFill/>
        </p:spPr>
        <p:txBody>
          <a:bodyPr wrap="square" rtlCol="0">
            <a:spAutoFit/>
          </a:bodyPr>
          <a:lstStyle/>
          <a:p>
            <a:r>
              <a:rPr lang="en-US" sz="3600" dirty="0">
                <a:cs typeface="Aharoni" panose="02010803020104030203" pitchFamily="2" charset="-79"/>
              </a:rPr>
              <a:t>Revisiting the Past</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3847" y="239151"/>
            <a:ext cx="365760" cy="365760"/>
          </a:xfrm>
          <a:prstGeom prst="rect">
            <a:avLst/>
          </a:prstGeom>
        </p:spPr>
      </p:pic>
      <p:sp>
        <p:nvSpPr>
          <p:cNvPr id="15" name="Rounded Rectangle 14">
            <a:extLst>
              <a:ext uri="{FF2B5EF4-FFF2-40B4-BE49-F238E27FC236}">
                <a16:creationId xmlns:a16="http://schemas.microsoft.com/office/drawing/2014/main" id="{3F4B325C-CD28-FB13-F025-3BE7E634A7E9}"/>
              </a:ext>
            </a:extLst>
          </p:cNvPr>
          <p:cNvSpPr/>
          <p:nvPr/>
        </p:nvSpPr>
        <p:spPr>
          <a:xfrm>
            <a:off x="478395" y="2264594"/>
            <a:ext cx="8152987" cy="975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dge with solid fill">
            <a:extLst>
              <a:ext uri="{FF2B5EF4-FFF2-40B4-BE49-F238E27FC236}">
                <a16:creationId xmlns:a16="http://schemas.microsoft.com/office/drawing/2014/main" id="{F0112368-E25B-53BC-B436-9A5EA87643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140" y="2068364"/>
            <a:ext cx="1396748" cy="1381716"/>
          </a:xfrm>
          <a:prstGeom prst="rect">
            <a:avLst/>
          </a:prstGeom>
        </p:spPr>
      </p:pic>
      <p:sp>
        <p:nvSpPr>
          <p:cNvPr id="16" name="TextBox 15">
            <a:extLst>
              <a:ext uri="{FF2B5EF4-FFF2-40B4-BE49-F238E27FC236}">
                <a16:creationId xmlns:a16="http://schemas.microsoft.com/office/drawing/2014/main" id="{4C4A2B90-34B9-2162-74F1-9698C04E90BE}"/>
              </a:ext>
            </a:extLst>
          </p:cNvPr>
          <p:cNvSpPr txBox="1"/>
          <p:nvPr/>
        </p:nvSpPr>
        <p:spPr>
          <a:xfrm>
            <a:off x="1459401" y="2429187"/>
            <a:ext cx="7012716" cy="646331"/>
          </a:xfrm>
          <a:prstGeom prst="rect">
            <a:avLst/>
          </a:prstGeom>
          <a:noFill/>
        </p:spPr>
        <p:txBody>
          <a:bodyPr wrap="square" rtlCol="0">
            <a:spAutoFit/>
          </a:bodyPr>
          <a:lstStyle/>
          <a:p>
            <a:r>
              <a:rPr lang="en-US" sz="3600" dirty="0">
                <a:cs typeface="Aharoni" panose="02010803020104030203" pitchFamily="2" charset="-79"/>
              </a:rPr>
              <a:t>Total Available Market (TAM)</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605563" y="3419659"/>
            <a:ext cx="8097285" cy="97551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dge 3 with solid fill">
            <a:extLst>
              <a:ext uri="{FF2B5EF4-FFF2-40B4-BE49-F238E27FC236}">
                <a16:creationId xmlns:a16="http://schemas.microsoft.com/office/drawing/2014/main" id="{A537E41E-D656-1E79-C1FB-1287AF0B45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3796" y="3254063"/>
            <a:ext cx="1396748" cy="1381716"/>
          </a:xfrm>
          <a:prstGeom prst="rect">
            <a:avLst/>
          </a:prstGeom>
        </p:spPr>
      </p:pic>
      <p:sp>
        <p:nvSpPr>
          <p:cNvPr id="18" name="TextBox 17">
            <a:extLst>
              <a:ext uri="{FF2B5EF4-FFF2-40B4-BE49-F238E27FC236}">
                <a16:creationId xmlns:a16="http://schemas.microsoft.com/office/drawing/2014/main" id="{9DBE0194-3EFF-C113-8FA1-8473312C233E}"/>
              </a:ext>
            </a:extLst>
          </p:cNvPr>
          <p:cNvSpPr txBox="1"/>
          <p:nvPr/>
        </p:nvSpPr>
        <p:spPr>
          <a:xfrm>
            <a:off x="1462342" y="3623617"/>
            <a:ext cx="7060461" cy="646331"/>
          </a:xfrm>
          <a:prstGeom prst="rect">
            <a:avLst/>
          </a:prstGeom>
          <a:noFill/>
        </p:spPr>
        <p:txBody>
          <a:bodyPr wrap="square" rtlCol="0">
            <a:spAutoFit/>
          </a:bodyPr>
          <a:lstStyle/>
          <a:p>
            <a:r>
              <a:rPr lang="en-US" sz="3600" dirty="0">
                <a:cs typeface="Aharoni" panose="02010803020104030203" pitchFamily="2" charset="-79"/>
              </a:rPr>
              <a:t>Evaluating Serviceable Market (SAM)</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576382" y="4747472"/>
            <a:ext cx="8097285" cy="97551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dge 4 with solid fill">
            <a:extLst>
              <a:ext uri="{FF2B5EF4-FFF2-40B4-BE49-F238E27FC236}">
                <a16:creationId xmlns:a16="http://schemas.microsoft.com/office/drawing/2014/main" id="{F052D144-34EF-27BA-2502-86517461B20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3796" y="4544372"/>
            <a:ext cx="1396748" cy="1381716"/>
          </a:xfrm>
          <a:prstGeom prst="rect">
            <a:avLst/>
          </a:prstGeom>
        </p:spPr>
      </p:pic>
      <p:sp>
        <p:nvSpPr>
          <p:cNvPr id="21" name="TextBox 20">
            <a:extLst>
              <a:ext uri="{FF2B5EF4-FFF2-40B4-BE49-F238E27FC236}">
                <a16:creationId xmlns:a16="http://schemas.microsoft.com/office/drawing/2014/main" id="{2101A917-5FD1-A2F2-5EE5-CF21DE8E6DFB}"/>
              </a:ext>
            </a:extLst>
          </p:cNvPr>
          <p:cNvSpPr txBox="1"/>
          <p:nvPr/>
        </p:nvSpPr>
        <p:spPr>
          <a:xfrm>
            <a:off x="1441677" y="4912063"/>
            <a:ext cx="7326867" cy="646331"/>
          </a:xfrm>
          <a:prstGeom prst="rect">
            <a:avLst/>
          </a:prstGeom>
          <a:noFill/>
        </p:spPr>
        <p:txBody>
          <a:bodyPr wrap="square" rtlCol="0">
            <a:spAutoFit/>
          </a:bodyPr>
          <a:lstStyle/>
          <a:p>
            <a:r>
              <a:rPr lang="en-US" sz="3600" dirty="0">
                <a:cs typeface="Aharoni" panose="02010803020104030203" pitchFamily="2" charset="-79"/>
              </a:rPr>
              <a:t>Recommendations &amp; Suggestions</a:t>
            </a:r>
          </a:p>
        </p:txBody>
      </p:sp>
      <p:pic>
        <p:nvPicPr>
          <p:cNvPr id="24" name="Graphic 23" descr="Hourglass Finished with solid fill">
            <a:extLst>
              <a:ext uri="{FF2B5EF4-FFF2-40B4-BE49-F238E27FC236}">
                <a16:creationId xmlns:a16="http://schemas.microsoft.com/office/drawing/2014/main" id="{BD806501-D033-8538-F6DE-2E9DED9128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81077" y="-44166"/>
            <a:ext cx="914400" cy="914400"/>
          </a:xfrm>
          <a:prstGeom prst="rect">
            <a:avLst/>
          </a:prstGeom>
        </p:spPr>
      </p:pic>
      <p:sp>
        <p:nvSpPr>
          <p:cNvPr id="19" name="TextBox 18">
            <a:extLst>
              <a:ext uri="{FF2B5EF4-FFF2-40B4-BE49-F238E27FC236}">
                <a16:creationId xmlns:a16="http://schemas.microsoft.com/office/drawing/2014/main" id="{0D4FFEDA-179F-C69A-FDBB-5EA863B511A0}"/>
              </a:ext>
            </a:extLst>
          </p:cNvPr>
          <p:cNvSpPr txBox="1"/>
          <p:nvPr/>
        </p:nvSpPr>
        <p:spPr>
          <a:xfrm>
            <a:off x="3559655" y="86599"/>
            <a:ext cx="5072688" cy="707886"/>
          </a:xfrm>
          <a:prstGeom prst="rect">
            <a:avLst/>
          </a:prstGeom>
          <a:noFill/>
        </p:spPr>
        <p:txBody>
          <a:bodyPr wrap="square" rtlCol="0">
            <a:spAutoFit/>
          </a:bodyPr>
          <a:lstStyle/>
          <a:p>
            <a:pPr algn="ctr"/>
            <a:r>
              <a:rPr lang="en-US" sz="4000" dirty="0">
                <a:cs typeface="Aharoni" panose="02010803020104030203" pitchFamily="2" charset="-79"/>
              </a:rPr>
              <a:t>Overview</a:t>
            </a:r>
          </a:p>
        </p:txBody>
      </p:sp>
    </p:spTree>
    <p:extLst>
      <p:ext uri="{BB962C8B-B14F-4D97-AF65-F5344CB8AC3E}">
        <p14:creationId xmlns:p14="http://schemas.microsoft.com/office/powerpoint/2010/main" val="3726953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20060" y="982297"/>
            <a:ext cx="8081818" cy="477660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432852" y="951811"/>
            <a:ext cx="7633252" cy="4893647"/>
          </a:xfrm>
          <a:prstGeom prst="rect">
            <a:avLst/>
          </a:prstGeom>
          <a:noFill/>
        </p:spPr>
        <p:txBody>
          <a:bodyPr wrap="square" rtlCol="0">
            <a:spAutoFit/>
          </a:bodyPr>
          <a:lstStyle/>
          <a:p>
            <a:r>
              <a:rPr lang="en-US" sz="2400" b="1" dirty="0">
                <a:cs typeface="Aharoni" panose="02010803020104030203" pitchFamily="2" charset="-79"/>
              </a:rPr>
              <a:t>Conclusion</a:t>
            </a:r>
          </a:p>
          <a:p>
            <a:r>
              <a:rPr lang="en-US" b="1" dirty="0">
                <a:cs typeface="Aharoni" panose="02010803020104030203" pitchFamily="2" charset="-79"/>
              </a:rPr>
              <a:t>Market Size and Growth Potential:</a:t>
            </a:r>
            <a:endParaRPr lang="en-US" sz="2400" b="1" dirty="0">
              <a:cs typeface="Aharoni" panose="02010803020104030203" pitchFamily="2" charset="-79"/>
            </a:endParaRPr>
          </a:p>
          <a:p>
            <a:pPr marL="285750" indent="-285750">
              <a:buFont typeface="Arial" panose="020B0604020202020204" pitchFamily="34" charset="0"/>
              <a:buChar char="•"/>
            </a:pPr>
            <a:r>
              <a:rPr lang="en-US" dirty="0">
                <a:cs typeface="Aharoni" panose="02010803020104030203" pitchFamily="2" charset="-79"/>
              </a:rPr>
              <a:t>The Total Available Market (TAM) for Safran's products is identified as encompassing over 200 facilities.</a:t>
            </a:r>
          </a:p>
          <a:p>
            <a:pPr marL="285750" indent="-285750">
              <a:buFont typeface="Arial" panose="020B0604020202020204" pitchFamily="34" charset="0"/>
              <a:buChar char="•"/>
            </a:pPr>
            <a:r>
              <a:rPr lang="en-US" dirty="0">
                <a:cs typeface="Aharoni" panose="02010803020104030203" pitchFamily="2" charset="-79"/>
              </a:rPr>
              <a:t>With a projected market size of $1 billion for each product and a CAGR of 6%-8%, there is significant growth potential.</a:t>
            </a:r>
          </a:p>
          <a:p>
            <a:pPr marL="285750" indent="-285750">
              <a:buFont typeface="Arial" panose="020B0604020202020204" pitchFamily="34" charset="0"/>
              <a:buChar char="•"/>
            </a:pPr>
            <a:r>
              <a:rPr lang="en-US" dirty="0">
                <a:cs typeface="Aharoni" panose="02010803020104030203" pitchFamily="2" charset="-79"/>
              </a:rPr>
              <a:t>We are unable to use the CAGR for this Market since the reported numbers for the products were for every targeted market (Not only HEP)</a:t>
            </a:r>
          </a:p>
          <a:p>
            <a:endParaRPr lang="en-US" b="1" dirty="0">
              <a:cs typeface="Aharoni" panose="02010803020104030203" pitchFamily="2" charset="-79"/>
            </a:endParaRPr>
          </a:p>
          <a:p>
            <a:r>
              <a:rPr lang="en-US" b="1" dirty="0">
                <a:cs typeface="Aharoni" panose="02010803020104030203" pitchFamily="2" charset="-79"/>
              </a:rPr>
              <a:t>Serviceable Addressable Market (SAM):</a:t>
            </a:r>
          </a:p>
          <a:p>
            <a:pPr marL="285750" indent="-285750">
              <a:buFont typeface="Arial" panose="020B0604020202020204" pitchFamily="34" charset="0"/>
              <a:buChar char="•"/>
            </a:pPr>
            <a:r>
              <a:rPr lang="en-US" dirty="0">
                <a:cs typeface="Aharoni" panose="02010803020104030203" pitchFamily="2" charset="-79"/>
              </a:rPr>
              <a:t>SAM is derived from TAM, factoring in the target segment and win percentage. This provides a more realistic market potential Safran can expect to capture.</a:t>
            </a:r>
          </a:p>
          <a:p>
            <a:endParaRPr lang="en-US" b="1" dirty="0">
              <a:cs typeface="Aharoni" panose="02010803020104030203" pitchFamily="2" charset="-79"/>
            </a:endParaRPr>
          </a:p>
          <a:p>
            <a:r>
              <a:rPr lang="en-US" b="1" dirty="0">
                <a:cs typeface="Aharoni" panose="02010803020104030203" pitchFamily="2" charset="-79"/>
              </a:rPr>
              <a:t>Customer Segmentation:</a:t>
            </a:r>
          </a:p>
          <a:p>
            <a:pPr marL="285750" indent="-285750">
              <a:buFont typeface="Arial" panose="020B0604020202020204" pitchFamily="34" charset="0"/>
              <a:buChar char="•"/>
            </a:pPr>
            <a:r>
              <a:rPr lang="en-US" dirty="0">
                <a:cs typeface="Aharoni" panose="02010803020104030203" pitchFamily="2" charset="-79"/>
              </a:rPr>
              <a:t>70% of the potential customer base consists of universities, indicating a strong market presence in the academic sector.</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424588" y="68088"/>
            <a:ext cx="7901608" cy="707886"/>
          </a:xfrm>
          <a:prstGeom prst="rect">
            <a:avLst/>
          </a:prstGeom>
          <a:noFill/>
        </p:spPr>
        <p:txBody>
          <a:bodyPr wrap="square" rtlCol="0">
            <a:spAutoFit/>
          </a:bodyPr>
          <a:lstStyle/>
          <a:p>
            <a:pPr algn="ctr"/>
            <a:r>
              <a:rPr lang="en-US" sz="4000" dirty="0">
                <a:cs typeface="Aharoni" panose="02010803020104030203" pitchFamily="2" charset="-79"/>
              </a:rPr>
              <a:t>Conclusion &amp; Suggestions</a:t>
            </a:r>
          </a:p>
        </p:txBody>
      </p:sp>
      <p:pic>
        <p:nvPicPr>
          <p:cNvPr id="6" name="Graphic 5" descr="Badge 4 with solid fill">
            <a:extLst>
              <a:ext uri="{FF2B5EF4-FFF2-40B4-BE49-F238E27FC236}">
                <a16:creationId xmlns:a16="http://schemas.microsoft.com/office/drawing/2014/main" id="{360118BA-67F2-0450-475B-79F64DA1CB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1425008"/>
            <a:ext cx="4252017" cy="4252017"/>
          </a:xfrm>
          <a:prstGeom prst="rect">
            <a:avLst/>
          </a:prstGeom>
        </p:spPr>
      </p:pic>
    </p:spTree>
    <p:extLst>
      <p:ext uri="{BB962C8B-B14F-4D97-AF65-F5344CB8AC3E}">
        <p14:creationId xmlns:p14="http://schemas.microsoft.com/office/powerpoint/2010/main" val="2973649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20060" y="982297"/>
            <a:ext cx="8081818" cy="477660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412974" y="1193066"/>
            <a:ext cx="7633252" cy="4062651"/>
          </a:xfrm>
          <a:prstGeom prst="rect">
            <a:avLst/>
          </a:prstGeom>
          <a:noFill/>
        </p:spPr>
        <p:txBody>
          <a:bodyPr wrap="square" rtlCol="0">
            <a:spAutoFit/>
          </a:bodyPr>
          <a:lstStyle/>
          <a:p>
            <a:r>
              <a:rPr lang="en-US" sz="2400" b="1" dirty="0">
                <a:cs typeface="Aharoni" panose="02010803020104030203" pitchFamily="2" charset="-79"/>
              </a:rPr>
              <a:t>Suggestions</a:t>
            </a:r>
          </a:p>
          <a:p>
            <a:pPr marL="285750" indent="-285750">
              <a:buFont typeface="Wingdings" panose="05000000000000000000" pitchFamily="2" charset="2"/>
              <a:buChar char="§"/>
            </a:pPr>
            <a:r>
              <a:rPr lang="en-US" dirty="0">
                <a:cs typeface="Aharoni" panose="02010803020104030203" pitchFamily="2" charset="-79"/>
              </a:rPr>
              <a:t>Quantify the potential increase in market reach and revenue generation from forming partnerships with key universities and research institutions.</a:t>
            </a:r>
          </a:p>
          <a:p>
            <a:pPr marL="285750" indent="-285750">
              <a:buFont typeface="Wingdings" panose="05000000000000000000" pitchFamily="2" charset="2"/>
              <a:buChar char="§"/>
            </a:pPr>
            <a:r>
              <a:rPr lang="en-US" dirty="0">
                <a:cs typeface="Aharoni" panose="02010803020104030203" pitchFamily="2" charset="-79"/>
              </a:rPr>
              <a:t>The Pricing model could be optimized further (By reducing it to accommodate other markets. For instance some BPMs </a:t>
            </a:r>
            <a:r>
              <a:rPr lang="en-US" err="1">
                <a:cs typeface="Aharoni" panose="02010803020104030203" pitchFamily="2" charset="-79"/>
              </a:rPr>
              <a:t>pruchased</a:t>
            </a:r>
            <a:r>
              <a:rPr lang="en-US">
                <a:cs typeface="Aharoni" panose="02010803020104030203" pitchFamily="2" charset="-79"/>
              </a:rPr>
              <a:t> in </a:t>
            </a:r>
            <a:r>
              <a:rPr lang="en-US" dirty="0">
                <a:cs typeface="Aharoni" panose="02010803020104030203" pitchFamily="2" charset="-79"/>
              </a:rPr>
              <a:t>Healthcare is more cost-efficient for the customer as per reviews &amp; and findings online) </a:t>
            </a:r>
          </a:p>
          <a:p>
            <a:pPr marL="285750" indent="-285750">
              <a:buFont typeface="Wingdings" panose="05000000000000000000" pitchFamily="2" charset="2"/>
              <a:buChar char="§"/>
            </a:pPr>
            <a:r>
              <a:rPr lang="en-US" dirty="0">
                <a:cs typeface="Aharoni" panose="02010803020104030203" pitchFamily="2" charset="-79"/>
              </a:rPr>
              <a:t>If we apply the CAGR captured on reports to the Market Size we have calculated, then over the course of the next 5 years we expect the market size to increase to 46 institutions (with some accelerator manufacturers &amp; and laboratories having multiple centers across the US). But if we could keep track of the projects sale projects/losses when we start in the US would help in narrowing down the exact numbers and forecasting the demand with their Willingness to Pay</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424588" y="68088"/>
            <a:ext cx="7901608" cy="707886"/>
          </a:xfrm>
          <a:prstGeom prst="rect">
            <a:avLst/>
          </a:prstGeom>
          <a:noFill/>
        </p:spPr>
        <p:txBody>
          <a:bodyPr wrap="square" rtlCol="0">
            <a:spAutoFit/>
          </a:bodyPr>
          <a:lstStyle/>
          <a:p>
            <a:pPr algn="ctr"/>
            <a:r>
              <a:rPr lang="en-US" sz="4000" dirty="0">
                <a:cs typeface="Aharoni" panose="02010803020104030203" pitchFamily="2" charset="-79"/>
              </a:rPr>
              <a:t>Conclusion &amp; Suggestions</a:t>
            </a:r>
          </a:p>
        </p:txBody>
      </p:sp>
      <p:pic>
        <p:nvPicPr>
          <p:cNvPr id="6" name="Graphic 5" descr="Badge 4 with solid fill">
            <a:extLst>
              <a:ext uri="{FF2B5EF4-FFF2-40B4-BE49-F238E27FC236}">
                <a16:creationId xmlns:a16="http://schemas.microsoft.com/office/drawing/2014/main" id="{360118BA-67F2-0450-475B-79F64DA1CB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1425008"/>
            <a:ext cx="4252017" cy="4252017"/>
          </a:xfrm>
          <a:prstGeom prst="rect">
            <a:avLst/>
          </a:prstGeom>
        </p:spPr>
      </p:pic>
    </p:spTree>
    <p:extLst>
      <p:ext uri="{BB962C8B-B14F-4D97-AF65-F5344CB8AC3E}">
        <p14:creationId xmlns:p14="http://schemas.microsoft.com/office/powerpoint/2010/main" val="1311429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A16FB49D-24DE-7165-6990-C53784A1F3F4}"/>
              </a:ext>
            </a:extLst>
          </p:cNvPr>
          <p:cNvSpPr/>
          <p:nvPr/>
        </p:nvSpPr>
        <p:spPr>
          <a:xfrm>
            <a:off x="4110182" y="9489971"/>
            <a:ext cx="8081818" cy="3454400"/>
          </a:xfrm>
          <a:prstGeom prst="roundRect">
            <a:avLst/>
          </a:prstGeom>
          <a:solidFill>
            <a:srgbClr val="CCD5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adge 1 with solid fill">
            <a:extLst>
              <a:ext uri="{FF2B5EF4-FFF2-40B4-BE49-F238E27FC236}">
                <a16:creationId xmlns:a16="http://schemas.microsoft.com/office/drawing/2014/main" id="{ABA73F3B-EE9A-E6FE-7F57-E1E29DF5DF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50" y="9019309"/>
            <a:ext cx="4395723" cy="4395723"/>
          </a:xfrm>
          <a:prstGeom prst="rect">
            <a:avLst/>
          </a:prstGeom>
        </p:spPr>
      </p:pic>
      <p:sp>
        <p:nvSpPr>
          <p:cNvPr id="14" name="TextBox 13">
            <a:extLst>
              <a:ext uri="{FF2B5EF4-FFF2-40B4-BE49-F238E27FC236}">
                <a16:creationId xmlns:a16="http://schemas.microsoft.com/office/drawing/2014/main" id="{89A7C6F9-D30E-D2BA-AB33-1DB0A719A77D}"/>
              </a:ext>
            </a:extLst>
          </p:cNvPr>
          <p:cNvSpPr txBox="1"/>
          <p:nvPr/>
        </p:nvSpPr>
        <p:spPr>
          <a:xfrm>
            <a:off x="4683989" y="10704738"/>
            <a:ext cx="7056582" cy="5632311"/>
          </a:xfrm>
          <a:prstGeom prst="rect">
            <a:avLst/>
          </a:prstGeom>
          <a:noFill/>
        </p:spPr>
        <p:txBody>
          <a:bodyPr wrap="square" rtlCol="0">
            <a:spAutoFit/>
          </a:bodyPr>
          <a:lstStyle/>
          <a:p>
            <a:r>
              <a:rPr lang="en-US" dirty="0">
                <a:cs typeface="Aharoni" panose="02010803020104030203" pitchFamily="2" charset="-79"/>
              </a:rPr>
              <a:t>ADD YOUR OWN TEXT ADD YOUR OWN TEXT ADD YOUR OWN TEXT ADD YOUR OWN TEXT ADD YOUR OWN TEXT ADD YOUR OWN TEXT ADD YOUR OWN TEXT ADD YOUR OWN TEXT ADD YOUR OWN TEXT ADD YOUR OWN TEXT ADD YOUR OWN TEXT ADD YOUR OWN TEXT ADD YOUR OWN TEXT ADD YOUR OWN TEXT ADD YOUR OWN TEXT ADD YOUR OWN TEXT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sp>
        <p:nvSpPr>
          <p:cNvPr id="15" name="TextBox 14">
            <a:extLst>
              <a:ext uri="{FF2B5EF4-FFF2-40B4-BE49-F238E27FC236}">
                <a16:creationId xmlns:a16="http://schemas.microsoft.com/office/drawing/2014/main" id="{99B48832-329C-90F8-1272-5114C3BD3582}"/>
              </a:ext>
            </a:extLst>
          </p:cNvPr>
          <p:cNvSpPr txBox="1"/>
          <p:nvPr/>
        </p:nvSpPr>
        <p:spPr>
          <a:xfrm>
            <a:off x="4977718" y="9910911"/>
            <a:ext cx="6613236"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3" name="TextBox 2">
            <a:extLst>
              <a:ext uri="{FF2B5EF4-FFF2-40B4-BE49-F238E27FC236}">
                <a16:creationId xmlns:a16="http://schemas.microsoft.com/office/drawing/2014/main" id="{40291469-BCFD-3D0A-BDB4-99CFD444DD6D}"/>
              </a:ext>
            </a:extLst>
          </p:cNvPr>
          <p:cNvSpPr txBox="1"/>
          <p:nvPr/>
        </p:nvSpPr>
        <p:spPr>
          <a:xfrm>
            <a:off x="2848118" y="2718570"/>
            <a:ext cx="6495763" cy="892552"/>
          </a:xfrm>
          <a:prstGeom prst="rect">
            <a:avLst/>
          </a:prstGeom>
          <a:noFill/>
        </p:spPr>
        <p:txBody>
          <a:bodyPr wrap="square">
            <a:spAutoFit/>
          </a:bodyPr>
          <a:lstStyle/>
          <a:p>
            <a:pPr marL="285750" indent="-285750" algn="ctr" rtl="0">
              <a:spcBef>
                <a:spcPts val="0"/>
              </a:spcBef>
              <a:spcAft>
                <a:spcPts val="0"/>
              </a:spcAft>
              <a:buFont typeface="Wingdings" panose="05000000000000000000" pitchFamily="2" charset="2"/>
              <a:buChar char="q"/>
            </a:pPr>
            <a:r>
              <a:rPr lang="en-US" sz="2600" dirty="0"/>
              <a:t>Determining the Size of the Market in the US</a:t>
            </a:r>
          </a:p>
          <a:p>
            <a:pPr marL="285750" indent="-285750" algn="ctr" rtl="0">
              <a:spcBef>
                <a:spcPts val="0"/>
              </a:spcBef>
              <a:spcAft>
                <a:spcPts val="0"/>
              </a:spcAft>
              <a:buFont typeface="Wingdings" panose="05000000000000000000" pitchFamily="2" charset="2"/>
              <a:buChar char="q"/>
            </a:pPr>
            <a:r>
              <a:rPr lang="en-US" sz="2600" dirty="0"/>
              <a:t>Evaluating the feasibility of Market Size</a:t>
            </a:r>
          </a:p>
        </p:txBody>
      </p:sp>
      <p:sp>
        <p:nvSpPr>
          <p:cNvPr id="2" name="TextBox 1">
            <a:extLst>
              <a:ext uri="{FF2B5EF4-FFF2-40B4-BE49-F238E27FC236}">
                <a16:creationId xmlns:a16="http://schemas.microsoft.com/office/drawing/2014/main" id="{5FC6BFC7-BFA3-9202-7C17-28D0683F79D7}"/>
              </a:ext>
            </a:extLst>
          </p:cNvPr>
          <p:cNvSpPr txBox="1"/>
          <p:nvPr/>
        </p:nvSpPr>
        <p:spPr>
          <a:xfrm>
            <a:off x="3559655" y="86599"/>
            <a:ext cx="5072688" cy="707886"/>
          </a:xfrm>
          <a:prstGeom prst="rect">
            <a:avLst/>
          </a:prstGeom>
          <a:noFill/>
        </p:spPr>
        <p:txBody>
          <a:bodyPr wrap="square" rtlCol="0">
            <a:spAutoFit/>
          </a:bodyPr>
          <a:lstStyle/>
          <a:p>
            <a:r>
              <a:rPr lang="en-US" sz="4000" dirty="0">
                <a:cs typeface="Aharoni" panose="02010803020104030203" pitchFamily="2" charset="-79"/>
              </a:rPr>
              <a:t>Objective &amp; Purpose</a:t>
            </a:r>
          </a:p>
        </p:txBody>
      </p:sp>
    </p:spTree>
    <p:extLst>
      <p:ext uri="{BB962C8B-B14F-4D97-AF65-F5344CB8AC3E}">
        <p14:creationId xmlns:p14="http://schemas.microsoft.com/office/powerpoint/2010/main" val="2678042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49564" y="1091271"/>
            <a:ext cx="8081818" cy="97709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16" y="908391"/>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469272" y="1273015"/>
            <a:ext cx="6613236" cy="646331"/>
          </a:xfrm>
          <a:prstGeom prst="rect">
            <a:avLst/>
          </a:prstGeom>
          <a:noFill/>
        </p:spPr>
        <p:txBody>
          <a:bodyPr wrap="square" rtlCol="0">
            <a:spAutoFit/>
          </a:bodyPr>
          <a:lstStyle/>
          <a:p>
            <a:r>
              <a:rPr lang="en-US" sz="3600" dirty="0">
                <a:cs typeface="Aharoni" panose="02010803020104030203" pitchFamily="2" charset="-79"/>
              </a:rPr>
              <a:t>Revisiting the Past</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3847" y="239151"/>
            <a:ext cx="365760" cy="365760"/>
          </a:xfrm>
          <a:prstGeom prst="rect">
            <a:avLst/>
          </a:prstGeom>
        </p:spPr>
      </p:pic>
      <p:sp>
        <p:nvSpPr>
          <p:cNvPr id="15" name="Rounded Rectangle 14">
            <a:extLst>
              <a:ext uri="{FF2B5EF4-FFF2-40B4-BE49-F238E27FC236}">
                <a16:creationId xmlns:a16="http://schemas.microsoft.com/office/drawing/2014/main" id="{3F4B325C-CD28-FB13-F025-3BE7E634A7E9}"/>
              </a:ext>
            </a:extLst>
          </p:cNvPr>
          <p:cNvSpPr/>
          <p:nvPr/>
        </p:nvSpPr>
        <p:spPr>
          <a:xfrm>
            <a:off x="478395" y="2264594"/>
            <a:ext cx="8152987" cy="975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dge with solid fill">
            <a:extLst>
              <a:ext uri="{FF2B5EF4-FFF2-40B4-BE49-F238E27FC236}">
                <a16:creationId xmlns:a16="http://schemas.microsoft.com/office/drawing/2014/main" id="{F0112368-E25B-53BC-B436-9A5EA87643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140" y="2068364"/>
            <a:ext cx="1396748" cy="1381716"/>
          </a:xfrm>
          <a:prstGeom prst="rect">
            <a:avLst/>
          </a:prstGeom>
        </p:spPr>
      </p:pic>
      <p:sp>
        <p:nvSpPr>
          <p:cNvPr id="16" name="TextBox 15">
            <a:extLst>
              <a:ext uri="{FF2B5EF4-FFF2-40B4-BE49-F238E27FC236}">
                <a16:creationId xmlns:a16="http://schemas.microsoft.com/office/drawing/2014/main" id="{4C4A2B90-34B9-2162-74F1-9698C04E90BE}"/>
              </a:ext>
            </a:extLst>
          </p:cNvPr>
          <p:cNvSpPr txBox="1"/>
          <p:nvPr/>
        </p:nvSpPr>
        <p:spPr>
          <a:xfrm>
            <a:off x="1459401" y="2429187"/>
            <a:ext cx="7012716" cy="646331"/>
          </a:xfrm>
          <a:prstGeom prst="rect">
            <a:avLst/>
          </a:prstGeom>
          <a:noFill/>
        </p:spPr>
        <p:txBody>
          <a:bodyPr wrap="square" rtlCol="0">
            <a:spAutoFit/>
          </a:bodyPr>
          <a:lstStyle/>
          <a:p>
            <a:r>
              <a:rPr lang="en-US" sz="3600" dirty="0">
                <a:cs typeface="Aharoni" panose="02010803020104030203" pitchFamily="2" charset="-79"/>
              </a:rPr>
              <a:t>Total Available Market (TAM)</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605563" y="3419659"/>
            <a:ext cx="8097285" cy="97551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dge 3 with solid fill">
            <a:extLst>
              <a:ext uri="{FF2B5EF4-FFF2-40B4-BE49-F238E27FC236}">
                <a16:creationId xmlns:a16="http://schemas.microsoft.com/office/drawing/2014/main" id="{A537E41E-D656-1E79-C1FB-1287AF0B45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3796" y="3254063"/>
            <a:ext cx="1396748" cy="1381716"/>
          </a:xfrm>
          <a:prstGeom prst="rect">
            <a:avLst/>
          </a:prstGeom>
        </p:spPr>
      </p:pic>
      <p:sp>
        <p:nvSpPr>
          <p:cNvPr id="18" name="TextBox 17">
            <a:extLst>
              <a:ext uri="{FF2B5EF4-FFF2-40B4-BE49-F238E27FC236}">
                <a16:creationId xmlns:a16="http://schemas.microsoft.com/office/drawing/2014/main" id="{9DBE0194-3EFF-C113-8FA1-8473312C233E}"/>
              </a:ext>
            </a:extLst>
          </p:cNvPr>
          <p:cNvSpPr txBox="1"/>
          <p:nvPr/>
        </p:nvSpPr>
        <p:spPr>
          <a:xfrm>
            <a:off x="1462342" y="3623617"/>
            <a:ext cx="7060461" cy="646331"/>
          </a:xfrm>
          <a:prstGeom prst="rect">
            <a:avLst/>
          </a:prstGeom>
          <a:noFill/>
        </p:spPr>
        <p:txBody>
          <a:bodyPr wrap="square" rtlCol="0">
            <a:spAutoFit/>
          </a:bodyPr>
          <a:lstStyle/>
          <a:p>
            <a:r>
              <a:rPr lang="en-US" sz="3600" dirty="0">
                <a:cs typeface="Aharoni" panose="02010803020104030203" pitchFamily="2" charset="-79"/>
              </a:rPr>
              <a:t>Evaluating Serviceable Market (SAM)</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576382" y="4747472"/>
            <a:ext cx="8097285" cy="97551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dge 4 with solid fill">
            <a:extLst>
              <a:ext uri="{FF2B5EF4-FFF2-40B4-BE49-F238E27FC236}">
                <a16:creationId xmlns:a16="http://schemas.microsoft.com/office/drawing/2014/main" id="{F052D144-34EF-27BA-2502-86517461B20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3796" y="4544372"/>
            <a:ext cx="1396748" cy="1381716"/>
          </a:xfrm>
          <a:prstGeom prst="rect">
            <a:avLst/>
          </a:prstGeom>
        </p:spPr>
      </p:pic>
      <p:sp>
        <p:nvSpPr>
          <p:cNvPr id="21" name="TextBox 20">
            <a:extLst>
              <a:ext uri="{FF2B5EF4-FFF2-40B4-BE49-F238E27FC236}">
                <a16:creationId xmlns:a16="http://schemas.microsoft.com/office/drawing/2014/main" id="{2101A917-5FD1-A2F2-5EE5-CF21DE8E6DFB}"/>
              </a:ext>
            </a:extLst>
          </p:cNvPr>
          <p:cNvSpPr txBox="1"/>
          <p:nvPr/>
        </p:nvSpPr>
        <p:spPr>
          <a:xfrm>
            <a:off x="1441677" y="4912063"/>
            <a:ext cx="7326867" cy="646331"/>
          </a:xfrm>
          <a:prstGeom prst="rect">
            <a:avLst/>
          </a:prstGeom>
          <a:noFill/>
        </p:spPr>
        <p:txBody>
          <a:bodyPr wrap="square" rtlCol="0">
            <a:spAutoFit/>
          </a:bodyPr>
          <a:lstStyle/>
          <a:p>
            <a:r>
              <a:rPr lang="en-US" sz="3600" dirty="0">
                <a:cs typeface="Aharoni" panose="02010803020104030203" pitchFamily="2" charset="-79"/>
              </a:rPr>
              <a:t>Recommendations &amp; Suggestions</a:t>
            </a:r>
          </a:p>
        </p:txBody>
      </p:sp>
      <p:pic>
        <p:nvPicPr>
          <p:cNvPr id="24" name="Graphic 23" descr="Hourglass Finished with solid fill">
            <a:extLst>
              <a:ext uri="{FF2B5EF4-FFF2-40B4-BE49-F238E27FC236}">
                <a16:creationId xmlns:a16="http://schemas.microsoft.com/office/drawing/2014/main" id="{BD806501-D033-8538-F6DE-2E9DED9128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81077" y="-44166"/>
            <a:ext cx="914400" cy="914400"/>
          </a:xfrm>
          <a:prstGeom prst="rect">
            <a:avLst/>
          </a:prstGeom>
        </p:spPr>
      </p:pic>
      <p:sp>
        <p:nvSpPr>
          <p:cNvPr id="19" name="TextBox 18">
            <a:extLst>
              <a:ext uri="{FF2B5EF4-FFF2-40B4-BE49-F238E27FC236}">
                <a16:creationId xmlns:a16="http://schemas.microsoft.com/office/drawing/2014/main" id="{0D4FFEDA-179F-C69A-FDBB-5EA863B511A0}"/>
              </a:ext>
            </a:extLst>
          </p:cNvPr>
          <p:cNvSpPr txBox="1"/>
          <p:nvPr/>
        </p:nvSpPr>
        <p:spPr>
          <a:xfrm>
            <a:off x="3559655" y="86599"/>
            <a:ext cx="5072688" cy="707886"/>
          </a:xfrm>
          <a:prstGeom prst="rect">
            <a:avLst/>
          </a:prstGeom>
          <a:noFill/>
        </p:spPr>
        <p:txBody>
          <a:bodyPr wrap="square" rtlCol="0">
            <a:spAutoFit/>
          </a:bodyPr>
          <a:lstStyle/>
          <a:p>
            <a:pPr algn="ctr"/>
            <a:r>
              <a:rPr lang="en-US" sz="4000" dirty="0">
                <a:cs typeface="Aharoni" panose="02010803020104030203" pitchFamily="2" charset="-79"/>
              </a:rPr>
              <a:t>Overview</a:t>
            </a:r>
          </a:p>
        </p:txBody>
      </p:sp>
    </p:spTree>
    <p:extLst>
      <p:ext uri="{BB962C8B-B14F-4D97-AF65-F5344CB8AC3E}">
        <p14:creationId xmlns:p14="http://schemas.microsoft.com/office/powerpoint/2010/main" val="310760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2329" y="1251735"/>
            <a:ext cx="4395723" cy="4395723"/>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4590472" y="1529375"/>
            <a:ext cx="7169559" cy="830997"/>
          </a:xfrm>
          <a:prstGeom prst="rect">
            <a:avLst/>
          </a:prstGeom>
          <a:noFill/>
        </p:spPr>
        <p:txBody>
          <a:bodyPr wrap="square" rtlCol="0">
            <a:spAutoFit/>
          </a:bodyPr>
          <a:lstStyle/>
          <a:p>
            <a:r>
              <a:rPr lang="en-US" sz="2400" b="1" dirty="0">
                <a:cs typeface="Aharoni" panose="02010803020104030203" pitchFamily="2" charset="-79"/>
              </a:rPr>
              <a:t>SW, Competitors Analysis, Customer Personas &amp; Market Scope</a:t>
            </a:r>
          </a:p>
        </p:txBody>
      </p:sp>
      <p:sp>
        <p:nvSpPr>
          <p:cNvPr id="9" name="TextBox 8">
            <a:extLst>
              <a:ext uri="{FF2B5EF4-FFF2-40B4-BE49-F238E27FC236}">
                <a16:creationId xmlns:a16="http://schemas.microsoft.com/office/drawing/2014/main" id="{70186451-2433-7EAB-C22B-52725B62B307}"/>
              </a:ext>
            </a:extLst>
          </p:cNvPr>
          <p:cNvSpPr txBox="1"/>
          <p:nvPr/>
        </p:nvSpPr>
        <p:spPr>
          <a:xfrm>
            <a:off x="4598272" y="2525381"/>
            <a:ext cx="7056582"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cs typeface="Aharoni" panose="02010803020104030203" pitchFamily="2" charset="-79"/>
              </a:rPr>
              <a:t>SW</a:t>
            </a:r>
            <a:r>
              <a:rPr lang="en-US" dirty="0">
                <a:cs typeface="Aharoni" panose="02010803020104030203" pitchFamily="2" charset="-79"/>
              </a:rPr>
              <a:t> – We understood the strengths and weaknesses of the product in the market</a:t>
            </a:r>
          </a:p>
          <a:p>
            <a:pPr marL="285750" indent="-285750">
              <a:buFont typeface="Arial" panose="020B0604020202020204" pitchFamily="34" charset="0"/>
              <a:buChar char="•"/>
            </a:pPr>
            <a:r>
              <a:rPr lang="en-US" b="1" dirty="0">
                <a:cs typeface="Aharoni" panose="02010803020104030203" pitchFamily="2" charset="-79"/>
              </a:rPr>
              <a:t>Competitor Analysis</a:t>
            </a:r>
            <a:r>
              <a:rPr lang="en-US" dirty="0">
                <a:cs typeface="Aharoni" panose="02010803020104030203" pitchFamily="2" charset="-79"/>
              </a:rPr>
              <a:t> – We were able to evaluate the potential competitors in this market specifically for each of the products</a:t>
            </a:r>
          </a:p>
          <a:p>
            <a:pPr marL="285750" indent="-285750">
              <a:buFont typeface="Arial" panose="020B0604020202020204" pitchFamily="34" charset="0"/>
              <a:buChar char="•"/>
            </a:pPr>
            <a:r>
              <a:rPr lang="en-US" b="1" dirty="0">
                <a:cs typeface="Aharoni" panose="02010803020104030203" pitchFamily="2" charset="-79"/>
              </a:rPr>
              <a:t>Customer Personas </a:t>
            </a:r>
            <a:r>
              <a:rPr lang="en-US" dirty="0">
                <a:cs typeface="Aharoni" panose="02010803020104030203" pitchFamily="2" charset="-79"/>
              </a:rPr>
              <a:t>– Based on what the product’s use cases are we evaluated customer personas that would be the potential target markets for these products</a:t>
            </a:r>
          </a:p>
          <a:p>
            <a:pPr marL="285750" indent="-285750">
              <a:buFont typeface="Arial" panose="020B0604020202020204" pitchFamily="34" charset="0"/>
              <a:buChar char="•"/>
            </a:pPr>
            <a:r>
              <a:rPr lang="en-US" b="1" dirty="0">
                <a:cs typeface="Aharoni" panose="02010803020104030203" pitchFamily="2" charset="-79"/>
              </a:rPr>
              <a:t>Market Scope </a:t>
            </a:r>
            <a:r>
              <a:rPr lang="en-US" dirty="0">
                <a:cs typeface="Aharoni" panose="02010803020104030203" pitchFamily="2" charset="-79"/>
              </a:rPr>
              <a:t>– From "Particle Size Analysis Market“ report by </a:t>
            </a:r>
            <a:r>
              <a:rPr lang="en-US" dirty="0" err="1">
                <a:cs typeface="Aharoni" panose="02010803020104030203" pitchFamily="2" charset="-79"/>
              </a:rPr>
              <a:t>MarketsandMarkets</a:t>
            </a:r>
            <a:r>
              <a:rPr lang="en-US" dirty="0">
                <a:cs typeface="Aharoni" panose="02010803020104030203" pitchFamily="2" charset="-79"/>
              </a:rPr>
              <a:t> we see a potential of $1 Billion on each products with a CAGR ranging from 6%-8%.</a:t>
            </a:r>
          </a:p>
          <a:p>
            <a:pPr marL="285750" indent="-285750">
              <a:buFont typeface="Arial" panose="020B0604020202020204" pitchFamily="34" charset="0"/>
              <a:buChar char="•"/>
            </a:pPr>
            <a:endParaRPr lang="en-US" dirty="0">
              <a:cs typeface="Aharoni" panose="02010803020104030203" pitchFamily="2" charset="-79"/>
            </a:endParaRP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3559655" y="86599"/>
            <a:ext cx="5072688" cy="707886"/>
          </a:xfrm>
          <a:prstGeom prst="rect">
            <a:avLst/>
          </a:prstGeom>
          <a:noFill/>
        </p:spPr>
        <p:txBody>
          <a:bodyPr wrap="square" rtlCol="0">
            <a:spAutoFit/>
          </a:bodyPr>
          <a:lstStyle/>
          <a:p>
            <a:r>
              <a:rPr lang="en-US" sz="4000" dirty="0">
                <a:cs typeface="Aharoni" panose="02010803020104030203" pitchFamily="2" charset="-79"/>
              </a:rPr>
              <a:t>Revisiting the Past</a:t>
            </a:r>
          </a:p>
        </p:txBody>
      </p:sp>
    </p:spTree>
    <p:extLst>
      <p:ext uri="{BB962C8B-B14F-4D97-AF65-F5344CB8AC3E}">
        <p14:creationId xmlns:p14="http://schemas.microsoft.com/office/powerpoint/2010/main" val="253441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49564" y="1091271"/>
            <a:ext cx="8081818" cy="97709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16" y="908391"/>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469272" y="1273015"/>
            <a:ext cx="6613236" cy="646331"/>
          </a:xfrm>
          <a:prstGeom prst="rect">
            <a:avLst/>
          </a:prstGeom>
          <a:noFill/>
        </p:spPr>
        <p:txBody>
          <a:bodyPr wrap="square" rtlCol="0">
            <a:spAutoFit/>
          </a:bodyPr>
          <a:lstStyle/>
          <a:p>
            <a:r>
              <a:rPr lang="en-US" sz="3600" dirty="0">
                <a:cs typeface="Aharoni" panose="02010803020104030203" pitchFamily="2" charset="-79"/>
              </a:rPr>
              <a:t>Revisiting the Past</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3847" y="239151"/>
            <a:ext cx="365760" cy="365760"/>
          </a:xfrm>
          <a:prstGeom prst="rect">
            <a:avLst/>
          </a:prstGeom>
        </p:spPr>
      </p:pic>
      <p:sp>
        <p:nvSpPr>
          <p:cNvPr id="15" name="Rounded Rectangle 14">
            <a:extLst>
              <a:ext uri="{FF2B5EF4-FFF2-40B4-BE49-F238E27FC236}">
                <a16:creationId xmlns:a16="http://schemas.microsoft.com/office/drawing/2014/main" id="{3F4B325C-CD28-FB13-F025-3BE7E634A7E9}"/>
              </a:ext>
            </a:extLst>
          </p:cNvPr>
          <p:cNvSpPr/>
          <p:nvPr/>
        </p:nvSpPr>
        <p:spPr>
          <a:xfrm>
            <a:off x="478395" y="2264594"/>
            <a:ext cx="8152987" cy="975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dge with solid fill">
            <a:extLst>
              <a:ext uri="{FF2B5EF4-FFF2-40B4-BE49-F238E27FC236}">
                <a16:creationId xmlns:a16="http://schemas.microsoft.com/office/drawing/2014/main" id="{F0112368-E25B-53BC-B436-9A5EA87643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140" y="2068364"/>
            <a:ext cx="1396748" cy="1381716"/>
          </a:xfrm>
          <a:prstGeom prst="rect">
            <a:avLst/>
          </a:prstGeom>
        </p:spPr>
      </p:pic>
      <p:sp>
        <p:nvSpPr>
          <p:cNvPr id="16" name="TextBox 15">
            <a:extLst>
              <a:ext uri="{FF2B5EF4-FFF2-40B4-BE49-F238E27FC236}">
                <a16:creationId xmlns:a16="http://schemas.microsoft.com/office/drawing/2014/main" id="{4C4A2B90-34B9-2162-74F1-9698C04E90BE}"/>
              </a:ext>
            </a:extLst>
          </p:cNvPr>
          <p:cNvSpPr txBox="1"/>
          <p:nvPr/>
        </p:nvSpPr>
        <p:spPr>
          <a:xfrm>
            <a:off x="1459401" y="2429187"/>
            <a:ext cx="7012716" cy="646331"/>
          </a:xfrm>
          <a:prstGeom prst="rect">
            <a:avLst/>
          </a:prstGeom>
          <a:noFill/>
        </p:spPr>
        <p:txBody>
          <a:bodyPr wrap="square" rtlCol="0">
            <a:spAutoFit/>
          </a:bodyPr>
          <a:lstStyle/>
          <a:p>
            <a:r>
              <a:rPr lang="en-US" sz="3600" dirty="0">
                <a:cs typeface="Aharoni" panose="02010803020104030203" pitchFamily="2" charset="-79"/>
              </a:rPr>
              <a:t>Total Available Market (TAM)</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605563" y="3419659"/>
            <a:ext cx="8097285" cy="97551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dge 3 with solid fill">
            <a:extLst>
              <a:ext uri="{FF2B5EF4-FFF2-40B4-BE49-F238E27FC236}">
                <a16:creationId xmlns:a16="http://schemas.microsoft.com/office/drawing/2014/main" id="{A537E41E-D656-1E79-C1FB-1287AF0B45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3796" y="3254063"/>
            <a:ext cx="1396748" cy="1381716"/>
          </a:xfrm>
          <a:prstGeom prst="rect">
            <a:avLst/>
          </a:prstGeom>
        </p:spPr>
      </p:pic>
      <p:sp>
        <p:nvSpPr>
          <p:cNvPr id="18" name="TextBox 17">
            <a:extLst>
              <a:ext uri="{FF2B5EF4-FFF2-40B4-BE49-F238E27FC236}">
                <a16:creationId xmlns:a16="http://schemas.microsoft.com/office/drawing/2014/main" id="{9DBE0194-3EFF-C113-8FA1-8473312C233E}"/>
              </a:ext>
            </a:extLst>
          </p:cNvPr>
          <p:cNvSpPr txBox="1"/>
          <p:nvPr/>
        </p:nvSpPr>
        <p:spPr>
          <a:xfrm>
            <a:off x="1462342" y="3623617"/>
            <a:ext cx="7060461" cy="646331"/>
          </a:xfrm>
          <a:prstGeom prst="rect">
            <a:avLst/>
          </a:prstGeom>
          <a:noFill/>
        </p:spPr>
        <p:txBody>
          <a:bodyPr wrap="square" rtlCol="0">
            <a:spAutoFit/>
          </a:bodyPr>
          <a:lstStyle/>
          <a:p>
            <a:r>
              <a:rPr lang="en-US" sz="3600" dirty="0">
                <a:cs typeface="Aharoni" panose="02010803020104030203" pitchFamily="2" charset="-79"/>
              </a:rPr>
              <a:t>Evaluating Serviceable Market (SAM)</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576382" y="4747472"/>
            <a:ext cx="8097285" cy="97551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dge 4 with solid fill">
            <a:extLst>
              <a:ext uri="{FF2B5EF4-FFF2-40B4-BE49-F238E27FC236}">
                <a16:creationId xmlns:a16="http://schemas.microsoft.com/office/drawing/2014/main" id="{F052D144-34EF-27BA-2502-86517461B20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3796" y="4544372"/>
            <a:ext cx="1396748" cy="1381716"/>
          </a:xfrm>
          <a:prstGeom prst="rect">
            <a:avLst/>
          </a:prstGeom>
        </p:spPr>
      </p:pic>
      <p:sp>
        <p:nvSpPr>
          <p:cNvPr id="21" name="TextBox 20">
            <a:extLst>
              <a:ext uri="{FF2B5EF4-FFF2-40B4-BE49-F238E27FC236}">
                <a16:creationId xmlns:a16="http://schemas.microsoft.com/office/drawing/2014/main" id="{2101A917-5FD1-A2F2-5EE5-CF21DE8E6DFB}"/>
              </a:ext>
            </a:extLst>
          </p:cNvPr>
          <p:cNvSpPr txBox="1"/>
          <p:nvPr/>
        </p:nvSpPr>
        <p:spPr>
          <a:xfrm>
            <a:off x="1441677" y="4912063"/>
            <a:ext cx="7326867" cy="646331"/>
          </a:xfrm>
          <a:prstGeom prst="rect">
            <a:avLst/>
          </a:prstGeom>
          <a:noFill/>
        </p:spPr>
        <p:txBody>
          <a:bodyPr wrap="square" rtlCol="0">
            <a:spAutoFit/>
          </a:bodyPr>
          <a:lstStyle/>
          <a:p>
            <a:r>
              <a:rPr lang="en-US" sz="3600" dirty="0">
                <a:cs typeface="Aharoni" panose="02010803020104030203" pitchFamily="2" charset="-79"/>
              </a:rPr>
              <a:t>Recommendations &amp; Suggestions</a:t>
            </a:r>
          </a:p>
        </p:txBody>
      </p:sp>
      <p:pic>
        <p:nvPicPr>
          <p:cNvPr id="24" name="Graphic 23" descr="Hourglass Finished with solid fill">
            <a:extLst>
              <a:ext uri="{FF2B5EF4-FFF2-40B4-BE49-F238E27FC236}">
                <a16:creationId xmlns:a16="http://schemas.microsoft.com/office/drawing/2014/main" id="{BD806501-D033-8538-F6DE-2E9DED9128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81077" y="-44166"/>
            <a:ext cx="914400" cy="914400"/>
          </a:xfrm>
          <a:prstGeom prst="rect">
            <a:avLst/>
          </a:prstGeom>
        </p:spPr>
      </p:pic>
      <p:sp>
        <p:nvSpPr>
          <p:cNvPr id="19" name="TextBox 18">
            <a:extLst>
              <a:ext uri="{FF2B5EF4-FFF2-40B4-BE49-F238E27FC236}">
                <a16:creationId xmlns:a16="http://schemas.microsoft.com/office/drawing/2014/main" id="{0D4FFEDA-179F-C69A-FDBB-5EA863B511A0}"/>
              </a:ext>
            </a:extLst>
          </p:cNvPr>
          <p:cNvSpPr txBox="1"/>
          <p:nvPr/>
        </p:nvSpPr>
        <p:spPr>
          <a:xfrm>
            <a:off x="3559655" y="86599"/>
            <a:ext cx="5072688" cy="707886"/>
          </a:xfrm>
          <a:prstGeom prst="rect">
            <a:avLst/>
          </a:prstGeom>
          <a:noFill/>
        </p:spPr>
        <p:txBody>
          <a:bodyPr wrap="square" rtlCol="0">
            <a:spAutoFit/>
          </a:bodyPr>
          <a:lstStyle/>
          <a:p>
            <a:pPr algn="ctr"/>
            <a:r>
              <a:rPr lang="en-US" sz="4000" dirty="0">
                <a:cs typeface="Aharoni" panose="02010803020104030203" pitchFamily="2" charset="-79"/>
              </a:rPr>
              <a:t>Overview</a:t>
            </a:r>
          </a:p>
        </p:txBody>
      </p:sp>
    </p:spTree>
    <p:extLst>
      <p:ext uri="{BB962C8B-B14F-4D97-AF65-F5344CB8AC3E}">
        <p14:creationId xmlns:p14="http://schemas.microsoft.com/office/powerpoint/2010/main" val="3810649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590472" y="1529375"/>
            <a:ext cx="7169559" cy="461665"/>
          </a:xfrm>
          <a:prstGeom prst="rect">
            <a:avLst/>
          </a:prstGeom>
          <a:noFill/>
        </p:spPr>
        <p:txBody>
          <a:bodyPr wrap="square" rtlCol="0">
            <a:spAutoFit/>
          </a:bodyPr>
          <a:lstStyle/>
          <a:p>
            <a:r>
              <a:rPr lang="en-US" sz="2400" b="1" dirty="0">
                <a:cs typeface="Aharoni" panose="02010803020104030203" pitchFamily="2" charset="-79"/>
                <a:hlinkClick r:id="rId3"/>
              </a:rPr>
              <a:t>Total Available Market (TAM)</a:t>
            </a:r>
            <a:endParaRPr lang="en-US" sz="2400" b="1" dirty="0">
              <a:cs typeface="Aharoni" panose="02010803020104030203" pitchFamily="2" charset="-79"/>
            </a:endParaRPr>
          </a:p>
        </p:txBody>
      </p:sp>
      <p:sp>
        <p:nvSpPr>
          <p:cNvPr id="9" name="TextBox 8">
            <a:extLst>
              <a:ext uri="{FF2B5EF4-FFF2-40B4-BE49-F238E27FC236}">
                <a16:creationId xmlns:a16="http://schemas.microsoft.com/office/drawing/2014/main" id="{70186451-2433-7EAB-C22B-52725B62B307}"/>
              </a:ext>
            </a:extLst>
          </p:cNvPr>
          <p:cNvSpPr txBox="1"/>
          <p:nvPr/>
        </p:nvSpPr>
        <p:spPr>
          <a:xfrm>
            <a:off x="4598272" y="2491606"/>
            <a:ext cx="7056582" cy="2308324"/>
          </a:xfrm>
          <a:prstGeom prst="rect">
            <a:avLst/>
          </a:prstGeom>
          <a:noFill/>
        </p:spPr>
        <p:txBody>
          <a:bodyPr wrap="square" rtlCol="0" anchor="ctr">
            <a:spAutoFit/>
          </a:bodyPr>
          <a:lstStyle/>
          <a:p>
            <a:pPr marL="285750" indent="-285750">
              <a:buFont typeface="Arial" panose="020B0604020202020204" pitchFamily="34" charset="0"/>
              <a:buChar char="•"/>
            </a:pPr>
            <a:r>
              <a:rPr lang="en-US" dirty="0">
                <a:cs typeface="Aharoni" panose="02010803020104030203" pitchFamily="2" charset="-79"/>
              </a:rPr>
              <a:t>Over 200 Facilities which include Universities, Space research Organizations (LLRF), Laboratories, Accelerator Manufacturers, and Radiation Detection Centers (BPM)</a:t>
            </a:r>
          </a:p>
          <a:p>
            <a:pPr marL="285750" indent="-285750">
              <a:buFont typeface="Arial" panose="020B0604020202020204" pitchFamily="34" charset="0"/>
              <a:buChar char="•"/>
            </a:pPr>
            <a:r>
              <a:rPr lang="en-US" dirty="0">
                <a:cs typeface="Aharoni" panose="02010803020104030203" pitchFamily="2" charset="-79"/>
              </a:rPr>
              <a:t>It’s observed that more than 70% of these facilities are universities</a:t>
            </a:r>
          </a:p>
          <a:p>
            <a:pPr marL="285750" indent="-285750">
              <a:buFont typeface="Arial" panose="020B0604020202020204" pitchFamily="34" charset="0"/>
              <a:buChar char="•"/>
            </a:pPr>
            <a:r>
              <a:rPr lang="en-US" dirty="0">
                <a:cs typeface="Aharoni" panose="02010803020104030203" pitchFamily="2" charset="-79"/>
              </a:rPr>
              <a:t>The market was evaluated based on facilities falling under the finalized Customer Personas but considering the ticket size of the product, we categorized based on the funding behind research for these institutions.</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3035038" y="103066"/>
            <a:ext cx="6121923" cy="707886"/>
          </a:xfrm>
          <a:prstGeom prst="rect">
            <a:avLst/>
          </a:prstGeom>
          <a:noFill/>
        </p:spPr>
        <p:txBody>
          <a:bodyPr wrap="square" rtlCol="0">
            <a:spAutoFit/>
          </a:bodyPr>
          <a:lstStyle/>
          <a:p>
            <a:pPr algn="ctr"/>
            <a:r>
              <a:rPr lang="en-US" sz="4000" dirty="0">
                <a:cs typeface="Aharoni" panose="02010803020104030203" pitchFamily="2" charset="-79"/>
              </a:rPr>
              <a:t>Total Available Market (TAM)</a:t>
            </a:r>
          </a:p>
        </p:txBody>
      </p:sp>
      <p:pic>
        <p:nvPicPr>
          <p:cNvPr id="6" name="Graphic 5" descr="Badge with solid fill">
            <a:extLst>
              <a:ext uri="{FF2B5EF4-FFF2-40B4-BE49-F238E27FC236}">
                <a16:creationId xmlns:a16="http://schemas.microsoft.com/office/drawing/2014/main" id="{196202F5-412C-B247-6878-0874C36C16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69" y="1230092"/>
            <a:ext cx="4261278" cy="4261278"/>
          </a:xfrm>
          <a:prstGeom prst="rect">
            <a:avLst/>
          </a:prstGeom>
        </p:spPr>
      </p:pic>
    </p:spTree>
    <p:extLst>
      <p:ext uri="{BB962C8B-B14F-4D97-AF65-F5344CB8AC3E}">
        <p14:creationId xmlns:p14="http://schemas.microsoft.com/office/powerpoint/2010/main" val="1915587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5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0E485C-3530-0220-1BE4-41BE00865CA7}"/>
              </a:ext>
            </a:extLst>
          </p:cNvPr>
          <p:cNvSpPr txBox="1"/>
          <p:nvPr/>
        </p:nvSpPr>
        <p:spPr>
          <a:xfrm>
            <a:off x="28491" y="-1353079"/>
            <a:ext cx="7273637" cy="1107996"/>
          </a:xfrm>
          <a:prstGeom prst="rect">
            <a:avLst/>
          </a:prstGeom>
          <a:noFill/>
        </p:spPr>
        <p:txBody>
          <a:bodyPr wrap="square" rtlCol="0">
            <a:spAutoFit/>
          </a:bodyPr>
          <a:lstStyle/>
          <a:p>
            <a:r>
              <a:rPr lang="en-US" sz="6600" dirty="0">
                <a:cs typeface="Aharoni" panose="02010803020104030203" pitchFamily="2" charset="-79"/>
              </a:rPr>
              <a:t>HEADLINE</a:t>
            </a:r>
          </a:p>
        </p:txBody>
      </p:sp>
      <p:sp>
        <p:nvSpPr>
          <p:cNvPr id="2" name="Rounded Rectangle 1">
            <a:extLst>
              <a:ext uri="{FF2B5EF4-FFF2-40B4-BE49-F238E27FC236}">
                <a16:creationId xmlns:a16="http://schemas.microsoft.com/office/drawing/2014/main" id="{FCD6075E-0B38-6C84-8F75-3EB9EAA6C089}"/>
              </a:ext>
            </a:extLst>
          </p:cNvPr>
          <p:cNvSpPr/>
          <p:nvPr/>
        </p:nvSpPr>
        <p:spPr>
          <a:xfrm>
            <a:off x="549564" y="1091271"/>
            <a:ext cx="8081818" cy="97709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dge 1 with solid fill">
            <a:extLst>
              <a:ext uri="{FF2B5EF4-FFF2-40B4-BE49-F238E27FC236}">
                <a16:creationId xmlns:a16="http://schemas.microsoft.com/office/drawing/2014/main" id="{389CBCC0-1D09-7E90-62D0-DC2F0679D6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516" y="908391"/>
            <a:ext cx="1381716" cy="1381716"/>
          </a:xfrm>
          <a:prstGeom prst="rect">
            <a:avLst/>
          </a:prstGeom>
        </p:spPr>
      </p:pic>
      <p:sp>
        <p:nvSpPr>
          <p:cNvPr id="8" name="TextBox 7">
            <a:extLst>
              <a:ext uri="{FF2B5EF4-FFF2-40B4-BE49-F238E27FC236}">
                <a16:creationId xmlns:a16="http://schemas.microsoft.com/office/drawing/2014/main" id="{7D6AB082-8A11-E6EE-5588-8BA192994626}"/>
              </a:ext>
            </a:extLst>
          </p:cNvPr>
          <p:cNvSpPr txBox="1"/>
          <p:nvPr/>
        </p:nvSpPr>
        <p:spPr>
          <a:xfrm>
            <a:off x="1469272" y="1273015"/>
            <a:ext cx="6613236" cy="646331"/>
          </a:xfrm>
          <a:prstGeom prst="rect">
            <a:avLst/>
          </a:prstGeom>
          <a:noFill/>
        </p:spPr>
        <p:txBody>
          <a:bodyPr wrap="square" rtlCol="0">
            <a:spAutoFit/>
          </a:bodyPr>
          <a:lstStyle/>
          <a:p>
            <a:r>
              <a:rPr lang="en-US" sz="3600" dirty="0">
                <a:cs typeface="Aharoni" panose="02010803020104030203" pitchFamily="2" charset="-79"/>
              </a:rPr>
              <a:t>Revisiting the Past</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53847" y="239151"/>
            <a:ext cx="365760" cy="365760"/>
          </a:xfrm>
          <a:prstGeom prst="rect">
            <a:avLst/>
          </a:prstGeom>
        </p:spPr>
      </p:pic>
      <p:sp>
        <p:nvSpPr>
          <p:cNvPr id="15" name="Rounded Rectangle 14">
            <a:extLst>
              <a:ext uri="{FF2B5EF4-FFF2-40B4-BE49-F238E27FC236}">
                <a16:creationId xmlns:a16="http://schemas.microsoft.com/office/drawing/2014/main" id="{3F4B325C-CD28-FB13-F025-3BE7E634A7E9}"/>
              </a:ext>
            </a:extLst>
          </p:cNvPr>
          <p:cNvSpPr/>
          <p:nvPr/>
        </p:nvSpPr>
        <p:spPr>
          <a:xfrm>
            <a:off x="478395" y="2264594"/>
            <a:ext cx="8152987" cy="9755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dge with solid fill">
            <a:extLst>
              <a:ext uri="{FF2B5EF4-FFF2-40B4-BE49-F238E27FC236}">
                <a16:creationId xmlns:a16="http://schemas.microsoft.com/office/drawing/2014/main" id="{F0112368-E25B-53BC-B436-9A5EA87643A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140" y="2068364"/>
            <a:ext cx="1396748" cy="1381716"/>
          </a:xfrm>
          <a:prstGeom prst="rect">
            <a:avLst/>
          </a:prstGeom>
        </p:spPr>
      </p:pic>
      <p:sp>
        <p:nvSpPr>
          <p:cNvPr id="16" name="TextBox 15">
            <a:extLst>
              <a:ext uri="{FF2B5EF4-FFF2-40B4-BE49-F238E27FC236}">
                <a16:creationId xmlns:a16="http://schemas.microsoft.com/office/drawing/2014/main" id="{4C4A2B90-34B9-2162-74F1-9698C04E90BE}"/>
              </a:ext>
            </a:extLst>
          </p:cNvPr>
          <p:cNvSpPr txBox="1"/>
          <p:nvPr/>
        </p:nvSpPr>
        <p:spPr>
          <a:xfrm>
            <a:off x="1459401" y="2429187"/>
            <a:ext cx="7012716" cy="646331"/>
          </a:xfrm>
          <a:prstGeom prst="rect">
            <a:avLst/>
          </a:prstGeom>
          <a:noFill/>
        </p:spPr>
        <p:txBody>
          <a:bodyPr wrap="square" rtlCol="0">
            <a:spAutoFit/>
          </a:bodyPr>
          <a:lstStyle/>
          <a:p>
            <a:r>
              <a:rPr lang="en-US" sz="3600" dirty="0">
                <a:cs typeface="Aharoni" panose="02010803020104030203" pitchFamily="2" charset="-79"/>
              </a:rPr>
              <a:t>Total Available Market (TAM)</a:t>
            </a:r>
          </a:p>
        </p:txBody>
      </p:sp>
      <p:sp>
        <p:nvSpPr>
          <p:cNvPr id="10" name="Rounded Rectangle 9">
            <a:extLst>
              <a:ext uri="{FF2B5EF4-FFF2-40B4-BE49-F238E27FC236}">
                <a16:creationId xmlns:a16="http://schemas.microsoft.com/office/drawing/2014/main" id="{F216FD7D-64BD-82E0-6C3B-EEF846C9DBDE}"/>
              </a:ext>
            </a:extLst>
          </p:cNvPr>
          <p:cNvSpPr/>
          <p:nvPr/>
        </p:nvSpPr>
        <p:spPr>
          <a:xfrm>
            <a:off x="605563" y="3419659"/>
            <a:ext cx="8097285" cy="97551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dge 3 with solid fill">
            <a:extLst>
              <a:ext uri="{FF2B5EF4-FFF2-40B4-BE49-F238E27FC236}">
                <a16:creationId xmlns:a16="http://schemas.microsoft.com/office/drawing/2014/main" id="{A537E41E-D656-1E79-C1FB-1287AF0B45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33796" y="3254063"/>
            <a:ext cx="1396748" cy="1381716"/>
          </a:xfrm>
          <a:prstGeom prst="rect">
            <a:avLst/>
          </a:prstGeom>
        </p:spPr>
      </p:pic>
      <p:sp>
        <p:nvSpPr>
          <p:cNvPr id="18" name="TextBox 17">
            <a:extLst>
              <a:ext uri="{FF2B5EF4-FFF2-40B4-BE49-F238E27FC236}">
                <a16:creationId xmlns:a16="http://schemas.microsoft.com/office/drawing/2014/main" id="{9DBE0194-3EFF-C113-8FA1-8473312C233E}"/>
              </a:ext>
            </a:extLst>
          </p:cNvPr>
          <p:cNvSpPr txBox="1"/>
          <p:nvPr/>
        </p:nvSpPr>
        <p:spPr>
          <a:xfrm>
            <a:off x="1462342" y="3623617"/>
            <a:ext cx="7060461" cy="646331"/>
          </a:xfrm>
          <a:prstGeom prst="rect">
            <a:avLst/>
          </a:prstGeom>
          <a:noFill/>
        </p:spPr>
        <p:txBody>
          <a:bodyPr wrap="square" rtlCol="0">
            <a:spAutoFit/>
          </a:bodyPr>
          <a:lstStyle/>
          <a:p>
            <a:r>
              <a:rPr lang="en-US" sz="3600" dirty="0">
                <a:cs typeface="Aharoni" panose="02010803020104030203" pitchFamily="2" charset="-79"/>
              </a:rPr>
              <a:t>Evaluating Serviceable Market (SAM)</a:t>
            </a:r>
          </a:p>
        </p:txBody>
      </p:sp>
      <p:sp>
        <p:nvSpPr>
          <p:cNvPr id="20" name="Rounded Rectangle 19">
            <a:extLst>
              <a:ext uri="{FF2B5EF4-FFF2-40B4-BE49-F238E27FC236}">
                <a16:creationId xmlns:a16="http://schemas.microsoft.com/office/drawing/2014/main" id="{41CE6929-4CF2-0A66-2908-E69343F90246}"/>
              </a:ext>
            </a:extLst>
          </p:cNvPr>
          <p:cNvSpPr/>
          <p:nvPr/>
        </p:nvSpPr>
        <p:spPr>
          <a:xfrm>
            <a:off x="576382" y="4747472"/>
            <a:ext cx="8097285" cy="975515"/>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Badge 4 with solid fill">
            <a:extLst>
              <a:ext uri="{FF2B5EF4-FFF2-40B4-BE49-F238E27FC236}">
                <a16:creationId xmlns:a16="http://schemas.microsoft.com/office/drawing/2014/main" id="{F052D144-34EF-27BA-2502-86517461B20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33796" y="4544372"/>
            <a:ext cx="1396748" cy="1381716"/>
          </a:xfrm>
          <a:prstGeom prst="rect">
            <a:avLst/>
          </a:prstGeom>
        </p:spPr>
      </p:pic>
      <p:sp>
        <p:nvSpPr>
          <p:cNvPr id="21" name="TextBox 20">
            <a:extLst>
              <a:ext uri="{FF2B5EF4-FFF2-40B4-BE49-F238E27FC236}">
                <a16:creationId xmlns:a16="http://schemas.microsoft.com/office/drawing/2014/main" id="{2101A917-5FD1-A2F2-5EE5-CF21DE8E6DFB}"/>
              </a:ext>
            </a:extLst>
          </p:cNvPr>
          <p:cNvSpPr txBox="1"/>
          <p:nvPr/>
        </p:nvSpPr>
        <p:spPr>
          <a:xfrm>
            <a:off x="1441677" y="4912063"/>
            <a:ext cx="7326867" cy="646331"/>
          </a:xfrm>
          <a:prstGeom prst="rect">
            <a:avLst/>
          </a:prstGeom>
          <a:noFill/>
        </p:spPr>
        <p:txBody>
          <a:bodyPr wrap="square" rtlCol="0">
            <a:spAutoFit/>
          </a:bodyPr>
          <a:lstStyle/>
          <a:p>
            <a:r>
              <a:rPr lang="en-US" sz="3600" dirty="0">
                <a:cs typeface="Aharoni" panose="02010803020104030203" pitchFamily="2" charset="-79"/>
              </a:rPr>
              <a:t>Recommendations &amp; Suggestions</a:t>
            </a:r>
          </a:p>
        </p:txBody>
      </p:sp>
      <p:pic>
        <p:nvPicPr>
          <p:cNvPr id="24" name="Graphic 23" descr="Hourglass Finished with solid fill">
            <a:extLst>
              <a:ext uri="{FF2B5EF4-FFF2-40B4-BE49-F238E27FC236}">
                <a16:creationId xmlns:a16="http://schemas.microsoft.com/office/drawing/2014/main" id="{BD806501-D033-8538-F6DE-2E9DED9128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81077" y="-44166"/>
            <a:ext cx="914400" cy="914400"/>
          </a:xfrm>
          <a:prstGeom prst="rect">
            <a:avLst/>
          </a:prstGeom>
        </p:spPr>
      </p:pic>
      <p:sp>
        <p:nvSpPr>
          <p:cNvPr id="19" name="TextBox 18">
            <a:extLst>
              <a:ext uri="{FF2B5EF4-FFF2-40B4-BE49-F238E27FC236}">
                <a16:creationId xmlns:a16="http://schemas.microsoft.com/office/drawing/2014/main" id="{0D4FFEDA-179F-C69A-FDBB-5EA863B511A0}"/>
              </a:ext>
            </a:extLst>
          </p:cNvPr>
          <p:cNvSpPr txBox="1"/>
          <p:nvPr/>
        </p:nvSpPr>
        <p:spPr>
          <a:xfrm>
            <a:off x="3559655" y="86599"/>
            <a:ext cx="5072688" cy="707886"/>
          </a:xfrm>
          <a:prstGeom prst="rect">
            <a:avLst/>
          </a:prstGeom>
          <a:noFill/>
        </p:spPr>
        <p:txBody>
          <a:bodyPr wrap="square" rtlCol="0">
            <a:spAutoFit/>
          </a:bodyPr>
          <a:lstStyle/>
          <a:p>
            <a:pPr algn="ctr"/>
            <a:r>
              <a:rPr lang="en-US" sz="4000" dirty="0">
                <a:cs typeface="Aharoni" panose="02010803020104030203" pitchFamily="2" charset="-79"/>
              </a:rPr>
              <a:t>Overview</a:t>
            </a:r>
          </a:p>
        </p:txBody>
      </p:sp>
    </p:spTree>
    <p:extLst>
      <p:ext uri="{BB962C8B-B14F-4D97-AF65-F5344CB8AC3E}">
        <p14:creationId xmlns:p14="http://schemas.microsoft.com/office/powerpoint/2010/main" val="3384581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590472" y="1425009"/>
            <a:ext cx="7169559" cy="461665"/>
          </a:xfrm>
          <a:prstGeom prst="rect">
            <a:avLst/>
          </a:prstGeom>
          <a:noFill/>
        </p:spPr>
        <p:txBody>
          <a:bodyPr wrap="square" rtlCol="0">
            <a:spAutoFit/>
          </a:bodyPr>
          <a:lstStyle/>
          <a:p>
            <a:r>
              <a:rPr lang="en-US" sz="2400" b="1" dirty="0">
                <a:cs typeface="Aharoni" panose="02010803020104030203" pitchFamily="2" charset="-79"/>
              </a:rPr>
              <a:t>Process to Evaluate SAM</a:t>
            </a:r>
          </a:p>
        </p:txBody>
      </p:sp>
      <p:sp>
        <p:nvSpPr>
          <p:cNvPr id="9" name="TextBox 8">
            <a:extLst>
              <a:ext uri="{FF2B5EF4-FFF2-40B4-BE49-F238E27FC236}">
                <a16:creationId xmlns:a16="http://schemas.microsoft.com/office/drawing/2014/main" id="{70186451-2433-7EAB-C22B-52725B62B307}"/>
              </a:ext>
            </a:extLst>
          </p:cNvPr>
          <p:cNvSpPr txBox="1"/>
          <p:nvPr/>
        </p:nvSpPr>
        <p:spPr>
          <a:xfrm>
            <a:off x="4598271" y="1918379"/>
            <a:ext cx="7274019" cy="3693319"/>
          </a:xfrm>
          <a:prstGeom prst="rect">
            <a:avLst/>
          </a:prstGeom>
          <a:noFill/>
        </p:spPr>
        <p:txBody>
          <a:bodyPr wrap="square" rtlCol="0" anchor="ctr">
            <a:spAutoFit/>
          </a:bodyPr>
          <a:lstStyle/>
          <a:p>
            <a:pPr marL="342900" indent="-342900" rtl="0" fontAlgn="base">
              <a:spcBef>
                <a:spcPts val="0"/>
              </a:spcBef>
              <a:spcAft>
                <a:spcPts val="0"/>
              </a:spcAft>
              <a:buFont typeface="+mj-lt"/>
              <a:buAutoNum type="arabicPeriod"/>
            </a:pPr>
            <a:r>
              <a:rPr lang="en-US" b="1" i="0" u="none" strike="noStrike" dirty="0">
                <a:solidFill>
                  <a:schemeClr val="tx1">
                    <a:lumMod val="95000"/>
                    <a:lumOff val="5000"/>
                  </a:schemeClr>
                </a:solidFill>
                <a:effectLst/>
              </a:rPr>
              <a:t>Geographic and Distribution Limits:</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Defining specific product regions.</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Considering logistical and regulatory constraints.</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Acknowledging regional demand variations.</a:t>
            </a:r>
          </a:p>
          <a:p>
            <a:pPr rtl="0" fontAlgn="base">
              <a:spcBef>
                <a:spcPts val="0"/>
              </a:spcBef>
              <a:spcAft>
                <a:spcPts val="0"/>
              </a:spcAft>
            </a:pPr>
            <a:r>
              <a:rPr lang="en-US" b="1" i="0" u="none" strike="noStrike" dirty="0">
                <a:solidFill>
                  <a:schemeClr val="tx1">
                    <a:lumMod val="95000"/>
                    <a:lumOff val="5000"/>
                  </a:schemeClr>
                </a:solidFill>
                <a:effectLst/>
              </a:rPr>
              <a:t>2.    Estimating Market Share:</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Assessing competition continuously.</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Adapting expectations based on the evolving value proposition.</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Continuously setting realistic market share goals.</a:t>
            </a:r>
          </a:p>
          <a:p>
            <a:pPr rtl="0" fontAlgn="base">
              <a:spcBef>
                <a:spcPts val="0"/>
              </a:spcBef>
              <a:spcAft>
                <a:spcPts val="0"/>
              </a:spcAft>
            </a:pPr>
            <a:r>
              <a:rPr lang="en-US" b="1" i="0" u="none" strike="noStrike" dirty="0">
                <a:solidFill>
                  <a:schemeClr val="tx1">
                    <a:lumMod val="95000"/>
                    <a:lumOff val="5000"/>
                  </a:schemeClr>
                </a:solidFill>
                <a:effectLst/>
              </a:rPr>
              <a:t>3.   Quantifying Your SAM:</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Employing the SAM formula with ongoing limits.</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Adjusting for continuous frequency and geographic factors.</a:t>
            </a:r>
          </a:p>
          <a:p>
            <a:pPr marL="742950" lvl="1" indent="-285750" rtl="0" fontAlgn="base">
              <a:spcBef>
                <a:spcPts val="0"/>
              </a:spcBef>
              <a:spcAft>
                <a:spcPts val="0"/>
              </a:spcAft>
              <a:buFont typeface="Arial" panose="020B0604020202020204" pitchFamily="34" charset="0"/>
              <a:buChar char="•"/>
            </a:pPr>
            <a:r>
              <a:rPr lang="en-US" b="0" i="0" u="none" strike="noStrike" dirty="0">
                <a:solidFill>
                  <a:schemeClr val="tx1">
                    <a:lumMod val="95000"/>
                    <a:lumOff val="5000"/>
                  </a:schemeClr>
                </a:solidFill>
                <a:effectLst/>
              </a:rPr>
              <a:t>Maintaining a nuanced understanding for ongoing strategic decisions.</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398920" y="68088"/>
            <a:ext cx="7901608" cy="707886"/>
          </a:xfrm>
          <a:prstGeom prst="rect">
            <a:avLst/>
          </a:prstGeom>
          <a:noFill/>
        </p:spPr>
        <p:txBody>
          <a:bodyPr wrap="square" rtlCol="0">
            <a:spAutoFit/>
          </a:bodyPr>
          <a:lstStyle/>
          <a:p>
            <a:pPr algn="ctr"/>
            <a:r>
              <a:rPr lang="en-US" sz="4000" dirty="0">
                <a:cs typeface="Aharoni" panose="02010803020104030203" pitchFamily="2" charset="-79"/>
              </a:rPr>
              <a:t>Evaluating Serviceable Market (SAM)</a:t>
            </a:r>
          </a:p>
        </p:txBody>
      </p:sp>
      <p:pic>
        <p:nvPicPr>
          <p:cNvPr id="7" name="Graphic 6" descr="Badge 3 with solid fill">
            <a:extLst>
              <a:ext uri="{FF2B5EF4-FFF2-40B4-BE49-F238E27FC236}">
                <a16:creationId xmlns:a16="http://schemas.microsoft.com/office/drawing/2014/main" id="{D82B386E-E732-7D05-3137-A888246646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1131517"/>
            <a:ext cx="4298674" cy="4298674"/>
          </a:xfrm>
          <a:prstGeom prst="rect">
            <a:avLst/>
          </a:prstGeom>
        </p:spPr>
      </p:pic>
    </p:spTree>
    <p:extLst>
      <p:ext uri="{BB962C8B-B14F-4D97-AF65-F5344CB8AC3E}">
        <p14:creationId xmlns:p14="http://schemas.microsoft.com/office/powerpoint/2010/main" val="111926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8BD885-D00A-8652-0520-883F2EA1B16F}"/>
              </a:ext>
            </a:extLst>
          </p:cNvPr>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C0E485C-3530-0220-1BE4-41BE00865CA7}"/>
              </a:ext>
            </a:extLst>
          </p:cNvPr>
          <p:cNvSpPr txBox="1"/>
          <p:nvPr/>
        </p:nvSpPr>
        <p:spPr>
          <a:xfrm>
            <a:off x="207818" y="120072"/>
            <a:ext cx="6495764" cy="707886"/>
          </a:xfrm>
          <a:prstGeom prst="rect">
            <a:avLst/>
          </a:prstGeom>
          <a:noFill/>
        </p:spPr>
        <p:txBody>
          <a:bodyPr wrap="square" rtlCol="0">
            <a:spAutoFit/>
          </a:bodyPr>
          <a:lstStyle/>
          <a:p>
            <a:endParaRPr lang="en-US" sz="4000" dirty="0">
              <a:cs typeface="Aharoni" panose="02010803020104030203" pitchFamily="2" charset="-79"/>
            </a:endParaRPr>
          </a:p>
        </p:txBody>
      </p:sp>
      <p:sp>
        <p:nvSpPr>
          <p:cNvPr id="2" name="Rounded Rectangle 1">
            <a:extLst>
              <a:ext uri="{FF2B5EF4-FFF2-40B4-BE49-F238E27FC236}">
                <a16:creationId xmlns:a16="http://schemas.microsoft.com/office/drawing/2014/main" id="{FCD6075E-0B38-6C84-8F75-3EB9EAA6C089}"/>
              </a:ext>
            </a:extLst>
          </p:cNvPr>
          <p:cNvSpPr/>
          <p:nvPr/>
        </p:nvSpPr>
        <p:spPr>
          <a:xfrm>
            <a:off x="4016666" y="1251241"/>
            <a:ext cx="8081818" cy="450766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7D6AB082-8A11-E6EE-5588-8BA192994626}"/>
              </a:ext>
            </a:extLst>
          </p:cNvPr>
          <p:cNvSpPr txBox="1"/>
          <p:nvPr/>
        </p:nvSpPr>
        <p:spPr>
          <a:xfrm>
            <a:off x="4590472" y="1425009"/>
            <a:ext cx="7169559" cy="461665"/>
          </a:xfrm>
          <a:prstGeom prst="rect">
            <a:avLst/>
          </a:prstGeom>
          <a:noFill/>
        </p:spPr>
        <p:txBody>
          <a:bodyPr wrap="square" rtlCol="0">
            <a:spAutoFit/>
          </a:bodyPr>
          <a:lstStyle/>
          <a:p>
            <a:r>
              <a:rPr lang="en-US" sz="2400" b="1" dirty="0">
                <a:cs typeface="Aharoni" panose="02010803020104030203" pitchFamily="2" charset="-79"/>
              </a:rPr>
              <a:t>Evaluating SAM</a:t>
            </a:r>
          </a:p>
        </p:txBody>
      </p:sp>
      <p:sp>
        <p:nvSpPr>
          <p:cNvPr id="9" name="TextBox 8">
            <a:extLst>
              <a:ext uri="{FF2B5EF4-FFF2-40B4-BE49-F238E27FC236}">
                <a16:creationId xmlns:a16="http://schemas.microsoft.com/office/drawing/2014/main" id="{70186451-2433-7EAB-C22B-52725B62B307}"/>
              </a:ext>
            </a:extLst>
          </p:cNvPr>
          <p:cNvSpPr txBox="1"/>
          <p:nvPr/>
        </p:nvSpPr>
        <p:spPr>
          <a:xfrm>
            <a:off x="4538241" y="2215858"/>
            <a:ext cx="7274019" cy="2862322"/>
          </a:xfrm>
          <a:prstGeom prst="rect">
            <a:avLst/>
          </a:prstGeom>
          <a:noFill/>
        </p:spPr>
        <p:txBody>
          <a:bodyPr wrap="square" rtlCol="0" anchor="ctr">
            <a:spAutoFit/>
          </a:bodyPr>
          <a:lstStyle/>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SAM Calculation Formula:</a:t>
            </a:r>
          </a:p>
          <a:p>
            <a:pPr rtl="0" fontAlgn="base">
              <a:spcBef>
                <a:spcPts val="0"/>
              </a:spcBef>
              <a:spcAft>
                <a:spcPts val="0"/>
              </a:spcAft>
            </a:pPr>
            <a:r>
              <a:rPr lang="en-US" b="0" i="0" u="none" strike="noStrike" dirty="0">
                <a:solidFill>
                  <a:schemeClr val="tx1">
                    <a:lumMod val="95000"/>
                    <a:lumOff val="5000"/>
                  </a:schemeClr>
                </a:solidFill>
                <a:effectLst/>
              </a:rPr>
              <a:t>SAM (Serviceable Addressable Market) = TAM (Total Addressable Market) * Target Segment Percentage * Win Percentage</a:t>
            </a:r>
          </a:p>
          <a:p>
            <a:pPr marL="285750" indent="-285750" rtl="0" fontAlgn="base">
              <a:spcBef>
                <a:spcPts val="0"/>
              </a:spcBef>
              <a:spcAft>
                <a:spcPts val="0"/>
              </a:spcAft>
              <a:buFont typeface="Courier New" panose="02070309020205020404" pitchFamily="49" charset="0"/>
              <a:buChar char="o"/>
            </a:pPr>
            <a:r>
              <a:rPr lang="en-US" b="1" i="0" u="none" strike="noStrike" dirty="0">
                <a:solidFill>
                  <a:schemeClr val="tx1">
                    <a:lumMod val="95000"/>
                    <a:lumOff val="5000"/>
                  </a:schemeClr>
                </a:solidFill>
                <a:effectLst/>
              </a:rPr>
              <a:t>Definition of Terms:</a:t>
            </a:r>
          </a:p>
          <a:p>
            <a:pPr rtl="0" fontAlgn="base">
              <a:spcBef>
                <a:spcPts val="0"/>
              </a:spcBef>
              <a:spcAft>
                <a:spcPts val="0"/>
              </a:spcAft>
            </a:pPr>
            <a:r>
              <a:rPr lang="en-US" b="0" i="0" u="none" strike="noStrike" dirty="0">
                <a:solidFill>
                  <a:schemeClr val="tx1">
                    <a:lumMod val="95000"/>
                    <a:lumOff val="5000"/>
                  </a:schemeClr>
                </a:solidFill>
                <a:effectLst/>
              </a:rPr>
              <a:t>TAM (Total Addressable Market): The total market demand for a product or service, considering all potential customers.</a:t>
            </a:r>
          </a:p>
          <a:p>
            <a:pPr rtl="0" fontAlgn="base">
              <a:spcBef>
                <a:spcPts val="0"/>
              </a:spcBef>
              <a:spcAft>
                <a:spcPts val="0"/>
              </a:spcAft>
            </a:pPr>
            <a:r>
              <a:rPr lang="en-US" b="0" i="0" u="none" strike="noStrike" dirty="0">
                <a:solidFill>
                  <a:schemeClr val="tx1">
                    <a:lumMod val="95000"/>
                    <a:lumOff val="5000"/>
                  </a:schemeClr>
                </a:solidFill>
                <a:effectLst/>
              </a:rPr>
              <a:t>Target Segment Percentage: The percentage of the market that has shown interest in the products, derived from a sample study.</a:t>
            </a:r>
          </a:p>
          <a:p>
            <a:pPr rtl="0" fontAlgn="base">
              <a:spcBef>
                <a:spcPts val="0"/>
              </a:spcBef>
              <a:spcAft>
                <a:spcPts val="0"/>
              </a:spcAft>
            </a:pPr>
            <a:r>
              <a:rPr lang="en-US" b="0" i="0" u="none" strike="noStrike" dirty="0">
                <a:solidFill>
                  <a:schemeClr val="tx1">
                    <a:lumMod val="95000"/>
                    <a:lumOff val="5000"/>
                  </a:schemeClr>
                </a:solidFill>
                <a:effectLst/>
              </a:rPr>
              <a:t>Win Percentage: The percentage of the market the business can capture, taking into account competition.</a:t>
            </a:r>
          </a:p>
        </p:txBody>
      </p:sp>
      <p:pic>
        <p:nvPicPr>
          <p:cNvPr id="11" name="Graphic 10" descr="Harvey Balls 100% with solid fill">
            <a:extLst>
              <a:ext uri="{FF2B5EF4-FFF2-40B4-BE49-F238E27FC236}">
                <a16:creationId xmlns:a16="http://schemas.microsoft.com/office/drawing/2014/main" id="{EE8A4B64-0A43-819B-AFDD-3436F0F501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75730" y="239151"/>
            <a:ext cx="365760" cy="365760"/>
          </a:xfrm>
          <a:prstGeom prst="rect">
            <a:avLst/>
          </a:prstGeom>
        </p:spPr>
      </p:pic>
      <p:pic>
        <p:nvPicPr>
          <p:cNvPr id="12" name="Graphic 11" descr="Harvey Balls 100% with solid fill">
            <a:extLst>
              <a:ext uri="{FF2B5EF4-FFF2-40B4-BE49-F238E27FC236}">
                <a16:creationId xmlns:a16="http://schemas.microsoft.com/office/drawing/2014/main" id="{689F18D4-B80F-4B6D-62C1-E1956F32F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10290" y="230154"/>
            <a:ext cx="365760" cy="365760"/>
          </a:xfrm>
          <a:prstGeom prst="rect">
            <a:avLst/>
          </a:prstGeom>
        </p:spPr>
      </p:pic>
      <p:pic>
        <p:nvPicPr>
          <p:cNvPr id="13" name="Graphic 12" descr="Harvey Balls 100% with solid fill">
            <a:extLst>
              <a:ext uri="{FF2B5EF4-FFF2-40B4-BE49-F238E27FC236}">
                <a16:creationId xmlns:a16="http://schemas.microsoft.com/office/drawing/2014/main" id="{10C86999-94FD-4B90-F6DD-92CBFC76A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7404" y="239151"/>
            <a:ext cx="365760" cy="365760"/>
          </a:xfrm>
          <a:prstGeom prst="rect">
            <a:avLst/>
          </a:prstGeom>
        </p:spPr>
      </p:pic>
      <p:pic>
        <p:nvPicPr>
          <p:cNvPr id="14" name="Graphic 13" descr="Harvey Balls 100% with solid fill">
            <a:extLst>
              <a:ext uri="{FF2B5EF4-FFF2-40B4-BE49-F238E27FC236}">
                <a16:creationId xmlns:a16="http://schemas.microsoft.com/office/drawing/2014/main" id="{DAAB476E-AC08-612C-DBD1-E635FA117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3847" y="239151"/>
            <a:ext cx="365760" cy="365760"/>
          </a:xfrm>
          <a:prstGeom prst="rect">
            <a:avLst/>
          </a:prstGeom>
        </p:spPr>
      </p:pic>
      <p:pic>
        <p:nvPicPr>
          <p:cNvPr id="15" name="Graphic 14" descr="Badge with solid fill">
            <a:extLst>
              <a:ext uri="{FF2B5EF4-FFF2-40B4-BE49-F238E27FC236}">
                <a16:creationId xmlns:a16="http://schemas.microsoft.com/office/drawing/2014/main" id="{5CCD743E-6A45-9283-9282-DEE281F588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7817" y="8580397"/>
            <a:ext cx="3837250" cy="3837250"/>
          </a:xfrm>
          <a:prstGeom prst="rect">
            <a:avLst/>
          </a:prstGeom>
        </p:spPr>
      </p:pic>
      <p:sp>
        <p:nvSpPr>
          <p:cNvPr id="16" name="Rounded Rectangle 15">
            <a:extLst>
              <a:ext uri="{FF2B5EF4-FFF2-40B4-BE49-F238E27FC236}">
                <a16:creationId xmlns:a16="http://schemas.microsoft.com/office/drawing/2014/main" id="{7D606222-3046-5EA2-2F3C-E67DD780E8B3}"/>
              </a:ext>
            </a:extLst>
          </p:cNvPr>
          <p:cNvSpPr/>
          <p:nvPr/>
        </p:nvSpPr>
        <p:spPr>
          <a:xfrm>
            <a:off x="3927855" y="8991156"/>
            <a:ext cx="8081818" cy="2950464"/>
          </a:xfrm>
          <a:prstGeom prst="roundRect">
            <a:avLst/>
          </a:prstGeom>
          <a:solidFill>
            <a:srgbClr val="E9E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3F2A2CE-3CEF-CC05-43F2-8BB2A52E6DE0}"/>
              </a:ext>
            </a:extLst>
          </p:cNvPr>
          <p:cNvSpPr txBox="1"/>
          <p:nvPr/>
        </p:nvSpPr>
        <p:spPr>
          <a:xfrm>
            <a:off x="4499401" y="9320340"/>
            <a:ext cx="6937248" cy="646331"/>
          </a:xfrm>
          <a:prstGeom prst="rect">
            <a:avLst/>
          </a:prstGeom>
          <a:noFill/>
        </p:spPr>
        <p:txBody>
          <a:bodyPr wrap="square" rtlCol="0">
            <a:spAutoFit/>
          </a:bodyPr>
          <a:lstStyle/>
          <a:p>
            <a:r>
              <a:rPr lang="en-US" sz="3600" dirty="0">
                <a:cs typeface="Aharoni" panose="02010803020104030203" pitchFamily="2" charset="-79"/>
              </a:rPr>
              <a:t>ADD YOUR OWN TEXT HERE;))</a:t>
            </a:r>
          </a:p>
        </p:txBody>
      </p:sp>
      <p:sp>
        <p:nvSpPr>
          <p:cNvPr id="18" name="TextBox 17">
            <a:extLst>
              <a:ext uri="{FF2B5EF4-FFF2-40B4-BE49-F238E27FC236}">
                <a16:creationId xmlns:a16="http://schemas.microsoft.com/office/drawing/2014/main" id="{2485D3F8-D37A-F890-FA41-8A70802C9D02}"/>
              </a:ext>
            </a:extLst>
          </p:cNvPr>
          <p:cNvSpPr txBox="1"/>
          <p:nvPr/>
        </p:nvSpPr>
        <p:spPr>
          <a:xfrm>
            <a:off x="4609129" y="9966671"/>
            <a:ext cx="6827520" cy="3970318"/>
          </a:xfrm>
          <a:prstGeom prst="rect">
            <a:avLst/>
          </a:prstGeom>
          <a:noFill/>
        </p:spPr>
        <p:txBody>
          <a:bodyPr wrap="square" rtlCol="0">
            <a:spAutoFit/>
          </a:bodyPr>
          <a:lstStyle/>
          <a:p>
            <a:r>
              <a:rPr lang="en-US" dirty="0">
                <a:cs typeface="Aharoni" panose="02010803020104030203" pitchFamily="2" charset="-79"/>
              </a:rPr>
              <a:t>ADD YOUR OWN TEXT HERE ADD YOUR OWN TEXT HERE ADD YOUR OWN TEXT HERE ADD YOUR OWN TEXT HERE ADD YOUR OWN TEXT HERE ADD YOUR OWN TEXT HERE ADD YOUR OWN TEXT HERE ADD YOUR OWN TEXT HERE ADD YOUR OWN TEXT HERE ADD YOUR OWN TEXT HERE </a:t>
            </a: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a:p>
            <a:endParaRPr lang="en-US" dirty="0">
              <a:cs typeface="Aharoni" panose="02010803020104030203" pitchFamily="2" charset="-79"/>
            </a:endParaRPr>
          </a:p>
        </p:txBody>
      </p:sp>
      <p:pic>
        <p:nvPicPr>
          <p:cNvPr id="20" name="Graphic 19" descr="Hourglass Full with solid fill">
            <a:extLst>
              <a:ext uri="{FF2B5EF4-FFF2-40B4-BE49-F238E27FC236}">
                <a16:creationId xmlns:a16="http://schemas.microsoft.com/office/drawing/2014/main" id="{3AFBF83F-E66C-B603-A2E9-9DF0E6C2F8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3709" y="-191"/>
            <a:ext cx="914400" cy="914400"/>
          </a:xfrm>
          <a:prstGeom prst="rect">
            <a:avLst/>
          </a:prstGeom>
        </p:spPr>
      </p:pic>
      <p:sp>
        <p:nvSpPr>
          <p:cNvPr id="3" name="TextBox 2">
            <a:extLst>
              <a:ext uri="{FF2B5EF4-FFF2-40B4-BE49-F238E27FC236}">
                <a16:creationId xmlns:a16="http://schemas.microsoft.com/office/drawing/2014/main" id="{0EA2C018-7A5E-BA75-D1D4-943955CB0BF9}"/>
              </a:ext>
            </a:extLst>
          </p:cNvPr>
          <p:cNvSpPr txBox="1"/>
          <p:nvPr/>
        </p:nvSpPr>
        <p:spPr>
          <a:xfrm>
            <a:off x="1473478" y="68088"/>
            <a:ext cx="7901608" cy="707886"/>
          </a:xfrm>
          <a:prstGeom prst="rect">
            <a:avLst/>
          </a:prstGeom>
          <a:noFill/>
        </p:spPr>
        <p:txBody>
          <a:bodyPr wrap="square" rtlCol="0">
            <a:spAutoFit/>
          </a:bodyPr>
          <a:lstStyle/>
          <a:p>
            <a:r>
              <a:rPr lang="en-US" sz="4000" dirty="0">
                <a:cs typeface="Aharoni" panose="02010803020104030203" pitchFamily="2" charset="-79"/>
              </a:rPr>
              <a:t>Evaluating Serviceable Market (SAM)</a:t>
            </a:r>
          </a:p>
        </p:txBody>
      </p:sp>
      <p:pic>
        <p:nvPicPr>
          <p:cNvPr id="7" name="Graphic 6" descr="Badge 3 with solid fill">
            <a:extLst>
              <a:ext uri="{FF2B5EF4-FFF2-40B4-BE49-F238E27FC236}">
                <a16:creationId xmlns:a16="http://schemas.microsoft.com/office/drawing/2014/main" id="{D82B386E-E732-7D05-3137-A888246646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1131517"/>
            <a:ext cx="4298674" cy="4298674"/>
          </a:xfrm>
          <a:prstGeom prst="rect">
            <a:avLst/>
          </a:prstGeom>
        </p:spPr>
      </p:pic>
    </p:spTree>
    <p:extLst>
      <p:ext uri="{BB962C8B-B14F-4D97-AF65-F5344CB8AC3E}">
        <p14:creationId xmlns:p14="http://schemas.microsoft.com/office/powerpoint/2010/main" val="174901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B1348AA-9020-C847-9C78-E9E6443DF1FB}" vid="{49220B6A-A7E7-6E4F-BAE1-C2D8C35ECC14}"/>
    </a:ext>
  </a:extLst>
</a:theme>
</file>

<file path=docProps/app.xml><?xml version="1.0" encoding="utf-8"?>
<Properties xmlns="http://schemas.openxmlformats.org/officeDocument/2006/extended-properties" xmlns:vt="http://schemas.openxmlformats.org/officeDocument/2006/docPropsVTypes">
  <Template>Minimalistic 6 slide (1)</Template>
  <TotalTime>1421</TotalTime>
  <Words>1627</Words>
  <Application>Microsoft Office PowerPoint</Application>
  <PresentationFormat>Widescreen</PresentationFormat>
  <Paragraphs>201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Georgia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Adhithya Rokhith Bhaskar</dc:creator>
  <cp:lastModifiedBy>Adhithya Rokhith Bhaskar</cp:lastModifiedBy>
  <cp:revision>2</cp:revision>
  <dcterms:created xsi:type="dcterms:W3CDTF">2023-12-06T14:16:05Z</dcterms:created>
  <dcterms:modified xsi:type="dcterms:W3CDTF">2024-01-20T06:30:13Z</dcterms:modified>
</cp:coreProperties>
</file>