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2"/>
  </p:sldMasterIdLst>
  <p:notesMasterIdLst>
    <p:notesMasterId r:id="rId9"/>
  </p:notesMasterIdLst>
  <p:handoutMasterIdLst>
    <p:handoutMasterId r:id="rId10"/>
  </p:handoutMasterIdLst>
  <p:sldIdLst>
    <p:sldId id="261" r:id="rId3"/>
    <p:sldId id="266" r:id="rId4"/>
    <p:sldId id="258" r:id="rId5"/>
    <p:sldId id="263" r:id="rId6"/>
    <p:sldId id="267" r:id="rId7"/>
    <p:sldId id="26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9" d="100"/>
          <a:sy n="69" d="100"/>
        </p:scale>
        <p:origin x="780" y="54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VerticalAccent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6FE853-D2E7-4FDD-BE84-5F87EE3F4EB5}">
      <dgm:prSet phldrT="[Text]" custT="1"/>
      <dgm:spPr/>
      <dgm:t>
        <a:bodyPr/>
        <a:lstStyle/>
        <a:p>
          <a:r>
            <a:rPr lang="en-IN" sz="4000" b="1" dirty="0" smtClean="0"/>
            <a:t>Oasis</a:t>
          </a:r>
          <a:endParaRPr lang="en-IN" sz="4000" b="1" dirty="0"/>
        </a:p>
      </dgm:t>
    </dgm:pt>
    <dgm:pt modelId="{D1634308-D7C4-4A9A-BE5E-35CEA826F75E}" type="parTrans" cxnId="{3A6F470A-C486-428E-BB1E-AEA338CD26AF}">
      <dgm:prSet/>
      <dgm:spPr/>
      <dgm:t>
        <a:bodyPr/>
        <a:lstStyle/>
        <a:p>
          <a:endParaRPr lang="en-IN"/>
        </a:p>
      </dgm:t>
    </dgm:pt>
    <dgm:pt modelId="{4A3F3C36-5B53-4F13-95C1-666F18CB1504}" type="sibTrans" cxnId="{3A6F470A-C486-428E-BB1E-AEA338CD26AF}">
      <dgm:prSet/>
      <dgm:spPr/>
      <dgm:t>
        <a:bodyPr/>
        <a:lstStyle/>
        <a:p>
          <a:endParaRPr lang="en-IN"/>
        </a:p>
      </dgm:t>
    </dgm:pt>
    <dgm:pt modelId="{DED44DC1-B0F2-40CA-A5BE-D6579A1E52AF}">
      <dgm:prSet phldrT="[Text]" custT="1"/>
      <dgm:spPr/>
      <dgm:t>
        <a:bodyPr/>
        <a:lstStyle/>
        <a:p>
          <a:r>
            <a:rPr lang="en-US" sz="3200" b="1" dirty="0" smtClean="0"/>
            <a:t>Oasis OnTracK</a:t>
          </a:r>
          <a:endParaRPr lang="en-IN" sz="3200" b="1" dirty="0"/>
        </a:p>
      </dgm:t>
    </dgm:pt>
    <dgm:pt modelId="{8E449877-967A-41FA-8276-B284A7C87096}" type="parTrans" cxnId="{C9965127-7C40-4C9D-9383-62C20A1A05B6}">
      <dgm:prSet/>
      <dgm:spPr/>
      <dgm:t>
        <a:bodyPr/>
        <a:lstStyle/>
        <a:p>
          <a:endParaRPr lang="en-IN"/>
        </a:p>
      </dgm:t>
    </dgm:pt>
    <dgm:pt modelId="{06B1D181-9736-4BF7-A8ED-88BE6B68DC25}" type="sibTrans" cxnId="{C9965127-7C40-4C9D-9383-62C20A1A05B6}">
      <dgm:prSet/>
      <dgm:spPr/>
      <dgm:t>
        <a:bodyPr/>
        <a:lstStyle/>
        <a:p>
          <a:endParaRPr lang="en-IN"/>
        </a:p>
      </dgm:t>
    </dgm:pt>
    <dgm:pt modelId="{6CF93CBF-6150-45BF-AFD6-B76DE4C05429}" type="pres">
      <dgm:prSet presAssocID="{3F442EA2-39BA-4C9A-AD59-755D4917D53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BAAB142B-498C-4CE5-ABC5-7F5E34E04D8D}" type="pres">
      <dgm:prSet presAssocID="{5E6FE853-D2E7-4FDD-BE84-5F87EE3F4EB5}" presName="parenttextcomposite" presStyleCnt="0"/>
      <dgm:spPr/>
    </dgm:pt>
    <dgm:pt modelId="{7050FD21-9B5A-49C5-AF57-3F0EF1372B50}" type="pres">
      <dgm:prSet presAssocID="{5E6FE853-D2E7-4FDD-BE84-5F87EE3F4EB5}" presName="parenttext" presStyleLbl="revTx" presStyleIdx="0" presStyleCnt="2" custLinFactY="-42162" custLinFactNeighborX="501" custLinFactNeighborY="-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E438CC-6323-467B-B9F1-1827CD686260}" type="pres">
      <dgm:prSet presAssocID="{5E6FE853-D2E7-4FDD-BE84-5F87EE3F4EB5}" presName="parallelogramComposite" presStyleCnt="0"/>
      <dgm:spPr/>
    </dgm:pt>
    <dgm:pt modelId="{5F381DCD-94EC-4C18-8284-BD3617E8603C}" type="pres">
      <dgm:prSet presAssocID="{5E6FE853-D2E7-4FDD-BE84-5F87EE3F4EB5}" presName="parallelogram1" presStyleLbl="alignNode1" presStyleIdx="0" presStyleCnt="14"/>
      <dgm:spPr/>
    </dgm:pt>
    <dgm:pt modelId="{16B3A937-796A-4F6A-B2E8-CC06E23A81E8}" type="pres">
      <dgm:prSet presAssocID="{5E6FE853-D2E7-4FDD-BE84-5F87EE3F4EB5}" presName="parallelogram2" presStyleLbl="alignNode1" presStyleIdx="1" presStyleCnt="14"/>
      <dgm:spPr/>
    </dgm:pt>
    <dgm:pt modelId="{220C115C-2C3C-4275-B567-6EC2EFE1585B}" type="pres">
      <dgm:prSet presAssocID="{5E6FE853-D2E7-4FDD-BE84-5F87EE3F4EB5}" presName="parallelogram3" presStyleLbl="alignNode1" presStyleIdx="2" presStyleCnt="14"/>
      <dgm:spPr/>
    </dgm:pt>
    <dgm:pt modelId="{1CEFD72A-CAD1-4C25-A58B-939ED45052A8}" type="pres">
      <dgm:prSet presAssocID="{5E6FE853-D2E7-4FDD-BE84-5F87EE3F4EB5}" presName="parallelogram4" presStyleLbl="alignNode1" presStyleIdx="3" presStyleCnt="14"/>
      <dgm:spPr/>
    </dgm:pt>
    <dgm:pt modelId="{0C930617-BC6C-417C-9E40-A3B6EB5835E9}" type="pres">
      <dgm:prSet presAssocID="{5E6FE853-D2E7-4FDD-BE84-5F87EE3F4EB5}" presName="parallelogram5" presStyleLbl="alignNode1" presStyleIdx="4" presStyleCnt="14"/>
      <dgm:spPr/>
    </dgm:pt>
    <dgm:pt modelId="{3D768413-E9D5-428C-AFCD-3B8EDDFAE550}" type="pres">
      <dgm:prSet presAssocID="{5E6FE853-D2E7-4FDD-BE84-5F87EE3F4EB5}" presName="parallelogram6" presStyleLbl="alignNode1" presStyleIdx="5" presStyleCnt="14"/>
      <dgm:spPr/>
    </dgm:pt>
    <dgm:pt modelId="{B05690E5-3BEF-4EB3-B38D-B7D3B71EAD29}" type="pres">
      <dgm:prSet presAssocID="{5E6FE853-D2E7-4FDD-BE84-5F87EE3F4EB5}" presName="parallelogram7" presStyleLbl="alignNode1" presStyleIdx="6" presStyleCnt="14"/>
      <dgm:spPr/>
    </dgm:pt>
    <dgm:pt modelId="{4E65293B-F1A3-4676-A0F1-8C7C34B82294}" type="pres">
      <dgm:prSet presAssocID="{4A3F3C36-5B53-4F13-95C1-666F18CB1504}" presName="sibTrans" presStyleCnt="0"/>
      <dgm:spPr/>
    </dgm:pt>
    <dgm:pt modelId="{B33DFE62-63FD-4325-A9E1-D370DEA34B9D}" type="pres">
      <dgm:prSet presAssocID="{DED44DC1-B0F2-40CA-A5BE-D6579A1E52AF}" presName="parenttextcomposite" presStyleCnt="0"/>
      <dgm:spPr/>
    </dgm:pt>
    <dgm:pt modelId="{101A5E0B-0127-47D8-B860-2D17E8F260BE}" type="pres">
      <dgm:prSet presAssocID="{DED44DC1-B0F2-40CA-A5BE-D6579A1E52AF}" presName="parenttext" presStyleLbl="revTx" presStyleIdx="1" presStyleCnt="2" custFlipHor="1" custScaleX="79443" custLinFactNeighborX="13945" custLinFactNeighborY="-227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36E72D-D543-458D-9A28-6E2456185D90}" type="pres">
      <dgm:prSet presAssocID="{DED44DC1-B0F2-40CA-A5BE-D6579A1E52AF}" presName="parallelogramComposite" presStyleCnt="0"/>
      <dgm:spPr/>
    </dgm:pt>
    <dgm:pt modelId="{88AD89DB-8DB8-44B0-B1D5-4484253E5636}" type="pres">
      <dgm:prSet presAssocID="{DED44DC1-B0F2-40CA-A5BE-D6579A1E52AF}" presName="parallelogram1" presStyleLbl="alignNode1" presStyleIdx="7" presStyleCnt="14"/>
      <dgm:spPr/>
    </dgm:pt>
    <dgm:pt modelId="{246CD192-87C1-4895-9323-7D267B734DF4}" type="pres">
      <dgm:prSet presAssocID="{DED44DC1-B0F2-40CA-A5BE-D6579A1E52AF}" presName="parallelogram2" presStyleLbl="alignNode1" presStyleIdx="8" presStyleCnt="14"/>
      <dgm:spPr/>
    </dgm:pt>
    <dgm:pt modelId="{2082F0E0-C0C5-4652-AD43-F092912645F2}" type="pres">
      <dgm:prSet presAssocID="{DED44DC1-B0F2-40CA-A5BE-D6579A1E52AF}" presName="parallelogram3" presStyleLbl="alignNode1" presStyleIdx="9" presStyleCnt="14"/>
      <dgm:spPr/>
    </dgm:pt>
    <dgm:pt modelId="{A3A14C25-6F98-400D-AF09-85B3FD396C1C}" type="pres">
      <dgm:prSet presAssocID="{DED44DC1-B0F2-40CA-A5BE-D6579A1E52AF}" presName="parallelogram4" presStyleLbl="alignNode1" presStyleIdx="10" presStyleCnt="14"/>
      <dgm:spPr/>
    </dgm:pt>
    <dgm:pt modelId="{804A8A7A-4516-4548-924F-714AC7E57D87}" type="pres">
      <dgm:prSet presAssocID="{DED44DC1-B0F2-40CA-A5BE-D6579A1E52AF}" presName="parallelogram5" presStyleLbl="alignNode1" presStyleIdx="11" presStyleCnt="14"/>
      <dgm:spPr/>
    </dgm:pt>
    <dgm:pt modelId="{F9E68DA0-3B80-44EB-886B-CE8353D68630}" type="pres">
      <dgm:prSet presAssocID="{DED44DC1-B0F2-40CA-A5BE-D6579A1E52AF}" presName="parallelogram6" presStyleLbl="alignNode1" presStyleIdx="12" presStyleCnt="14"/>
      <dgm:spPr/>
    </dgm:pt>
    <dgm:pt modelId="{0979A7D6-CCC0-4DB0-8993-7ECEEEEF6862}" type="pres">
      <dgm:prSet presAssocID="{DED44DC1-B0F2-40CA-A5BE-D6579A1E52AF}" presName="parallelogram7" presStyleLbl="alignNode1" presStyleIdx="13" presStyleCnt="14"/>
      <dgm:spPr/>
    </dgm:pt>
  </dgm:ptLst>
  <dgm:cxnLst>
    <dgm:cxn modelId="{CBC66D1B-6CAF-4D20-82F7-09E32D02145F}" type="presOf" srcId="{DED44DC1-B0F2-40CA-A5BE-D6579A1E52AF}" destId="{101A5E0B-0127-47D8-B860-2D17E8F260BE}" srcOrd="0" destOrd="0" presId="urn:microsoft.com/office/officeart/2008/layout/VerticalAccentList"/>
    <dgm:cxn modelId="{DA1E2277-C304-4BA5-89E8-22A2468154C9}" type="presOf" srcId="{5E6FE853-D2E7-4FDD-BE84-5F87EE3F4EB5}" destId="{7050FD21-9B5A-49C5-AF57-3F0EF1372B50}" srcOrd="0" destOrd="0" presId="urn:microsoft.com/office/officeart/2008/layout/VerticalAccentList"/>
    <dgm:cxn modelId="{3A6F470A-C486-428E-BB1E-AEA338CD26AF}" srcId="{3F442EA2-39BA-4C9A-AD59-755D4917D532}" destId="{5E6FE853-D2E7-4FDD-BE84-5F87EE3F4EB5}" srcOrd="0" destOrd="0" parTransId="{D1634308-D7C4-4A9A-BE5E-35CEA826F75E}" sibTransId="{4A3F3C36-5B53-4F13-95C1-666F18CB1504}"/>
    <dgm:cxn modelId="{4FE53541-A015-41CE-A34A-646A79440A05}" type="presOf" srcId="{3F442EA2-39BA-4C9A-AD59-755D4917D532}" destId="{6CF93CBF-6150-45BF-AFD6-B76DE4C05429}" srcOrd="0" destOrd="0" presId="urn:microsoft.com/office/officeart/2008/layout/VerticalAccentList"/>
    <dgm:cxn modelId="{C9965127-7C40-4C9D-9383-62C20A1A05B6}" srcId="{3F442EA2-39BA-4C9A-AD59-755D4917D532}" destId="{DED44DC1-B0F2-40CA-A5BE-D6579A1E52AF}" srcOrd="1" destOrd="0" parTransId="{8E449877-967A-41FA-8276-B284A7C87096}" sibTransId="{06B1D181-9736-4BF7-A8ED-88BE6B68DC25}"/>
    <dgm:cxn modelId="{507CBCB1-D206-42B3-A7D9-971870FDF886}" type="presParOf" srcId="{6CF93CBF-6150-45BF-AFD6-B76DE4C05429}" destId="{BAAB142B-498C-4CE5-ABC5-7F5E34E04D8D}" srcOrd="0" destOrd="0" presId="urn:microsoft.com/office/officeart/2008/layout/VerticalAccentList"/>
    <dgm:cxn modelId="{E02614D5-D16B-4256-A116-5E5B826DF784}" type="presParOf" srcId="{BAAB142B-498C-4CE5-ABC5-7F5E34E04D8D}" destId="{7050FD21-9B5A-49C5-AF57-3F0EF1372B50}" srcOrd="0" destOrd="0" presId="urn:microsoft.com/office/officeart/2008/layout/VerticalAccentList"/>
    <dgm:cxn modelId="{9913C493-96F8-450B-A12B-802C7E9ECC11}" type="presParOf" srcId="{6CF93CBF-6150-45BF-AFD6-B76DE4C05429}" destId="{E8E438CC-6323-467B-B9F1-1827CD686260}" srcOrd="1" destOrd="0" presId="urn:microsoft.com/office/officeart/2008/layout/VerticalAccentList"/>
    <dgm:cxn modelId="{68C16F8C-8EEF-4723-B9AA-C06E968BB358}" type="presParOf" srcId="{E8E438CC-6323-467B-B9F1-1827CD686260}" destId="{5F381DCD-94EC-4C18-8284-BD3617E8603C}" srcOrd="0" destOrd="0" presId="urn:microsoft.com/office/officeart/2008/layout/VerticalAccentList"/>
    <dgm:cxn modelId="{D91F471B-BEB8-40C1-BA4B-4210696CB834}" type="presParOf" srcId="{E8E438CC-6323-467B-B9F1-1827CD686260}" destId="{16B3A937-796A-4F6A-B2E8-CC06E23A81E8}" srcOrd="1" destOrd="0" presId="urn:microsoft.com/office/officeart/2008/layout/VerticalAccentList"/>
    <dgm:cxn modelId="{981E1324-996D-4495-8E97-90315CC53041}" type="presParOf" srcId="{E8E438CC-6323-467B-B9F1-1827CD686260}" destId="{220C115C-2C3C-4275-B567-6EC2EFE1585B}" srcOrd="2" destOrd="0" presId="urn:microsoft.com/office/officeart/2008/layout/VerticalAccentList"/>
    <dgm:cxn modelId="{7D94B14E-10CB-46DC-B358-4C41F2C4F932}" type="presParOf" srcId="{E8E438CC-6323-467B-B9F1-1827CD686260}" destId="{1CEFD72A-CAD1-4C25-A58B-939ED45052A8}" srcOrd="3" destOrd="0" presId="urn:microsoft.com/office/officeart/2008/layout/VerticalAccentList"/>
    <dgm:cxn modelId="{2661FB56-9FD0-4B05-8182-2B0607A6A5FF}" type="presParOf" srcId="{E8E438CC-6323-467B-B9F1-1827CD686260}" destId="{0C930617-BC6C-417C-9E40-A3B6EB5835E9}" srcOrd="4" destOrd="0" presId="urn:microsoft.com/office/officeart/2008/layout/VerticalAccentList"/>
    <dgm:cxn modelId="{65FA141D-DCB8-4AD7-B434-E64D2332A9BA}" type="presParOf" srcId="{E8E438CC-6323-467B-B9F1-1827CD686260}" destId="{3D768413-E9D5-428C-AFCD-3B8EDDFAE550}" srcOrd="5" destOrd="0" presId="urn:microsoft.com/office/officeart/2008/layout/VerticalAccentList"/>
    <dgm:cxn modelId="{7154CBAF-98E4-4E7C-BA03-2A496A154B5B}" type="presParOf" srcId="{E8E438CC-6323-467B-B9F1-1827CD686260}" destId="{B05690E5-3BEF-4EB3-B38D-B7D3B71EAD29}" srcOrd="6" destOrd="0" presId="urn:microsoft.com/office/officeart/2008/layout/VerticalAccentList"/>
    <dgm:cxn modelId="{3B2230E9-C48C-479B-A78C-E2A562DC20AC}" type="presParOf" srcId="{6CF93CBF-6150-45BF-AFD6-B76DE4C05429}" destId="{4E65293B-F1A3-4676-A0F1-8C7C34B82294}" srcOrd="2" destOrd="0" presId="urn:microsoft.com/office/officeart/2008/layout/VerticalAccentList"/>
    <dgm:cxn modelId="{4299BFA7-F984-41ED-A02D-60B132CA2A17}" type="presParOf" srcId="{6CF93CBF-6150-45BF-AFD6-B76DE4C05429}" destId="{B33DFE62-63FD-4325-A9E1-D370DEA34B9D}" srcOrd="3" destOrd="0" presId="urn:microsoft.com/office/officeart/2008/layout/VerticalAccentList"/>
    <dgm:cxn modelId="{773F548C-0C91-489B-B015-87A09A8993E0}" type="presParOf" srcId="{B33DFE62-63FD-4325-A9E1-D370DEA34B9D}" destId="{101A5E0B-0127-47D8-B860-2D17E8F260BE}" srcOrd="0" destOrd="0" presId="urn:microsoft.com/office/officeart/2008/layout/VerticalAccentList"/>
    <dgm:cxn modelId="{39A786C9-7C6D-41E8-807D-7EABAD07B1C5}" type="presParOf" srcId="{6CF93CBF-6150-45BF-AFD6-B76DE4C05429}" destId="{8236E72D-D543-458D-9A28-6E2456185D90}" srcOrd="4" destOrd="0" presId="urn:microsoft.com/office/officeart/2008/layout/VerticalAccentList"/>
    <dgm:cxn modelId="{3CFF0424-6DD3-467B-AC2C-46933F4B1372}" type="presParOf" srcId="{8236E72D-D543-458D-9A28-6E2456185D90}" destId="{88AD89DB-8DB8-44B0-B1D5-4484253E5636}" srcOrd="0" destOrd="0" presId="urn:microsoft.com/office/officeart/2008/layout/VerticalAccentList"/>
    <dgm:cxn modelId="{AD82C79C-18D8-46F0-9B9C-27F48EC398C5}" type="presParOf" srcId="{8236E72D-D543-458D-9A28-6E2456185D90}" destId="{246CD192-87C1-4895-9323-7D267B734DF4}" srcOrd="1" destOrd="0" presId="urn:microsoft.com/office/officeart/2008/layout/VerticalAccentList"/>
    <dgm:cxn modelId="{F70F09EE-F500-4DB4-BAB2-3F4FE08D9E46}" type="presParOf" srcId="{8236E72D-D543-458D-9A28-6E2456185D90}" destId="{2082F0E0-C0C5-4652-AD43-F092912645F2}" srcOrd="2" destOrd="0" presId="urn:microsoft.com/office/officeart/2008/layout/VerticalAccentList"/>
    <dgm:cxn modelId="{9C800E9B-9002-44EB-9789-44A39BBE236D}" type="presParOf" srcId="{8236E72D-D543-458D-9A28-6E2456185D90}" destId="{A3A14C25-6F98-400D-AF09-85B3FD396C1C}" srcOrd="3" destOrd="0" presId="urn:microsoft.com/office/officeart/2008/layout/VerticalAccentList"/>
    <dgm:cxn modelId="{2E6F99A3-E5BE-4DDB-8345-57DCF6C8B94C}" type="presParOf" srcId="{8236E72D-D543-458D-9A28-6E2456185D90}" destId="{804A8A7A-4516-4548-924F-714AC7E57D87}" srcOrd="4" destOrd="0" presId="urn:microsoft.com/office/officeart/2008/layout/VerticalAccentList"/>
    <dgm:cxn modelId="{FF387CF0-B294-49DD-98C9-834F704ADE5D}" type="presParOf" srcId="{8236E72D-D543-458D-9A28-6E2456185D90}" destId="{F9E68DA0-3B80-44EB-886B-CE8353D68630}" srcOrd="5" destOrd="0" presId="urn:microsoft.com/office/officeart/2008/layout/VerticalAccentList"/>
    <dgm:cxn modelId="{1E87BF43-715F-4403-8CFF-B5F1499E7949}" type="presParOf" srcId="{8236E72D-D543-458D-9A28-6E2456185D90}" destId="{0979A7D6-CCC0-4DB0-8993-7ECEEEEF68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0FD21-9B5A-49C5-AF57-3F0EF1372B50}">
      <dsp:nvSpPr>
        <dsp:cNvPr id="0" name=""/>
        <dsp:cNvSpPr/>
      </dsp:nvSpPr>
      <dsp:spPr>
        <a:xfrm>
          <a:off x="360033" y="936102"/>
          <a:ext cx="5891695" cy="53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b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/>
            <a:t>Oasis</a:t>
          </a:r>
          <a:endParaRPr lang="en-IN" sz="4000" b="1" kern="1200" dirty="0"/>
        </a:p>
      </dsp:txBody>
      <dsp:txXfrm>
        <a:off x="360033" y="936102"/>
        <a:ext cx="5891695" cy="535608"/>
      </dsp:txXfrm>
    </dsp:sp>
    <dsp:sp modelId="{5F381DCD-94EC-4C18-8284-BD3617E8603C}">
      <dsp:nvSpPr>
        <dsp:cNvPr id="0" name=""/>
        <dsp:cNvSpPr/>
      </dsp:nvSpPr>
      <dsp:spPr>
        <a:xfrm>
          <a:off x="330516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B3A937-796A-4F6A-B2E8-CC06E23A81E8}">
      <dsp:nvSpPr>
        <dsp:cNvPr id="0" name=""/>
        <dsp:cNvSpPr/>
      </dsp:nvSpPr>
      <dsp:spPr>
        <a:xfrm>
          <a:off x="1161899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208650"/>
                <a:satOff val="-127"/>
                <a:lumOff val="498"/>
                <a:alphaOff val="0"/>
                <a:tint val="96000"/>
                <a:lumMod val="100000"/>
              </a:schemeClr>
            </a:gs>
            <a:gs pos="78000">
              <a:schemeClr val="accent2">
                <a:hueOff val="-208650"/>
                <a:satOff val="-127"/>
                <a:lumOff val="4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0C115C-2C3C-4275-B567-6EC2EFE1585B}">
      <dsp:nvSpPr>
        <dsp:cNvPr id="0" name=""/>
        <dsp:cNvSpPr/>
      </dsp:nvSpPr>
      <dsp:spPr>
        <a:xfrm>
          <a:off x="1993283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417300"/>
                <a:satOff val="-255"/>
                <a:lumOff val="996"/>
                <a:alphaOff val="0"/>
                <a:tint val="96000"/>
                <a:lumMod val="100000"/>
              </a:schemeClr>
            </a:gs>
            <a:gs pos="78000">
              <a:schemeClr val="accent2">
                <a:hueOff val="-417300"/>
                <a:satOff val="-255"/>
                <a:lumOff val="9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EFD72A-CAD1-4C25-A58B-939ED45052A8}">
      <dsp:nvSpPr>
        <dsp:cNvPr id="0" name=""/>
        <dsp:cNvSpPr/>
      </dsp:nvSpPr>
      <dsp:spPr>
        <a:xfrm>
          <a:off x="2824667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625950"/>
                <a:satOff val="-382"/>
                <a:lumOff val="1493"/>
                <a:alphaOff val="0"/>
                <a:tint val="96000"/>
                <a:lumMod val="100000"/>
              </a:schemeClr>
            </a:gs>
            <a:gs pos="78000">
              <a:schemeClr val="accent2">
                <a:hueOff val="-625950"/>
                <a:satOff val="-382"/>
                <a:lumOff val="14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930617-BC6C-417C-9E40-A3B6EB5835E9}">
      <dsp:nvSpPr>
        <dsp:cNvPr id="0" name=""/>
        <dsp:cNvSpPr/>
      </dsp:nvSpPr>
      <dsp:spPr>
        <a:xfrm>
          <a:off x="3656051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834600"/>
                <a:satOff val="-510"/>
                <a:lumOff val="1991"/>
                <a:alphaOff val="0"/>
                <a:tint val="96000"/>
                <a:lumMod val="100000"/>
              </a:schemeClr>
            </a:gs>
            <a:gs pos="78000">
              <a:schemeClr val="accent2">
                <a:hueOff val="-834600"/>
                <a:satOff val="-510"/>
                <a:lumOff val="199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68413-E9D5-428C-AFCD-3B8EDDFAE550}">
      <dsp:nvSpPr>
        <dsp:cNvPr id="0" name=""/>
        <dsp:cNvSpPr/>
      </dsp:nvSpPr>
      <dsp:spPr>
        <a:xfrm>
          <a:off x="4487434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1043250"/>
                <a:satOff val="-637"/>
                <a:lumOff val="2489"/>
                <a:alphaOff val="0"/>
                <a:tint val="96000"/>
                <a:lumMod val="100000"/>
              </a:schemeClr>
            </a:gs>
            <a:gs pos="78000">
              <a:schemeClr val="accent2">
                <a:hueOff val="-1043250"/>
                <a:satOff val="-637"/>
                <a:lumOff val="248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5690E5-3BEF-4EB3-B38D-B7D3B71EAD29}">
      <dsp:nvSpPr>
        <dsp:cNvPr id="0" name=""/>
        <dsp:cNvSpPr/>
      </dsp:nvSpPr>
      <dsp:spPr>
        <a:xfrm>
          <a:off x="5318818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1251900"/>
                <a:satOff val="-764"/>
                <a:lumOff val="2987"/>
                <a:alphaOff val="0"/>
                <a:tint val="96000"/>
                <a:lumMod val="100000"/>
              </a:schemeClr>
            </a:gs>
            <a:gs pos="78000">
              <a:schemeClr val="accent2">
                <a:hueOff val="-1251900"/>
                <a:satOff val="-764"/>
                <a:lumOff val="29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A5E0B-0127-47D8-B860-2D17E8F260BE}">
      <dsp:nvSpPr>
        <dsp:cNvPr id="0" name=""/>
        <dsp:cNvSpPr/>
      </dsp:nvSpPr>
      <dsp:spPr>
        <a:xfrm flipH="1">
          <a:off x="1152113" y="2448270"/>
          <a:ext cx="4680540" cy="53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Oasis OnTracK</a:t>
          </a:r>
          <a:endParaRPr lang="en-IN" sz="3200" b="1" kern="1200" dirty="0"/>
        </a:p>
      </dsp:txBody>
      <dsp:txXfrm>
        <a:off x="1152113" y="2448270"/>
        <a:ext cx="4680540" cy="535608"/>
      </dsp:txXfrm>
    </dsp:sp>
    <dsp:sp modelId="{88AD89DB-8DB8-44B0-B1D5-4484253E5636}">
      <dsp:nvSpPr>
        <dsp:cNvPr id="0" name=""/>
        <dsp:cNvSpPr/>
      </dsp:nvSpPr>
      <dsp:spPr>
        <a:xfrm>
          <a:off x="330516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1460550"/>
                <a:satOff val="-892"/>
                <a:lumOff val="3484"/>
                <a:alphaOff val="0"/>
                <a:tint val="96000"/>
                <a:lumMod val="100000"/>
              </a:schemeClr>
            </a:gs>
            <a:gs pos="78000">
              <a:schemeClr val="accent2">
                <a:hueOff val="-1460550"/>
                <a:satOff val="-892"/>
                <a:lumOff val="34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CD192-87C1-4895-9323-7D267B734DF4}">
      <dsp:nvSpPr>
        <dsp:cNvPr id="0" name=""/>
        <dsp:cNvSpPr/>
      </dsp:nvSpPr>
      <dsp:spPr>
        <a:xfrm>
          <a:off x="1161899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1669200"/>
                <a:satOff val="-1019"/>
                <a:lumOff val="3982"/>
                <a:alphaOff val="0"/>
                <a:tint val="96000"/>
                <a:lumMod val="100000"/>
              </a:schemeClr>
            </a:gs>
            <a:gs pos="78000">
              <a:schemeClr val="accent2">
                <a:hueOff val="-1669200"/>
                <a:satOff val="-1019"/>
                <a:lumOff val="39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82F0E0-C0C5-4652-AD43-F092912645F2}">
      <dsp:nvSpPr>
        <dsp:cNvPr id="0" name=""/>
        <dsp:cNvSpPr/>
      </dsp:nvSpPr>
      <dsp:spPr>
        <a:xfrm>
          <a:off x="1993283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1877850"/>
                <a:satOff val="-1146"/>
                <a:lumOff val="4480"/>
                <a:alphaOff val="0"/>
                <a:tint val="96000"/>
                <a:lumMod val="100000"/>
              </a:schemeClr>
            </a:gs>
            <a:gs pos="78000">
              <a:schemeClr val="accent2">
                <a:hueOff val="-1877850"/>
                <a:satOff val="-1146"/>
                <a:lumOff val="448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14C25-6F98-400D-AF09-85B3FD396C1C}">
      <dsp:nvSpPr>
        <dsp:cNvPr id="0" name=""/>
        <dsp:cNvSpPr/>
      </dsp:nvSpPr>
      <dsp:spPr>
        <a:xfrm>
          <a:off x="2824667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2086500"/>
                <a:satOff val="-1274"/>
                <a:lumOff val="4978"/>
                <a:alphaOff val="0"/>
                <a:tint val="96000"/>
                <a:lumMod val="100000"/>
              </a:schemeClr>
            </a:gs>
            <a:gs pos="78000">
              <a:schemeClr val="accent2">
                <a:hueOff val="-2086500"/>
                <a:satOff val="-1274"/>
                <a:lumOff val="497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4A8A7A-4516-4548-924F-714AC7E57D87}">
      <dsp:nvSpPr>
        <dsp:cNvPr id="0" name=""/>
        <dsp:cNvSpPr/>
      </dsp:nvSpPr>
      <dsp:spPr>
        <a:xfrm>
          <a:off x="3656051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2295150"/>
                <a:satOff val="-1401"/>
                <a:lumOff val="5475"/>
                <a:alphaOff val="0"/>
                <a:tint val="96000"/>
                <a:lumMod val="100000"/>
              </a:schemeClr>
            </a:gs>
            <a:gs pos="78000">
              <a:schemeClr val="accent2">
                <a:hueOff val="-2295150"/>
                <a:satOff val="-1401"/>
                <a:lumOff val="547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68DA0-3B80-44EB-886B-CE8353D68630}">
      <dsp:nvSpPr>
        <dsp:cNvPr id="0" name=""/>
        <dsp:cNvSpPr/>
      </dsp:nvSpPr>
      <dsp:spPr>
        <a:xfrm>
          <a:off x="4487434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2503800"/>
                <a:satOff val="-1529"/>
                <a:lumOff val="5973"/>
                <a:alphaOff val="0"/>
                <a:tint val="96000"/>
                <a:lumMod val="100000"/>
              </a:schemeClr>
            </a:gs>
            <a:gs pos="78000">
              <a:schemeClr val="accent2">
                <a:hueOff val="-2503800"/>
                <a:satOff val="-1529"/>
                <a:lumOff val="597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79A7D6-CCC0-4DB0-8993-7ECEEEEF6862}">
      <dsp:nvSpPr>
        <dsp:cNvPr id="0" name=""/>
        <dsp:cNvSpPr/>
      </dsp:nvSpPr>
      <dsp:spPr>
        <a:xfrm>
          <a:off x="5318818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13-Nov-16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13-Nov-16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D24A-EF38-4949-81EA-C39AA50871C5}" type="datetime1">
              <a:rPr lang="en-US" smtClean="0"/>
              <a:pPr/>
              <a:t>13-Nov-16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111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5374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26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1440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0574-43A3-46A0-8870-1B2305CBE5B3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73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3FD6-3C14-4BAD-B096-2ECF8D7D1C88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1C49-F74B-47FE-8050-CE9AAF0717AC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pPr/>
              <a:t>13-Nov-16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13-Nov-16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em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openxmlformats.org/officeDocument/2006/relationships/image" Target="../media/image4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asis-ems-arokia.c9users.io/oasis-e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034228"/>
            <a:ext cx="4631407" cy="4843044"/>
          </a:xfrm>
          <a:prstGeom prst="rect">
            <a:avLst/>
          </a:prstGeom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8641696"/>
              </p:ext>
            </p:extLst>
          </p:nvPr>
        </p:nvGraphicFramePr>
        <p:xfrm>
          <a:off x="1197868" y="476672"/>
          <a:ext cx="655272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4256817"/>
            <a:ext cx="2880320" cy="20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8348" y="188640"/>
            <a:ext cx="1800200" cy="522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Oasis</a:t>
            </a:r>
            <a:endParaRPr kumimoji="0" lang="en-IN" sz="4000" b="1" i="0" u="none" strike="noStrike" kern="1200" cap="none" spc="0" normalizeH="0" baseline="0" noProof="0" dirty="0">
              <a:ln w="22225">
                <a:solidFill>
                  <a:schemeClr val="tx2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69650" y="6809309"/>
            <a:ext cx="527050" cy="292099"/>
          </a:xfrm>
        </p:spPr>
        <p:txBody>
          <a:bodyPr/>
          <a:lstStyle/>
          <a:p>
            <a:pPr algn="ctr"/>
            <a:fld id="{8F82E0A0-C266-4798-8C8F-B9F91E9DA37E}" type="slidenum">
              <a:rPr lang="en-US" sz="19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26409" y="4770104"/>
            <a:ext cx="4830392" cy="1213114"/>
            <a:chOff x="944011" y="3662042"/>
            <a:chExt cx="4830392" cy="1213114"/>
          </a:xfrm>
        </p:grpSpPr>
        <p:cxnSp>
          <p:nvCxnSpPr>
            <p:cNvPr id="7" name="Elbow Connector 6"/>
            <p:cNvCxnSpPr>
              <a:endCxn id="8" idx="3"/>
            </p:cNvCxnSpPr>
            <p:nvPr/>
          </p:nvCxnSpPr>
          <p:spPr>
            <a:xfrm rot="10800000" flipV="1">
              <a:off x="2931077" y="3662042"/>
              <a:ext cx="2843326" cy="710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925237" y="3869316"/>
              <a:ext cx="1005840" cy="1005840"/>
            </a:xfrm>
            <a:prstGeom prst="roundRect">
              <a:avLst/>
            </a:prstGeom>
            <a:solidFill>
              <a:srgbClr val="AC75D5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4011" y="3888871"/>
              <a:ext cx="911465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17" b="99190" l="9013" r="94421">
                          <a14:foregroundMark x1="70815" y1="80162" x2="70815" y2="80162"/>
                          <a14:foregroundMark x1="71245" y1="31579" x2="71245" y2="31579"/>
                          <a14:foregroundMark x1="75107" y1="49798" x2="75107" y2="49798"/>
                          <a14:foregroundMark x1="44206" y1="35223" x2="44206" y2="35223"/>
                          <a14:backgroundMark x1="54506" y1="39271" x2="54506" y2="39271"/>
                          <a14:backgroundMark x1="50644" y1="66802" x2="50644" y2="66802"/>
                          <a14:backgroundMark x1="72532" y1="78138" x2="72532" y2="78138"/>
                          <a14:backgroundMark x1="82833" y1="48178" x2="82833" y2="481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418" y="3776218"/>
              <a:ext cx="999682" cy="105974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206588" y="3191058"/>
            <a:ext cx="5294016" cy="1156189"/>
            <a:chOff x="674322" y="2042051"/>
            <a:chExt cx="5294016" cy="1156189"/>
          </a:xfrm>
        </p:grpSpPr>
        <p:cxnSp>
          <p:nvCxnSpPr>
            <p:cNvPr id="12" name="Elbow Connector 11"/>
            <p:cNvCxnSpPr>
              <a:stCxn id="13" idx="3"/>
            </p:cNvCxnSpPr>
            <p:nvPr/>
          </p:nvCxnSpPr>
          <p:spPr>
            <a:xfrm>
              <a:off x="3749090" y="2544971"/>
              <a:ext cx="2219248" cy="65326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743250" y="2042051"/>
              <a:ext cx="1005840" cy="1005840"/>
            </a:xfrm>
            <a:prstGeom prst="roundRect">
              <a:avLst/>
            </a:prstGeom>
            <a:solidFill>
              <a:srgbClr val="C9EDF6"/>
            </a:solidFill>
            <a:ln>
              <a:solidFill>
                <a:srgbClr val="CBECF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4322" y="2093742"/>
              <a:ext cx="1989787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School Programme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679" y="2188566"/>
              <a:ext cx="803682" cy="803682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2126780" y="1417439"/>
            <a:ext cx="3772272" cy="2744172"/>
            <a:chOff x="1963004" y="527744"/>
            <a:chExt cx="3772272" cy="2744172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4118409" y="1655050"/>
              <a:ext cx="2015449" cy="12182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033153" y="591933"/>
              <a:ext cx="1005840" cy="100584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675" l="1250" r="99188">
                          <a14:backgroundMark x1="59562" y1="34497" x2="59562" y2="344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168" y="745019"/>
              <a:ext cx="916791" cy="70592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963004" y="527744"/>
              <a:ext cx="1989787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Sports Programme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06566" y="1250901"/>
            <a:ext cx="1989787" cy="2496569"/>
            <a:chOff x="5080183" y="361206"/>
            <a:chExt cx="1989787" cy="2496569"/>
          </a:xfrm>
        </p:grpSpPr>
        <p:cxnSp>
          <p:nvCxnSpPr>
            <p:cNvPr id="22" name="Straight Connector 21"/>
            <p:cNvCxnSpPr/>
            <p:nvPr/>
          </p:nvCxnSpPr>
          <p:spPr>
            <a:xfrm flipH="1" flipV="1">
              <a:off x="6070050" y="1433548"/>
              <a:ext cx="37386" cy="1424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080183" y="361206"/>
              <a:ext cx="1989787" cy="355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Tailoring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62837" y="861293"/>
              <a:ext cx="1005840" cy="10058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3" r="12228" b="-15292"/>
            <a:stretch/>
          </p:blipFill>
          <p:spPr>
            <a:xfrm>
              <a:off x="5617028" y="961916"/>
              <a:ext cx="885371" cy="92893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6977384" y="2595670"/>
            <a:ext cx="5214616" cy="1144307"/>
            <a:chOff x="6550839" y="2037051"/>
            <a:chExt cx="5214616" cy="1144307"/>
          </a:xfrm>
        </p:grpSpPr>
        <p:cxnSp>
          <p:nvCxnSpPr>
            <p:cNvPr id="27" name="Elbow Connector 26"/>
            <p:cNvCxnSpPr/>
            <p:nvPr/>
          </p:nvCxnSpPr>
          <p:spPr>
            <a:xfrm rot="10800000" flipV="1">
              <a:off x="6550839" y="2541945"/>
              <a:ext cx="2164965" cy="6394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8709048" y="2041370"/>
              <a:ext cx="1005840" cy="1005840"/>
            </a:xfrm>
            <a:prstGeom prst="roundRect">
              <a:avLst/>
            </a:prstGeom>
            <a:solidFill>
              <a:srgbClr val="DA929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775668" y="2037051"/>
              <a:ext cx="1989787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Vocational Training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654" r="100000">
                          <a14:foregroundMark x1="26144" y1="68033" x2="26144" y2="68033"/>
                          <a14:foregroundMark x1="30719" y1="69672" x2="30719" y2="69672"/>
                          <a14:foregroundMark x1="36601" y1="69672" x2="36601" y2="69672"/>
                          <a14:foregroundMark x1="31373" y1="80328" x2="31373" y2="80328"/>
                          <a14:foregroundMark x1="20261" y1="80328" x2="20261" y2="80328"/>
                          <a14:foregroundMark x1="16340" y1="59836" x2="16340" y2="59836"/>
                          <a14:foregroundMark x1="60131" y1="45902" x2="60131" y2="45902"/>
                          <a14:foregroundMark x1="80392" y1="54098" x2="80392" y2="54098"/>
                          <a14:foregroundMark x1="87582" y1="63115" x2="87582" y2="63115"/>
                          <a14:foregroundMark x1="79739" y1="68852" x2="79739" y2="68852"/>
                          <a14:foregroundMark x1="76471" y1="54098" x2="76471" y2="54098"/>
                          <a14:foregroundMark x1="77778" y1="53279" x2="77778" y2="53279"/>
                          <a14:foregroundMark x1="20915" y1="5738" x2="20915" y2="5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828" y="2229329"/>
              <a:ext cx="873435" cy="696464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629454" y="4598331"/>
            <a:ext cx="5009752" cy="1177736"/>
            <a:chOff x="6465678" y="3708636"/>
            <a:chExt cx="5009752" cy="1177736"/>
          </a:xfrm>
        </p:grpSpPr>
        <p:cxnSp>
          <p:nvCxnSpPr>
            <p:cNvPr id="32" name="Elbow Connector 31"/>
            <p:cNvCxnSpPr>
              <a:endCxn id="35" idx="1"/>
            </p:cNvCxnSpPr>
            <p:nvPr/>
          </p:nvCxnSpPr>
          <p:spPr>
            <a:xfrm>
              <a:off x="6465678" y="3708636"/>
              <a:ext cx="2310158" cy="6624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713514" y="3880532"/>
              <a:ext cx="1005840" cy="1005840"/>
            </a:xfrm>
            <a:prstGeom prst="roundRect">
              <a:avLst/>
            </a:prstGeom>
            <a:solidFill>
              <a:srgbClr val="FB5E3F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775271" y="3829785"/>
              <a:ext cx="1700159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Community Based Organization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53" b="99217" l="0" r="994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836" y="3912529"/>
              <a:ext cx="881196" cy="917114"/>
            </a:xfrm>
            <a:prstGeom prst="rect">
              <a:avLst/>
            </a:prstGeom>
          </p:spPr>
        </p:pic>
      </p:grpSp>
      <p:pic>
        <p:nvPicPr>
          <p:cNvPr id="36" name="Picture 35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50" y="3649539"/>
            <a:ext cx="2934137" cy="17073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303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-27384"/>
            <a:ext cx="4536504" cy="720081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5780" y="692696"/>
            <a:ext cx="10945216" cy="4824536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smtClean="0"/>
              <a:t>- Current System : Outlook for Event Management</a:t>
            </a:r>
          </a:p>
          <a:p>
            <a:pPr lvl="0"/>
            <a:r>
              <a:rPr lang="en-US" dirty="0" smtClean="0"/>
              <a:t>Difficulty faced:</a:t>
            </a:r>
          </a:p>
          <a:p>
            <a:pPr lvl="1"/>
            <a:r>
              <a:rPr lang="en-US" dirty="0" smtClean="0"/>
              <a:t>Team management </a:t>
            </a:r>
            <a:r>
              <a:rPr lang="en-US" dirty="0"/>
              <a:t>- On field they are not able to update status </a:t>
            </a:r>
            <a:endParaRPr lang="en-US" dirty="0" smtClean="0"/>
          </a:p>
          <a:p>
            <a:pPr lvl="1"/>
            <a:r>
              <a:rPr lang="en-US" dirty="0" smtClean="0"/>
              <a:t>work tracking – not able to track the current status of the member</a:t>
            </a:r>
          </a:p>
          <a:p>
            <a:pPr lvl="1"/>
            <a:r>
              <a:rPr lang="en-US" dirty="0" smtClean="0"/>
              <a:t>Task assignment – assigning new task and communicating the same is difficult</a:t>
            </a:r>
          </a:p>
          <a:p>
            <a:pPr lvl="0"/>
            <a:r>
              <a:rPr lang="en-US" dirty="0" smtClean="0"/>
              <a:t>Need system to</a:t>
            </a:r>
          </a:p>
          <a:p>
            <a:pPr lvl="1"/>
            <a:r>
              <a:rPr lang="en-US" dirty="0" smtClean="0"/>
              <a:t>Manage Team</a:t>
            </a:r>
          </a:p>
          <a:p>
            <a:pPr lvl="1"/>
            <a:r>
              <a:rPr lang="en-US" dirty="0" smtClean="0"/>
              <a:t>Assign task</a:t>
            </a:r>
          </a:p>
          <a:p>
            <a:pPr lvl="1"/>
            <a:r>
              <a:rPr lang="en-US" dirty="0" smtClean="0"/>
              <a:t>Track work</a:t>
            </a:r>
          </a:p>
          <a:p>
            <a:pPr lvl="1"/>
            <a:r>
              <a:rPr lang="en-US" dirty="0" smtClean="0"/>
              <a:t>Generate report on timely basis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090" y="5376041"/>
            <a:ext cx="2043544" cy="14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177801"/>
            <a:ext cx="11186481" cy="658912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9876" y="836712"/>
            <a:ext cx="10106361" cy="4752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Oasis </a:t>
            </a:r>
            <a:r>
              <a:rPr lang="en-US" sz="2400" b="1" dirty="0" err="1" smtClean="0"/>
              <a:t>OnTracK</a:t>
            </a:r>
            <a:r>
              <a:rPr lang="en-US" sz="2400" b="1" dirty="0" smtClean="0"/>
              <a:t> </a:t>
            </a:r>
          </a:p>
          <a:p>
            <a:r>
              <a:rPr lang="en-US" dirty="0" smtClean="0"/>
              <a:t>Helps </a:t>
            </a:r>
            <a:r>
              <a:rPr lang="en-US" dirty="0"/>
              <a:t>in tracking the project, team </a:t>
            </a:r>
            <a:r>
              <a:rPr lang="en-US" dirty="0" smtClean="0"/>
              <a:t>members</a:t>
            </a:r>
            <a:endParaRPr lang="en-US" dirty="0" smtClean="0"/>
          </a:p>
          <a:p>
            <a:r>
              <a:rPr lang="en-US" dirty="0" smtClean="0"/>
              <a:t>Live URL: </a:t>
            </a:r>
            <a:r>
              <a:rPr lang="en-US" dirty="0" smtClean="0">
                <a:hlinkClick r:id="rId2"/>
              </a:rPr>
              <a:t>http://oasis-ems-arokia.c9users.io/oasis-ems/</a:t>
            </a:r>
            <a:endParaRPr lang="en-US" dirty="0" smtClean="0"/>
          </a:p>
          <a:p>
            <a:r>
              <a:rPr lang="en-US" dirty="0" smtClean="0"/>
              <a:t>Features</a:t>
            </a:r>
            <a:endParaRPr lang="en-US" dirty="0" smtClean="0"/>
          </a:p>
          <a:p>
            <a:pPr lvl="1"/>
            <a:r>
              <a:rPr lang="en-US" dirty="0"/>
              <a:t>Manage </a:t>
            </a:r>
            <a:r>
              <a:rPr lang="en-US" dirty="0" smtClean="0"/>
              <a:t>Team - </a:t>
            </a:r>
            <a:r>
              <a:rPr lang="en-US" dirty="0"/>
              <a:t>Dashboard to see the holistic view of their </a:t>
            </a:r>
            <a:r>
              <a:rPr lang="en-US" dirty="0" smtClean="0"/>
              <a:t>project status and daily team activities.</a:t>
            </a:r>
            <a:endParaRPr lang="en-US" dirty="0"/>
          </a:p>
          <a:p>
            <a:pPr lvl="1"/>
            <a:r>
              <a:rPr lang="en-US" dirty="0"/>
              <a:t>Assign </a:t>
            </a:r>
            <a:r>
              <a:rPr lang="en-US" dirty="0" smtClean="0"/>
              <a:t>task – Coordinator can create and assign the task to team</a:t>
            </a:r>
            <a:endParaRPr lang="en-US" dirty="0"/>
          </a:p>
          <a:p>
            <a:pPr lvl="1"/>
            <a:r>
              <a:rPr lang="en-US" dirty="0"/>
              <a:t>Track </a:t>
            </a:r>
            <a:r>
              <a:rPr lang="en-US" dirty="0" smtClean="0"/>
              <a:t>work – Each staff can see and update the status of the task</a:t>
            </a:r>
            <a:endParaRPr lang="en-US" dirty="0"/>
          </a:p>
          <a:p>
            <a:pPr lvl="1"/>
            <a:r>
              <a:rPr lang="en-US" dirty="0"/>
              <a:t>Generate report on timely </a:t>
            </a:r>
            <a:r>
              <a:rPr lang="en-US" dirty="0" smtClean="0"/>
              <a:t>basis – coordinator can able to </a:t>
            </a:r>
            <a:r>
              <a:rPr lang="en-US" smtClean="0"/>
              <a:t>create reports</a:t>
            </a:r>
            <a:endParaRPr lang="en-US" dirty="0"/>
          </a:p>
          <a:p>
            <a:pPr lvl="1"/>
            <a:r>
              <a:rPr lang="en-US" dirty="0" smtClean="0"/>
              <a:t>Communicate </a:t>
            </a:r>
            <a:r>
              <a:rPr lang="en-US" dirty="0" smtClean="0"/>
              <a:t>with the team through mail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490" y="5528441"/>
            <a:ext cx="2043544" cy="1481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756" y="1600200"/>
            <a:ext cx="11186481" cy="4572000"/>
          </a:xfrm>
        </p:spPr>
        <p:txBody>
          <a:bodyPr/>
          <a:lstStyle/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86483"/>
              </p:ext>
            </p:extLst>
          </p:nvPr>
        </p:nvGraphicFramePr>
        <p:xfrm>
          <a:off x="1341884" y="836712"/>
          <a:ext cx="8125884" cy="473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821628"/>
              </a:tblGrid>
              <a:tr h="724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Impact area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4721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allows the coordinator</a:t>
                      </a:r>
                      <a:r>
                        <a:rPr lang="en-US" baseline="0" dirty="0" smtClean="0"/>
                        <a:t> to track and monitor staff schedule and increase the productivity of the team thereby allowing the NGO to reach more beneficiaries</a:t>
                      </a:r>
                      <a:endParaRPr lang="en-US" dirty="0"/>
                    </a:p>
                  </a:txBody>
                  <a:tcPr/>
                </a:tc>
              </a:tr>
              <a:tr h="724721"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Since it is a</a:t>
                      </a:r>
                      <a:r>
                        <a:rPr lang="en-US" baseline="0" dirty="0" smtClean="0"/>
                        <a:t> web based application, staff can view and update the status of the task assigned to him instantaneously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24721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</a:t>
                      </a:r>
                      <a:r>
                        <a:rPr lang="en-US" baseline="0" dirty="0" smtClean="0"/>
                        <a:t> solution is open source they can use for no cost </a:t>
                      </a:r>
                      <a:endParaRPr lang="en-US" dirty="0"/>
                    </a:p>
                  </a:txBody>
                  <a:tcPr/>
                </a:tc>
              </a:tr>
              <a:tr h="724721">
                <a:tc>
                  <a:txBody>
                    <a:bodyPr/>
                    <a:lstStyle/>
                    <a:p>
                      <a:r>
                        <a:rPr lang="en-US" dirty="0" smtClean="0"/>
                        <a:t>Time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Earlier, there was no mechanism</a:t>
                      </a:r>
                      <a:r>
                        <a:rPr lang="en-US" baseline="0" dirty="0" smtClean="0"/>
                        <a:t> earlier to track the time spent on a task and also to check the status of the task.</a:t>
                      </a:r>
                    </a:p>
                    <a:p>
                      <a:r>
                        <a:rPr lang="en-US" dirty="0" smtClean="0"/>
                        <a:t>Now,</a:t>
                      </a:r>
                      <a:r>
                        <a:rPr lang="en-US" baseline="0" dirty="0" smtClean="0"/>
                        <a:t> they are use Oasis </a:t>
                      </a:r>
                      <a:r>
                        <a:rPr lang="en-US" baseline="0" dirty="0" err="1" smtClean="0"/>
                        <a:t>Ontrack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188640"/>
            <a:ext cx="9458289" cy="658912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solution Used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127" y="1844824"/>
            <a:ext cx="249327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yuilibrary.com/img/yui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0439" y="1628800"/>
            <a:ext cx="2248549" cy="999357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493" y="2996952"/>
            <a:ext cx="1983482" cy="123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9999" y="2996952"/>
            <a:ext cx="2736304" cy="124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9" descr="p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9599" y="1772816"/>
            <a:ext cx="1694092" cy="79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85823" y="1916832"/>
            <a:ext cx="2514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98" y="3078474"/>
            <a:ext cx="2851049" cy="1155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264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Trebuchet MS</vt:lpstr>
      <vt:lpstr>Wingdings 3</vt:lpstr>
      <vt:lpstr>Facet</vt:lpstr>
      <vt:lpstr>PowerPoint Presentation</vt:lpstr>
      <vt:lpstr>PowerPoint Presentation</vt:lpstr>
      <vt:lpstr>Problem statement</vt:lpstr>
      <vt:lpstr>Solution</vt:lpstr>
      <vt:lpstr>PowerPoint Presentation</vt:lpstr>
      <vt:lpstr>Open source solution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2016-11-12T21:00:56Z</dcterms:created>
  <dcterms:modified xsi:type="dcterms:W3CDTF">2016-11-13T10:27:54Z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