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lfa Slab One" panose="020B0604020202020204" charset="0"/>
      <p:regular r:id="rId17"/>
    </p:embeddedFont>
    <p:embeddedFont>
      <p:font typeface="Proxima Nov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69CD60-0B07-4E05-8060-8318C0309416}">
  <a:tblStyle styleId="{8D69CD60-0B07-4E05-8060-8318C03094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p:restoredTop sz="94599"/>
  </p:normalViewPr>
  <p:slideViewPr>
    <p:cSldViewPr snapToGrid="0">
      <p:cViewPr varScale="1">
        <p:scale>
          <a:sx n="77" d="100"/>
          <a:sy n="77" d="100"/>
        </p:scale>
        <p:origin x="42" y="36"/>
      </p:cViewPr>
      <p:guideLst>
        <p:guide orient="horz" pos="1620"/>
        <p:guide pos="2880"/>
      </p:guideLst>
    </p:cSldViewPr>
  </p:slideViewPr>
  <p:notesTextViewPr>
    <p:cViewPr>
      <p:scale>
        <a:sx n="1" d="1"/>
        <a:sy n="1" d="1"/>
      </p:scale>
      <p:origin x="0" y="-111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morning everyone, we are the research team for FIFA 19.(</a:t>
            </a:r>
            <a:r>
              <a:rPr lang="ko-KR" altLang="en-US" dirty="0"/>
              <a:t>下一张</a:t>
            </a:r>
            <a:r>
              <a:rPr lang="en-US" dirty="0"/>
              <a:t>ppt)FIFA19 is a soccer simulation video game developed by EA and released last year. In this game, managers can hire characters to build their dream teams for all season games. The dataset is based on real world data and have more than 100 variables for more than 18000 players. The dataset contains information such as players name, nationality, wage, scores for each position, scores for each skill and so on. We want to use the dataset to do the following tasks: data visualization, position predictive model, and replacement model. (</a:t>
            </a:r>
            <a:r>
              <a:rPr lang="ko-KR" altLang="en-US" dirty="0"/>
              <a:t>下一张</a:t>
            </a:r>
            <a:r>
              <a:rPr lang="en-US" dirty="0"/>
              <a:t>PPT </a:t>
            </a:r>
            <a:r>
              <a:rPr lang="ko-KR" altLang="en-US" dirty="0"/>
              <a:t>到我苏</a:t>
            </a:r>
            <a:r>
              <a:rPr lang="en-US" altLang="ko-KR" dirty="0"/>
              <a: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6c11ba505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6c11ba505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6c11ba505_6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6c11ba505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6c11ba505_6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6c11ba505_6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6c11ba505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6c11ba505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For the first task, we got several insights after doing the data </a:t>
            </a:r>
            <a:r>
              <a:rPr lang="en-US" b="1" dirty="0" err="1"/>
              <a:t>visualizationFor</a:t>
            </a:r>
            <a:r>
              <a:rPr lang="en-US" b="1" dirty="0"/>
              <a:t> the second task, we successfully built a predictive model with more than 95% accuracy. The model serves as a reference and facilitates the flexibility. For one thing, if the against teams change the positioning model, lets say from 4141 to 4231, managers can react by repositioning payers to the most appropriate position. For the other, since the players’ conditions change from time to time, our most updated models can generate the most accurate simulation and the greater chance to win.(</a:t>
            </a:r>
            <a:r>
              <a:rPr lang="ko-KR" altLang="en-US" b="1" dirty="0"/>
              <a:t>下一张</a:t>
            </a:r>
            <a:r>
              <a:rPr lang="en-US" b="1" dirty="0"/>
              <a:t>PPT)For the third task, our replacement model enables managers to find substitutes for certain players in case managers have limited budget or some players are absent. For example, if you want to hire super expensive Messi with limited budget, you can use our replacement model to find a substitute, which will be Depay in this </a:t>
            </a:r>
            <a:r>
              <a:rPr lang="en-US" b="1" dirty="0" err="1"/>
              <a:t>case.We</a:t>
            </a:r>
            <a:r>
              <a:rPr lang="en-US" b="1" dirty="0"/>
              <a:t> hope our reports can depict a whole picture of the current situation of soccer players. Users can understand how a player is positioned and how to find substitute for certain players. The results can be used when managers build the team, when EA designs the following games, and even when real world clubs make up their teams.</a:t>
            </a:r>
            <a:endParaRPr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8cdc1823a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8cdc1823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highlight>
                  <a:srgbClr val="FFFFFF"/>
                </a:highlight>
              </a:rPr>
              <a:t>DEF has stronger Sliding Tackle, Standing Tackle, heading accuracy and Interceptions skills. FWD has extremely high finishing skills. Midfielder are very versatile and they need to master lots of different skills.</a:t>
            </a:r>
            <a:endParaRPr sz="1200">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8cdc1823a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8cdc1823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8cdc1823a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8cdc1823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morning everyone, we are the research team for FIFA 19.(</a:t>
            </a:r>
            <a:r>
              <a:rPr lang="ko-KR" altLang="en-US" dirty="0"/>
              <a:t>下一张</a:t>
            </a:r>
            <a:r>
              <a:rPr lang="en-US" dirty="0"/>
              <a:t>ppt)FIFA19 is a soccer simulation video game developed by EA and released last year. In this game, managers can hire characters to build their dream teams for all season games. The dataset is based on real world data and have more than 100 variables for more than 18000 players. The dataset contains information such as players name, nationality, wage, scores for each position, scores for each skill and so on. We want to use the dataset to do the following tasks: data visualization, position predictive model, and replacement model. (</a:t>
            </a:r>
            <a:r>
              <a:rPr lang="ko-KR" altLang="en-US" dirty="0"/>
              <a:t>下一张</a:t>
            </a:r>
            <a:r>
              <a:rPr lang="en-US" dirty="0"/>
              <a:t>PPT </a:t>
            </a:r>
            <a:r>
              <a:rPr lang="ko-KR" altLang="en-US" dirty="0"/>
              <a:t>到我苏</a:t>
            </a:r>
            <a:r>
              <a:rPr lang="en-US" altLang="ko-KR" dirty="0"/>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8cdc1823a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8cdc1823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i="1">
                <a:solidFill>
                  <a:schemeClr val="dk2"/>
                </a:solidFill>
                <a:highlight>
                  <a:schemeClr val="lt1"/>
                </a:highlight>
              </a:rPr>
              <a:t>Player ratings are </a:t>
            </a:r>
            <a:r>
              <a:rPr lang="en" sz="1400" b="1" i="1">
                <a:solidFill>
                  <a:schemeClr val="dk2"/>
                </a:solidFill>
                <a:highlight>
                  <a:schemeClr val="lt1"/>
                </a:highlight>
              </a:rPr>
              <a:t>normally distributed</a:t>
            </a:r>
            <a:endParaRPr sz="1400" b="1" i="1">
              <a:solidFill>
                <a:schemeClr val="dk2"/>
              </a:solidFill>
              <a:highlight>
                <a:schemeClr val="lt1"/>
              </a:highlight>
            </a:endParaRPr>
          </a:p>
          <a:p>
            <a:pPr marL="0" lvl="0" indent="0" algn="l" rtl="0">
              <a:lnSpc>
                <a:spcPct val="115000"/>
              </a:lnSpc>
              <a:spcBef>
                <a:spcPts val="1600"/>
              </a:spcBef>
              <a:spcAft>
                <a:spcPts val="0"/>
              </a:spcAft>
              <a:buNone/>
            </a:pPr>
            <a:r>
              <a:rPr lang="en" sz="1400" i="1">
                <a:solidFill>
                  <a:schemeClr val="dk2"/>
                </a:solidFill>
                <a:highlight>
                  <a:schemeClr val="lt1"/>
                </a:highlight>
              </a:rPr>
              <a:t>Player ratings tend </a:t>
            </a:r>
            <a:r>
              <a:rPr lang="en" sz="1400" b="1" i="1">
                <a:solidFill>
                  <a:schemeClr val="dk2"/>
                </a:solidFill>
                <a:highlight>
                  <a:schemeClr val="lt1"/>
                </a:highlight>
              </a:rPr>
              <a:t>not to get better after the age of 30</a:t>
            </a:r>
            <a:endParaRPr sz="1400" b="1" i="1">
              <a:solidFill>
                <a:schemeClr val="dk2"/>
              </a:solidFill>
              <a:highlight>
                <a:schemeClr val="lt1"/>
              </a:highlight>
            </a:endParaRPr>
          </a:p>
          <a:p>
            <a:pPr marL="0" lvl="0" indent="0" algn="l" rtl="0">
              <a:lnSpc>
                <a:spcPct val="115000"/>
              </a:lnSpc>
              <a:spcBef>
                <a:spcPts val="1600"/>
              </a:spcBef>
              <a:spcAft>
                <a:spcPts val="1600"/>
              </a:spcAft>
              <a:buNone/>
            </a:pPr>
            <a:r>
              <a:rPr lang="en" sz="1400" b="1" i="1">
                <a:solidFill>
                  <a:schemeClr val="dk2"/>
                </a:solidFill>
                <a:highlight>
                  <a:schemeClr val="lt1"/>
                </a:highlight>
              </a:rPr>
              <a:t>Defenders</a:t>
            </a:r>
            <a:r>
              <a:rPr lang="en" sz="1400" i="1">
                <a:solidFill>
                  <a:schemeClr val="dk2"/>
                </a:solidFill>
                <a:highlight>
                  <a:schemeClr val="lt1"/>
                </a:highlight>
              </a:rPr>
              <a:t>’ ratings start to decline earliest at around age of 33, and the decline for both </a:t>
            </a:r>
            <a:r>
              <a:rPr lang="en" sz="1400" b="1" i="1">
                <a:solidFill>
                  <a:schemeClr val="dk2"/>
                </a:solidFill>
                <a:highlight>
                  <a:schemeClr val="lt1"/>
                </a:highlight>
              </a:rPr>
              <a:t>attackers and midfielders</a:t>
            </a:r>
            <a:r>
              <a:rPr lang="en" sz="1400" i="1">
                <a:solidFill>
                  <a:schemeClr val="dk2"/>
                </a:solidFill>
                <a:highlight>
                  <a:schemeClr val="lt1"/>
                </a:highlight>
              </a:rPr>
              <a:t> starts around 35 years of 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6b7f6774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6b7f6774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i="1">
                <a:solidFill>
                  <a:schemeClr val="dk2"/>
                </a:solidFill>
              </a:rPr>
              <a:t>Ben Gibson has strengths in </a:t>
            </a:r>
            <a:r>
              <a:rPr lang="en" sz="1400" b="1" i="1">
                <a:solidFill>
                  <a:schemeClr val="dk2"/>
                </a:solidFill>
              </a:rPr>
              <a:t>Jumping, Interceptions and heading accuracy</a:t>
            </a:r>
            <a:r>
              <a:rPr lang="en" sz="1400" i="1">
                <a:solidFill>
                  <a:schemeClr val="dk2"/>
                </a:solidFill>
              </a:rPr>
              <a:t>. Whereas Messi clearly stronger at finishing. </a:t>
            </a:r>
            <a:endParaRPr sz="1400" i="1">
              <a:solidFill>
                <a:schemeClr val="dk2"/>
              </a:solidFill>
            </a:endParaRPr>
          </a:p>
          <a:p>
            <a:pPr marL="0" lvl="0" indent="0" algn="l" rtl="0">
              <a:lnSpc>
                <a:spcPct val="115000"/>
              </a:lnSpc>
              <a:spcBef>
                <a:spcPts val="0"/>
              </a:spcBef>
              <a:spcAft>
                <a:spcPts val="0"/>
              </a:spcAft>
              <a:buNone/>
            </a:pPr>
            <a:endParaRPr sz="1400" i="1">
              <a:solidFill>
                <a:schemeClr val="dk2"/>
              </a:solidFill>
            </a:endParaRPr>
          </a:p>
          <a:p>
            <a:pPr marL="0" lvl="0" indent="0" algn="l" rtl="0">
              <a:lnSpc>
                <a:spcPct val="115000"/>
              </a:lnSpc>
              <a:spcBef>
                <a:spcPts val="0"/>
              </a:spcBef>
              <a:spcAft>
                <a:spcPts val="0"/>
              </a:spcAft>
              <a:buNone/>
            </a:pPr>
            <a:r>
              <a:rPr lang="en" sz="1400" i="1">
                <a:solidFill>
                  <a:schemeClr val="dk2"/>
                </a:solidFill>
              </a:rPr>
              <a:t>Therefore, we realized </a:t>
            </a:r>
            <a:r>
              <a:rPr lang="en" sz="1400" b="1" i="1">
                <a:solidFill>
                  <a:schemeClr val="dk2"/>
                </a:solidFill>
              </a:rPr>
              <a:t>individual strengths are key factors</a:t>
            </a:r>
            <a:r>
              <a:rPr lang="en" sz="1400" i="1">
                <a:solidFill>
                  <a:schemeClr val="dk2"/>
                </a:solidFill>
              </a:rPr>
              <a:t> in determining a player's position, and we need to pay more attention to these features when we are building models.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6b7f6774f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6b7f6774f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i="1"/>
              <a:t>Here we drew four map plots to show players’ quantity, average age, average overall rating and average potential rating in each country.  </a:t>
            </a:r>
            <a:endParaRPr sz="1400" i="1"/>
          </a:p>
          <a:p>
            <a:pPr marL="0" lvl="0" indent="0" algn="l" rtl="0">
              <a:lnSpc>
                <a:spcPct val="115000"/>
              </a:lnSpc>
              <a:spcBef>
                <a:spcPts val="0"/>
              </a:spcBef>
              <a:spcAft>
                <a:spcPts val="0"/>
              </a:spcAft>
              <a:buNone/>
            </a:pPr>
            <a:endParaRPr sz="1400" i="1"/>
          </a:p>
          <a:p>
            <a:pPr marL="0" lvl="0" indent="0" algn="l" rtl="0">
              <a:lnSpc>
                <a:spcPct val="115000"/>
              </a:lnSpc>
              <a:spcBef>
                <a:spcPts val="0"/>
              </a:spcBef>
              <a:spcAft>
                <a:spcPts val="0"/>
              </a:spcAft>
              <a:buNone/>
            </a:pPr>
            <a:r>
              <a:rPr lang="en" sz="1400" i="1"/>
              <a:t>Except Africa and West Asia, all continents have a large number of football players. The average age of players in Asia and South America is higher than players in other continents. </a:t>
            </a:r>
            <a:endParaRPr sz="1400" i="1"/>
          </a:p>
          <a:p>
            <a:pPr marL="0" lvl="0" indent="0" algn="l" rtl="0">
              <a:lnSpc>
                <a:spcPct val="115000"/>
              </a:lnSpc>
              <a:spcBef>
                <a:spcPts val="0"/>
              </a:spcBef>
              <a:spcAft>
                <a:spcPts val="0"/>
              </a:spcAft>
              <a:buNone/>
            </a:pPr>
            <a:endParaRPr sz="1400" i="1"/>
          </a:p>
          <a:p>
            <a:pPr marL="0" lvl="0" indent="0" algn="l" rtl="0">
              <a:lnSpc>
                <a:spcPct val="115000"/>
              </a:lnSpc>
              <a:spcBef>
                <a:spcPts val="0"/>
              </a:spcBef>
              <a:spcAft>
                <a:spcPts val="0"/>
              </a:spcAft>
              <a:buNone/>
            </a:pPr>
            <a:r>
              <a:rPr lang="en" sz="1400" i="1"/>
              <a:t>And players in Europe and South America tend to have higher overall and potential ratings. </a:t>
            </a:r>
            <a:endParaRPr sz="1400" i="1">
              <a:latin typeface="Proxima Nova"/>
              <a:ea typeface="Proxima Nova"/>
              <a:cs typeface="Proxima Nova"/>
              <a:sym typeface="Proxima Nova"/>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6c11ba505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6c11ba50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8cdc1823a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8cdc1823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c11ba505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c11ba50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41000"/>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FIFA 2019 Player Data</a:t>
            </a:r>
            <a:endParaRPr/>
          </a:p>
        </p:txBody>
      </p:sp>
      <p:sp>
        <p:nvSpPr>
          <p:cNvPr id="57" name="Google Shape;57;p13"/>
          <p:cNvSpPr txBox="1">
            <a:spLocks noGrp="1"/>
          </p:cNvSpPr>
          <p:nvPr>
            <p:ph type="subTitle" idx="1"/>
          </p:nvPr>
        </p:nvSpPr>
        <p:spPr>
          <a:xfrm>
            <a:off x="311700" y="3394423"/>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Analytics Framework and Methods II</a:t>
            </a:r>
            <a:endParaRPr b="1"/>
          </a:p>
          <a:p>
            <a:pPr marL="0" lvl="0" indent="0" algn="ctr" rtl="0">
              <a:spcBef>
                <a:spcPts val="0"/>
              </a:spcBef>
              <a:spcAft>
                <a:spcPts val="0"/>
              </a:spcAft>
              <a:buNone/>
            </a:pPr>
            <a:endParaRPr/>
          </a:p>
        </p:txBody>
      </p:sp>
      <p:pic>
        <p:nvPicPr>
          <p:cNvPr id="58" name="Google Shape;58;p13"/>
          <p:cNvPicPr preferRelativeResize="0"/>
          <p:nvPr/>
        </p:nvPicPr>
        <p:blipFill>
          <a:blip r:embed="rId3">
            <a:alphaModFix/>
          </a:blip>
          <a:stretch>
            <a:fillRect/>
          </a:stretch>
        </p:blipFill>
        <p:spPr>
          <a:xfrm>
            <a:off x="8064100" y="117200"/>
            <a:ext cx="1056750" cy="772826"/>
          </a:xfrm>
          <a:prstGeom prst="rect">
            <a:avLst/>
          </a:prstGeom>
          <a:noFill/>
          <a:ln>
            <a:noFill/>
          </a:ln>
        </p:spPr>
      </p:pic>
      <p:sp>
        <p:nvSpPr>
          <p:cNvPr id="59" name="Google Shape;59;p13"/>
          <p:cNvSpPr txBox="1">
            <a:spLocks noGrp="1"/>
          </p:cNvSpPr>
          <p:nvPr>
            <p:ph type="subTitle" idx="1"/>
          </p:nvPr>
        </p:nvSpPr>
        <p:spPr>
          <a:xfrm>
            <a:off x="311700" y="4014698"/>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a:t>Yufan Luo, Yu Yang, Suzy Gao, Zhijun Liu</a:t>
            </a:r>
            <a:endParaRPr sz="1400" b="1"/>
          </a:p>
          <a:p>
            <a:pPr marL="0" lvl="0" indent="0" algn="ctr" rtl="0">
              <a:spcBef>
                <a:spcPts val="0"/>
              </a:spcBef>
              <a:spcAft>
                <a:spcPts val="0"/>
              </a:spcAft>
              <a:buNone/>
            </a:pPr>
            <a:endParaRPr sz="1400"/>
          </a:p>
        </p:txBody>
      </p:sp>
      <p:sp>
        <p:nvSpPr>
          <p:cNvPr id="60" name="Google Shape;60;p13"/>
          <p:cNvSpPr txBox="1"/>
          <p:nvPr/>
        </p:nvSpPr>
        <p:spPr>
          <a:xfrm>
            <a:off x="904300" y="2128788"/>
            <a:ext cx="7698300" cy="7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Alfa Slab One"/>
                <a:ea typeface="Alfa Slab One"/>
                <a:cs typeface="Alfa Slab One"/>
                <a:sym typeface="Alfa Slab One"/>
              </a:rPr>
              <a:t>Exploring Players Statistics and Build Your Dream Team</a:t>
            </a:r>
            <a:endParaRPr sz="1800">
              <a:solidFill>
                <a:schemeClr val="accent3"/>
              </a:solidFill>
              <a:latin typeface="Alfa Slab One"/>
              <a:ea typeface="Alfa Slab One"/>
              <a:cs typeface="Alfa Slab One"/>
              <a:sym typeface="Alfa Slab O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113875" y="302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SkillSets insight &amp; replacement recommendation</a:t>
            </a:r>
            <a:endParaRPr/>
          </a:p>
        </p:txBody>
      </p:sp>
      <p:pic>
        <p:nvPicPr>
          <p:cNvPr id="135" name="Google Shape;135;p22"/>
          <p:cNvPicPr preferRelativeResize="0"/>
          <p:nvPr/>
        </p:nvPicPr>
        <p:blipFill>
          <a:blip r:embed="rId3">
            <a:alphaModFix/>
          </a:blip>
          <a:stretch>
            <a:fillRect/>
          </a:stretch>
        </p:blipFill>
        <p:spPr>
          <a:xfrm>
            <a:off x="261975" y="937850"/>
            <a:ext cx="3207725" cy="1992825"/>
          </a:xfrm>
          <a:prstGeom prst="rect">
            <a:avLst/>
          </a:prstGeom>
          <a:noFill/>
          <a:ln>
            <a:noFill/>
          </a:ln>
        </p:spPr>
      </p:pic>
      <p:pic>
        <p:nvPicPr>
          <p:cNvPr id="136" name="Google Shape;136;p22"/>
          <p:cNvPicPr preferRelativeResize="0"/>
          <p:nvPr/>
        </p:nvPicPr>
        <p:blipFill>
          <a:blip r:embed="rId4">
            <a:alphaModFix/>
          </a:blip>
          <a:stretch>
            <a:fillRect/>
          </a:stretch>
        </p:blipFill>
        <p:spPr>
          <a:xfrm>
            <a:off x="8064100" y="117200"/>
            <a:ext cx="1056750" cy="772826"/>
          </a:xfrm>
          <a:prstGeom prst="rect">
            <a:avLst/>
          </a:prstGeom>
          <a:noFill/>
          <a:ln>
            <a:noFill/>
          </a:ln>
        </p:spPr>
      </p:pic>
      <p:pic>
        <p:nvPicPr>
          <p:cNvPr id="137" name="Google Shape;137;p22"/>
          <p:cNvPicPr preferRelativeResize="0"/>
          <p:nvPr/>
        </p:nvPicPr>
        <p:blipFill>
          <a:blip r:embed="rId5">
            <a:alphaModFix/>
          </a:blip>
          <a:stretch>
            <a:fillRect/>
          </a:stretch>
        </p:blipFill>
        <p:spPr>
          <a:xfrm>
            <a:off x="261975" y="2993175"/>
            <a:ext cx="3149750" cy="1948400"/>
          </a:xfrm>
          <a:prstGeom prst="rect">
            <a:avLst/>
          </a:prstGeom>
          <a:noFill/>
          <a:ln>
            <a:noFill/>
          </a:ln>
        </p:spPr>
      </p:pic>
      <p:pic>
        <p:nvPicPr>
          <p:cNvPr id="138" name="Google Shape;138;p22"/>
          <p:cNvPicPr preferRelativeResize="0"/>
          <p:nvPr/>
        </p:nvPicPr>
        <p:blipFill>
          <a:blip r:embed="rId6">
            <a:alphaModFix/>
          </a:blip>
          <a:stretch>
            <a:fillRect/>
          </a:stretch>
        </p:blipFill>
        <p:spPr>
          <a:xfrm>
            <a:off x="3790525" y="937850"/>
            <a:ext cx="3342607" cy="2055325"/>
          </a:xfrm>
          <a:prstGeom prst="rect">
            <a:avLst/>
          </a:prstGeom>
          <a:noFill/>
          <a:ln>
            <a:noFill/>
          </a:ln>
        </p:spPr>
      </p:pic>
      <p:sp>
        <p:nvSpPr>
          <p:cNvPr id="139" name="Google Shape;139;p22"/>
          <p:cNvSpPr txBox="1"/>
          <p:nvPr/>
        </p:nvSpPr>
        <p:spPr>
          <a:xfrm>
            <a:off x="3974175" y="3245800"/>
            <a:ext cx="4314600" cy="128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solidFill>
                  <a:srgbClr val="666666"/>
                </a:solidFill>
                <a:latin typeface="Proxima Nova"/>
                <a:ea typeface="Proxima Nova"/>
                <a:cs typeface="Proxima Nova"/>
                <a:sym typeface="Proxima Nova"/>
              </a:rPr>
              <a:t>DEF players are good at sliding tackle, interception and standing tackle </a:t>
            </a:r>
            <a:endParaRPr sz="1800" b="1" i="1">
              <a:solidFill>
                <a:srgbClr val="666666"/>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55675" y="308325"/>
            <a:ext cx="8520600" cy="5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SkillSets insight &amp; replacement recommendation</a:t>
            </a:r>
            <a:endParaRPr/>
          </a:p>
        </p:txBody>
      </p:sp>
      <p:pic>
        <p:nvPicPr>
          <p:cNvPr id="145" name="Google Shape;145;p23"/>
          <p:cNvPicPr preferRelativeResize="0"/>
          <p:nvPr/>
        </p:nvPicPr>
        <p:blipFill>
          <a:blip r:embed="rId3">
            <a:alphaModFix/>
          </a:blip>
          <a:stretch>
            <a:fillRect/>
          </a:stretch>
        </p:blipFill>
        <p:spPr>
          <a:xfrm>
            <a:off x="311700" y="968913"/>
            <a:ext cx="3231650" cy="1991225"/>
          </a:xfrm>
          <a:prstGeom prst="rect">
            <a:avLst/>
          </a:prstGeom>
          <a:noFill/>
          <a:ln>
            <a:noFill/>
          </a:ln>
        </p:spPr>
      </p:pic>
      <p:sp>
        <p:nvSpPr>
          <p:cNvPr id="146" name="Google Shape;146;p23"/>
          <p:cNvSpPr txBox="1"/>
          <p:nvPr/>
        </p:nvSpPr>
        <p:spPr>
          <a:xfrm>
            <a:off x="3756375" y="3307475"/>
            <a:ext cx="3285900" cy="143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solidFill>
                  <a:srgbClr val="666666"/>
                </a:solidFill>
                <a:latin typeface="Proxima Nova"/>
                <a:ea typeface="Proxima Nova"/>
                <a:cs typeface="Proxima Nova"/>
                <a:sym typeface="Proxima Nova"/>
              </a:rPr>
              <a:t>FWD players have to master skill finishing. Both DEF and FED have high heading Accuracy Midfielder has best vision. </a:t>
            </a:r>
            <a:endParaRPr sz="1800" b="1" i="1">
              <a:solidFill>
                <a:srgbClr val="666666"/>
              </a:solidFill>
              <a:latin typeface="Proxima Nova"/>
              <a:ea typeface="Proxima Nova"/>
              <a:cs typeface="Proxima Nova"/>
              <a:sym typeface="Proxima Nova"/>
            </a:endParaRPr>
          </a:p>
        </p:txBody>
      </p:sp>
      <p:pic>
        <p:nvPicPr>
          <p:cNvPr id="147" name="Google Shape;147;p23"/>
          <p:cNvPicPr preferRelativeResize="0"/>
          <p:nvPr/>
        </p:nvPicPr>
        <p:blipFill>
          <a:blip r:embed="rId4">
            <a:alphaModFix/>
          </a:blip>
          <a:stretch>
            <a:fillRect/>
          </a:stretch>
        </p:blipFill>
        <p:spPr>
          <a:xfrm>
            <a:off x="259902" y="2960125"/>
            <a:ext cx="3335250" cy="2053297"/>
          </a:xfrm>
          <a:prstGeom prst="rect">
            <a:avLst/>
          </a:prstGeom>
          <a:noFill/>
          <a:ln>
            <a:noFill/>
          </a:ln>
        </p:spPr>
      </p:pic>
      <p:pic>
        <p:nvPicPr>
          <p:cNvPr id="148" name="Google Shape;148;p23"/>
          <p:cNvPicPr preferRelativeResize="0"/>
          <p:nvPr/>
        </p:nvPicPr>
        <p:blipFill rotWithShape="1">
          <a:blip r:embed="rId5">
            <a:alphaModFix/>
          </a:blip>
          <a:srcRect l="1290" t="-2120" r="-1289" b="2119"/>
          <a:stretch/>
        </p:blipFill>
        <p:spPr>
          <a:xfrm>
            <a:off x="3543350" y="938800"/>
            <a:ext cx="3374084" cy="2053300"/>
          </a:xfrm>
          <a:prstGeom prst="rect">
            <a:avLst/>
          </a:prstGeom>
          <a:noFill/>
          <a:ln>
            <a:noFill/>
          </a:ln>
        </p:spPr>
      </p:pic>
      <p:pic>
        <p:nvPicPr>
          <p:cNvPr id="149" name="Google Shape;149;p23"/>
          <p:cNvPicPr preferRelativeResize="0"/>
          <p:nvPr/>
        </p:nvPicPr>
        <p:blipFill>
          <a:blip r:embed="rId6">
            <a:alphaModFix/>
          </a:blip>
          <a:stretch>
            <a:fillRect/>
          </a:stretch>
        </p:blipFill>
        <p:spPr>
          <a:xfrm>
            <a:off x="8064100" y="117200"/>
            <a:ext cx="1056750" cy="772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SkillSets insight &amp; replacement recommendation</a:t>
            </a:r>
            <a:endParaRPr/>
          </a:p>
        </p:txBody>
      </p:sp>
      <p:sp>
        <p:nvSpPr>
          <p:cNvPr id="155" name="Google Shape;15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666666"/>
                </a:solidFill>
              </a:rPr>
              <a:t>replacement recommendation System:</a:t>
            </a:r>
            <a:endParaRPr sz="2400">
              <a:solidFill>
                <a:srgbClr val="666666"/>
              </a:solidFill>
            </a:endParaRPr>
          </a:p>
          <a:p>
            <a:pPr marL="457200" lvl="0" indent="-381000" algn="l" rtl="0">
              <a:lnSpc>
                <a:spcPct val="100000"/>
              </a:lnSpc>
              <a:spcBef>
                <a:spcPts val="0"/>
              </a:spcBef>
              <a:spcAft>
                <a:spcPts val="0"/>
              </a:spcAft>
              <a:buClr>
                <a:srgbClr val="666666"/>
              </a:buClr>
              <a:buSzPts val="2400"/>
              <a:buChar char="●"/>
            </a:pPr>
            <a:r>
              <a:rPr lang="en" sz="2400">
                <a:solidFill>
                  <a:srgbClr val="666666"/>
                </a:solidFill>
              </a:rPr>
              <a:t>Use players skills rating and euclidean method to calculate similarity distance</a:t>
            </a:r>
            <a:endParaRPr sz="2400">
              <a:solidFill>
                <a:srgbClr val="666666"/>
              </a:solidFill>
            </a:endParaRPr>
          </a:p>
          <a:p>
            <a:pPr marL="457200" lvl="0" indent="-381000" algn="l" rtl="0">
              <a:lnSpc>
                <a:spcPct val="100000"/>
              </a:lnSpc>
              <a:spcBef>
                <a:spcPts val="0"/>
              </a:spcBef>
              <a:spcAft>
                <a:spcPts val="0"/>
              </a:spcAft>
              <a:buClr>
                <a:srgbClr val="666666"/>
              </a:buClr>
              <a:buSzPts val="2400"/>
              <a:buChar char="●"/>
            </a:pPr>
            <a:r>
              <a:rPr lang="en" sz="2400">
                <a:solidFill>
                  <a:srgbClr val="666666"/>
                </a:solidFill>
              </a:rPr>
              <a:t>Build findsimilarplayer() function </a:t>
            </a:r>
            <a:endParaRPr sz="2400">
              <a:solidFill>
                <a:srgbClr val="666666"/>
              </a:solidFill>
            </a:endParaRPr>
          </a:p>
          <a:p>
            <a:pPr marL="457200" lvl="0" indent="-381000" algn="l" rtl="0">
              <a:lnSpc>
                <a:spcPct val="100000"/>
              </a:lnSpc>
              <a:spcBef>
                <a:spcPts val="0"/>
              </a:spcBef>
              <a:spcAft>
                <a:spcPts val="0"/>
              </a:spcAft>
              <a:buClr>
                <a:srgbClr val="666666"/>
              </a:buClr>
              <a:buSzPts val="2400"/>
              <a:buChar char="●"/>
            </a:pPr>
            <a:r>
              <a:rPr lang="en" sz="2400">
                <a:solidFill>
                  <a:srgbClr val="666666"/>
                </a:solidFill>
              </a:rPr>
              <a:t>Make replacement recommendation</a:t>
            </a:r>
            <a:endParaRPr sz="24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Conclusion/findings</a:t>
            </a:r>
            <a:endParaRPr/>
          </a:p>
        </p:txBody>
      </p:sp>
      <p:sp>
        <p:nvSpPr>
          <p:cNvPr id="161" name="Google Shape;161;p25"/>
          <p:cNvSpPr txBox="1">
            <a:spLocks noGrp="1"/>
          </p:cNvSpPr>
          <p:nvPr>
            <p:ph type="body" idx="1"/>
          </p:nvPr>
        </p:nvSpPr>
        <p:spPr>
          <a:xfrm>
            <a:off x="311700" y="1152475"/>
            <a:ext cx="8520600" cy="1577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i="1" dirty="0"/>
              <a:t>Insights and correlations between player value, wage, age, special attributes, and performance can be derived from the visualization part.</a:t>
            </a:r>
            <a:endParaRPr b="1" i="1" dirty="0"/>
          </a:p>
          <a:p>
            <a:pPr marL="457200" lvl="0" indent="-342900" algn="l" rtl="0">
              <a:spcBef>
                <a:spcPts val="0"/>
              </a:spcBef>
              <a:spcAft>
                <a:spcPts val="0"/>
              </a:spcAft>
              <a:buSzPts val="1800"/>
              <a:buChar char="-"/>
            </a:pPr>
            <a:r>
              <a:rPr lang="en" b="1" i="1"/>
              <a:t>Position predictive model serves as a reference for managers and facilitates the flexibility against the other teams.</a:t>
            </a:r>
            <a:endParaRPr b="1" i="1"/>
          </a:p>
        </p:txBody>
      </p:sp>
      <p:pic>
        <p:nvPicPr>
          <p:cNvPr id="162" name="Google Shape;162;p25"/>
          <p:cNvPicPr preferRelativeResize="0"/>
          <p:nvPr/>
        </p:nvPicPr>
        <p:blipFill>
          <a:blip r:embed="rId3">
            <a:alphaModFix/>
          </a:blip>
          <a:stretch>
            <a:fillRect/>
          </a:stretch>
        </p:blipFill>
        <p:spPr>
          <a:xfrm>
            <a:off x="8064100" y="117200"/>
            <a:ext cx="1056750" cy="772826"/>
          </a:xfrm>
          <a:prstGeom prst="rect">
            <a:avLst/>
          </a:prstGeom>
          <a:noFill/>
          <a:ln>
            <a:noFill/>
          </a:ln>
        </p:spPr>
      </p:pic>
      <p:pic>
        <p:nvPicPr>
          <p:cNvPr id="163" name="Google Shape;163;p25"/>
          <p:cNvPicPr preferRelativeResize="0"/>
          <p:nvPr/>
        </p:nvPicPr>
        <p:blipFill>
          <a:blip r:embed="rId4">
            <a:alphaModFix/>
          </a:blip>
          <a:stretch>
            <a:fillRect/>
          </a:stretch>
        </p:blipFill>
        <p:spPr>
          <a:xfrm>
            <a:off x="311701" y="2729575"/>
            <a:ext cx="1774450" cy="2377750"/>
          </a:xfrm>
          <a:prstGeom prst="rect">
            <a:avLst/>
          </a:prstGeom>
          <a:noFill/>
          <a:ln>
            <a:noFill/>
          </a:ln>
        </p:spPr>
      </p:pic>
      <p:pic>
        <p:nvPicPr>
          <p:cNvPr id="164" name="Google Shape;164;p25"/>
          <p:cNvPicPr preferRelativeResize="0"/>
          <p:nvPr/>
        </p:nvPicPr>
        <p:blipFill>
          <a:blip r:embed="rId5">
            <a:alphaModFix/>
          </a:blip>
          <a:stretch>
            <a:fillRect/>
          </a:stretch>
        </p:blipFill>
        <p:spPr>
          <a:xfrm>
            <a:off x="2108350" y="2729575"/>
            <a:ext cx="1693525" cy="2377749"/>
          </a:xfrm>
          <a:prstGeom prst="rect">
            <a:avLst/>
          </a:prstGeom>
          <a:noFill/>
          <a:ln>
            <a:noFill/>
          </a:ln>
        </p:spPr>
      </p:pic>
      <p:pic>
        <p:nvPicPr>
          <p:cNvPr id="165" name="Google Shape;165;p25"/>
          <p:cNvPicPr preferRelativeResize="0"/>
          <p:nvPr/>
        </p:nvPicPr>
        <p:blipFill>
          <a:blip r:embed="rId6">
            <a:alphaModFix/>
          </a:blip>
          <a:stretch>
            <a:fillRect/>
          </a:stretch>
        </p:blipFill>
        <p:spPr>
          <a:xfrm>
            <a:off x="3824075" y="2729575"/>
            <a:ext cx="1693525" cy="2377750"/>
          </a:xfrm>
          <a:prstGeom prst="rect">
            <a:avLst/>
          </a:prstGeom>
          <a:noFill/>
          <a:ln>
            <a:noFill/>
          </a:ln>
        </p:spPr>
      </p:pic>
      <p:pic>
        <p:nvPicPr>
          <p:cNvPr id="166" name="Google Shape;166;p25"/>
          <p:cNvPicPr preferRelativeResize="0"/>
          <p:nvPr/>
        </p:nvPicPr>
        <p:blipFill>
          <a:blip r:embed="rId7">
            <a:alphaModFix/>
          </a:blip>
          <a:stretch>
            <a:fillRect/>
          </a:stretch>
        </p:blipFill>
        <p:spPr>
          <a:xfrm>
            <a:off x="5539800" y="2729575"/>
            <a:ext cx="1456026" cy="2377749"/>
          </a:xfrm>
          <a:prstGeom prst="rect">
            <a:avLst/>
          </a:prstGeom>
          <a:noFill/>
          <a:ln>
            <a:noFill/>
          </a:ln>
        </p:spPr>
      </p:pic>
      <p:pic>
        <p:nvPicPr>
          <p:cNvPr id="167" name="Google Shape;167;p25"/>
          <p:cNvPicPr preferRelativeResize="0"/>
          <p:nvPr/>
        </p:nvPicPr>
        <p:blipFill>
          <a:blip r:embed="rId8">
            <a:alphaModFix/>
          </a:blip>
          <a:stretch>
            <a:fillRect/>
          </a:stretch>
        </p:blipFill>
        <p:spPr>
          <a:xfrm>
            <a:off x="7018025" y="2729575"/>
            <a:ext cx="1606425" cy="2377750"/>
          </a:xfrm>
          <a:prstGeom prst="rect">
            <a:avLst/>
          </a:prstGeom>
          <a:noFill/>
          <a:ln>
            <a:noFill/>
          </a:ln>
        </p:spPr>
      </p:pic>
      <p:sp>
        <p:nvSpPr>
          <p:cNvPr id="168" name="Google Shape;168;p25"/>
          <p:cNvSpPr txBox="1"/>
          <p:nvPr/>
        </p:nvSpPr>
        <p:spPr>
          <a:xfrm>
            <a:off x="1386250" y="4768025"/>
            <a:ext cx="6999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Proxima Nova"/>
                <a:ea typeface="Proxima Nova"/>
                <a:cs typeface="Proxima Nova"/>
                <a:sym typeface="Proxima Nova"/>
              </a:rPr>
              <a:t>4231</a:t>
            </a:r>
            <a:endParaRPr dirty="0">
              <a:latin typeface="Proxima Nova"/>
              <a:ea typeface="Proxima Nova"/>
              <a:cs typeface="Proxima Nova"/>
              <a:sym typeface="Proxima Nova"/>
            </a:endParaRPr>
          </a:p>
        </p:txBody>
      </p:sp>
      <p:sp>
        <p:nvSpPr>
          <p:cNvPr id="169" name="Google Shape;169;p25"/>
          <p:cNvSpPr txBox="1"/>
          <p:nvPr/>
        </p:nvSpPr>
        <p:spPr>
          <a:xfrm>
            <a:off x="3067063" y="4768025"/>
            <a:ext cx="6999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352</a:t>
            </a:r>
            <a:endParaRPr>
              <a:latin typeface="Proxima Nova"/>
              <a:ea typeface="Proxima Nova"/>
              <a:cs typeface="Proxima Nova"/>
              <a:sym typeface="Proxima Nova"/>
            </a:endParaRPr>
          </a:p>
        </p:txBody>
      </p:sp>
      <p:sp>
        <p:nvSpPr>
          <p:cNvPr id="170" name="Google Shape;170;p25"/>
          <p:cNvSpPr txBox="1"/>
          <p:nvPr/>
        </p:nvSpPr>
        <p:spPr>
          <a:xfrm>
            <a:off x="4872925" y="4768025"/>
            <a:ext cx="6999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Proxima Nova"/>
                <a:ea typeface="Proxima Nova"/>
                <a:cs typeface="Proxima Nova"/>
                <a:sym typeface="Proxima Nova"/>
              </a:rPr>
              <a:t>4</a:t>
            </a:r>
            <a:r>
              <a:rPr lang="en-US" altLang="zh-CN" dirty="0">
                <a:latin typeface="Proxima Nova"/>
                <a:ea typeface="Proxima Nova"/>
                <a:cs typeface="Proxima Nova"/>
                <a:sym typeface="Proxima Nova"/>
              </a:rPr>
              <a:t>42</a:t>
            </a:r>
            <a:endParaRPr dirty="0">
              <a:latin typeface="Proxima Nova"/>
              <a:ea typeface="Proxima Nova"/>
              <a:cs typeface="Proxima Nova"/>
              <a:sym typeface="Proxima Nova"/>
            </a:endParaRPr>
          </a:p>
        </p:txBody>
      </p:sp>
      <p:sp>
        <p:nvSpPr>
          <p:cNvPr id="171" name="Google Shape;171;p25"/>
          <p:cNvSpPr txBox="1"/>
          <p:nvPr/>
        </p:nvSpPr>
        <p:spPr>
          <a:xfrm>
            <a:off x="6502663" y="4768025"/>
            <a:ext cx="6999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433</a:t>
            </a:r>
            <a:endParaRPr>
              <a:latin typeface="Proxima Nova"/>
              <a:ea typeface="Proxima Nova"/>
              <a:cs typeface="Proxima Nova"/>
              <a:sym typeface="Proxima Nova"/>
            </a:endParaRPr>
          </a:p>
        </p:txBody>
      </p:sp>
      <p:sp>
        <p:nvSpPr>
          <p:cNvPr id="172" name="Google Shape;172;p25"/>
          <p:cNvSpPr txBox="1"/>
          <p:nvPr/>
        </p:nvSpPr>
        <p:spPr>
          <a:xfrm>
            <a:off x="8132400" y="4768025"/>
            <a:ext cx="6999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4141</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Conclusion/findings</a:t>
            </a:r>
            <a:endParaRPr/>
          </a:p>
        </p:txBody>
      </p:sp>
      <p:sp>
        <p:nvSpPr>
          <p:cNvPr id="178" name="Google Shape;178;p26"/>
          <p:cNvSpPr txBox="1">
            <a:spLocks noGrp="1"/>
          </p:cNvSpPr>
          <p:nvPr>
            <p:ph type="body" idx="1"/>
          </p:nvPr>
        </p:nvSpPr>
        <p:spPr>
          <a:xfrm>
            <a:off x="206400" y="1498050"/>
            <a:ext cx="8731200" cy="1073700"/>
          </a:xfrm>
          <a:prstGeom prst="rect">
            <a:avLst/>
          </a:prstGeom>
        </p:spPr>
        <p:txBody>
          <a:bodyPr spcFirstLastPara="1" wrap="square" lIns="91425" tIns="91425" rIns="91425" bIns="91425" anchor="t" anchorCtr="0">
            <a:noAutofit/>
          </a:bodyPr>
          <a:lstStyle/>
          <a:p>
            <a:pPr marL="457200" lvl="0" indent="-342900" algn="l" rtl="0">
              <a:lnSpc>
                <a:spcPct val="137931"/>
              </a:lnSpc>
              <a:spcBef>
                <a:spcPts val="0"/>
              </a:spcBef>
              <a:spcAft>
                <a:spcPts val="0"/>
              </a:spcAft>
              <a:buSzPts val="1800"/>
              <a:buChar char="-"/>
            </a:pPr>
            <a:r>
              <a:rPr lang="en" b="1" i="1"/>
              <a:t>Replacement model enables managers to find a list of bench players for certain players.</a:t>
            </a:r>
            <a:endParaRPr b="1" i="1"/>
          </a:p>
          <a:p>
            <a:pPr marL="0" lvl="0" indent="0" algn="l" rtl="0">
              <a:spcBef>
                <a:spcPts val="800"/>
              </a:spcBef>
              <a:spcAft>
                <a:spcPts val="0"/>
              </a:spcAft>
              <a:buNone/>
            </a:pPr>
            <a:endParaRPr b="1" i="1"/>
          </a:p>
          <a:p>
            <a:pPr marL="0" lvl="0" indent="0" algn="l" rtl="0">
              <a:spcBef>
                <a:spcPts val="1600"/>
              </a:spcBef>
              <a:spcAft>
                <a:spcPts val="1600"/>
              </a:spcAft>
              <a:buNone/>
            </a:pPr>
            <a:endParaRPr b="1" i="1"/>
          </a:p>
        </p:txBody>
      </p:sp>
      <p:pic>
        <p:nvPicPr>
          <p:cNvPr id="179" name="Google Shape;179;p26"/>
          <p:cNvPicPr preferRelativeResize="0"/>
          <p:nvPr/>
        </p:nvPicPr>
        <p:blipFill>
          <a:blip r:embed="rId3">
            <a:alphaModFix/>
          </a:blip>
          <a:stretch>
            <a:fillRect/>
          </a:stretch>
        </p:blipFill>
        <p:spPr>
          <a:xfrm>
            <a:off x="8064100" y="117200"/>
            <a:ext cx="1056750" cy="772826"/>
          </a:xfrm>
          <a:prstGeom prst="rect">
            <a:avLst/>
          </a:prstGeom>
          <a:noFill/>
          <a:ln>
            <a:noFill/>
          </a:ln>
        </p:spPr>
      </p:pic>
      <p:pic>
        <p:nvPicPr>
          <p:cNvPr id="180" name="Google Shape;180;p26"/>
          <p:cNvPicPr preferRelativeResize="0"/>
          <p:nvPr/>
        </p:nvPicPr>
        <p:blipFill>
          <a:blip r:embed="rId4">
            <a:alphaModFix/>
          </a:blip>
          <a:stretch>
            <a:fillRect/>
          </a:stretch>
        </p:blipFill>
        <p:spPr>
          <a:xfrm>
            <a:off x="422100" y="3327125"/>
            <a:ext cx="2733599" cy="1621625"/>
          </a:xfrm>
          <a:prstGeom prst="rect">
            <a:avLst/>
          </a:prstGeom>
          <a:noFill/>
          <a:ln>
            <a:noFill/>
          </a:ln>
        </p:spPr>
      </p:pic>
      <p:pic>
        <p:nvPicPr>
          <p:cNvPr id="181" name="Google Shape;181;p26"/>
          <p:cNvPicPr preferRelativeResize="0"/>
          <p:nvPr/>
        </p:nvPicPr>
        <p:blipFill>
          <a:blip r:embed="rId5">
            <a:alphaModFix/>
          </a:blip>
          <a:stretch>
            <a:fillRect/>
          </a:stretch>
        </p:blipFill>
        <p:spPr>
          <a:xfrm>
            <a:off x="5958060" y="3327125"/>
            <a:ext cx="2733597" cy="1621625"/>
          </a:xfrm>
          <a:prstGeom prst="rect">
            <a:avLst/>
          </a:prstGeom>
          <a:noFill/>
          <a:ln>
            <a:noFill/>
          </a:ln>
        </p:spPr>
      </p:pic>
      <p:pic>
        <p:nvPicPr>
          <p:cNvPr id="182" name="Google Shape;182;p26"/>
          <p:cNvPicPr preferRelativeResize="0"/>
          <p:nvPr/>
        </p:nvPicPr>
        <p:blipFill rotWithShape="1">
          <a:blip r:embed="rId6">
            <a:alphaModFix/>
          </a:blip>
          <a:srcRect r="67732"/>
          <a:stretch/>
        </p:blipFill>
        <p:spPr>
          <a:xfrm>
            <a:off x="3306688" y="3350750"/>
            <a:ext cx="2505876" cy="1574375"/>
          </a:xfrm>
          <a:prstGeom prst="rect">
            <a:avLst/>
          </a:prstGeom>
          <a:noFill/>
          <a:ln>
            <a:noFill/>
          </a:ln>
        </p:spPr>
      </p:pic>
      <p:sp>
        <p:nvSpPr>
          <p:cNvPr id="183" name="Google Shape;183;p26"/>
          <p:cNvSpPr txBox="1"/>
          <p:nvPr/>
        </p:nvSpPr>
        <p:spPr>
          <a:xfrm>
            <a:off x="4950875" y="4870150"/>
            <a:ext cx="1056900" cy="2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57000K</a:t>
            </a:r>
            <a:endParaRPr>
              <a:latin typeface="Proxima Nova"/>
              <a:ea typeface="Proxima Nova"/>
              <a:cs typeface="Proxima Nova"/>
              <a:sym typeface="Proxima Nova"/>
            </a:endParaRPr>
          </a:p>
        </p:txBody>
      </p:sp>
      <p:sp>
        <p:nvSpPr>
          <p:cNvPr id="184" name="Google Shape;184;p26"/>
          <p:cNvSpPr txBox="1"/>
          <p:nvPr/>
        </p:nvSpPr>
        <p:spPr>
          <a:xfrm>
            <a:off x="2173600" y="4870150"/>
            <a:ext cx="1056900" cy="2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110500K</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66" name="Google Shape;66;p14"/>
          <p:cNvSpPr txBox="1">
            <a:spLocks noGrp="1"/>
          </p:cNvSpPr>
          <p:nvPr>
            <p:ph type="body" idx="1"/>
          </p:nvPr>
        </p:nvSpPr>
        <p:spPr>
          <a:xfrm>
            <a:off x="311700" y="1442250"/>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b="1" i="1"/>
              <a:t>Introduction and Statement of Problem</a:t>
            </a:r>
            <a:endParaRPr sz="2400" b="1" i="1"/>
          </a:p>
          <a:p>
            <a:pPr marL="457200" lvl="0" indent="-381000" algn="l" rtl="0">
              <a:spcBef>
                <a:spcPts val="0"/>
              </a:spcBef>
              <a:spcAft>
                <a:spcPts val="0"/>
              </a:spcAft>
              <a:buSzPts val="2400"/>
              <a:buChar char="●"/>
            </a:pPr>
            <a:r>
              <a:rPr lang="en" sz="2400" b="1" i="1"/>
              <a:t>Player EDA and Visualization</a:t>
            </a:r>
            <a:endParaRPr sz="2400" b="1" i="1"/>
          </a:p>
          <a:p>
            <a:pPr marL="457200" lvl="0" indent="-381000" algn="l" rtl="0">
              <a:spcBef>
                <a:spcPts val="0"/>
              </a:spcBef>
              <a:spcAft>
                <a:spcPts val="0"/>
              </a:spcAft>
              <a:buSzPts val="2400"/>
              <a:buChar char="●"/>
            </a:pPr>
            <a:r>
              <a:rPr lang="en" sz="2400" b="1" i="1"/>
              <a:t>Models and Analytical Techniques</a:t>
            </a:r>
            <a:endParaRPr sz="2400" b="1" i="1"/>
          </a:p>
          <a:p>
            <a:pPr marL="457200" lvl="0" indent="-381000" algn="l" rtl="0">
              <a:spcBef>
                <a:spcPts val="0"/>
              </a:spcBef>
              <a:spcAft>
                <a:spcPts val="0"/>
              </a:spcAft>
              <a:buSzPts val="2400"/>
              <a:buChar char="●"/>
            </a:pPr>
            <a:r>
              <a:rPr lang="en" sz="2400" b="1" i="1"/>
              <a:t>Conclusion and Use Case</a:t>
            </a:r>
            <a:endParaRPr sz="2400" b="1" i="1"/>
          </a:p>
        </p:txBody>
      </p:sp>
      <p:pic>
        <p:nvPicPr>
          <p:cNvPr id="67" name="Google Shape;67;p14"/>
          <p:cNvPicPr preferRelativeResize="0"/>
          <p:nvPr/>
        </p:nvPicPr>
        <p:blipFill>
          <a:blip r:embed="rId3">
            <a:alphaModFix/>
          </a:blip>
          <a:stretch>
            <a:fillRect/>
          </a:stretch>
        </p:blipFill>
        <p:spPr>
          <a:xfrm>
            <a:off x="8064100" y="117200"/>
            <a:ext cx="1056750" cy="772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pic>
        <p:nvPicPr>
          <p:cNvPr id="73" name="Google Shape;73;p15"/>
          <p:cNvPicPr preferRelativeResize="0"/>
          <p:nvPr/>
        </p:nvPicPr>
        <p:blipFill>
          <a:blip r:embed="rId3">
            <a:alphaModFix/>
          </a:blip>
          <a:stretch>
            <a:fillRect/>
          </a:stretch>
        </p:blipFill>
        <p:spPr>
          <a:xfrm>
            <a:off x="3868325" y="1156500"/>
            <a:ext cx="5107024" cy="2925325"/>
          </a:xfrm>
          <a:prstGeom prst="rect">
            <a:avLst/>
          </a:prstGeom>
          <a:noFill/>
          <a:ln>
            <a:noFill/>
          </a:ln>
        </p:spPr>
      </p:pic>
      <p:sp>
        <p:nvSpPr>
          <p:cNvPr id="74" name="Google Shape;74;p15"/>
          <p:cNvSpPr txBox="1"/>
          <p:nvPr/>
        </p:nvSpPr>
        <p:spPr>
          <a:xfrm>
            <a:off x="194850" y="1241325"/>
            <a:ext cx="3637500" cy="3760200"/>
          </a:xfrm>
          <a:prstGeom prst="rect">
            <a:avLst/>
          </a:prstGeom>
          <a:noFill/>
          <a:ln>
            <a:noFill/>
          </a:ln>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sz="1200" b="1" i="1">
                <a:solidFill>
                  <a:schemeClr val="dk2"/>
                </a:solidFill>
                <a:latin typeface="Proxima Nova"/>
                <a:ea typeface="Proxima Nova"/>
                <a:cs typeface="Proxima Nova"/>
                <a:sym typeface="Proxima Nova"/>
              </a:rPr>
              <a:t>“FIFA19”, released on September 18</a:t>
            </a:r>
            <a:r>
              <a:rPr lang="en" sz="1200" b="1" i="1" baseline="30000">
                <a:solidFill>
                  <a:schemeClr val="dk2"/>
                </a:solidFill>
                <a:latin typeface="Proxima Nova"/>
                <a:ea typeface="Proxima Nova"/>
                <a:cs typeface="Proxima Nova"/>
                <a:sym typeface="Proxima Nova"/>
              </a:rPr>
              <a:t>th</a:t>
            </a:r>
            <a:r>
              <a:rPr lang="en" sz="1200" b="1" i="1">
                <a:solidFill>
                  <a:schemeClr val="dk2"/>
                </a:solidFill>
                <a:latin typeface="Proxima Nova"/>
                <a:ea typeface="Proxima Nova"/>
                <a:cs typeface="Proxima Nova"/>
                <a:sym typeface="Proxima Nova"/>
              </a:rPr>
              <a:t>, 2018, is a football simulation video game developed by EA,. In “FIFA19”, we have over 100 variables and 18,000 rows.</a:t>
            </a:r>
            <a:endParaRPr sz="1200" b="1" i="1">
              <a:solidFill>
                <a:schemeClr val="dk2"/>
              </a:solidFill>
              <a:latin typeface="Proxima Nova"/>
              <a:ea typeface="Proxima Nova"/>
              <a:cs typeface="Proxima Nova"/>
              <a:sym typeface="Proxima Nova"/>
            </a:endParaRPr>
          </a:p>
          <a:p>
            <a:pPr marL="0" lvl="0" indent="0" algn="l" rtl="0">
              <a:lnSpc>
                <a:spcPct val="138000"/>
              </a:lnSpc>
              <a:spcBef>
                <a:spcPts val="800"/>
              </a:spcBef>
              <a:spcAft>
                <a:spcPts val="0"/>
              </a:spcAft>
              <a:buNone/>
            </a:pPr>
            <a:r>
              <a:rPr lang="en" sz="1200" b="1" i="1">
                <a:solidFill>
                  <a:schemeClr val="dk2"/>
                </a:solidFill>
                <a:latin typeface="Proxima Nova"/>
                <a:ea typeface="Proxima Nova"/>
                <a:cs typeface="Proxima Nova"/>
                <a:sym typeface="Proxima Nova"/>
              </a:rPr>
              <a:t>For this dataset, we want to do the following tasks:</a:t>
            </a:r>
            <a:endParaRPr sz="1200" b="1" i="1">
              <a:solidFill>
                <a:schemeClr val="dk2"/>
              </a:solidFill>
              <a:latin typeface="Proxima Nova"/>
              <a:ea typeface="Proxima Nova"/>
              <a:cs typeface="Proxima Nova"/>
              <a:sym typeface="Proxima Nova"/>
            </a:endParaRPr>
          </a:p>
          <a:p>
            <a:pPr marL="0" lvl="0" indent="0" algn="l" rtl="0">
              <a:lnSpc>
                <a:spcPct val="138000"/>
              </a:lnSpc>
              <a:spcBef>
                <a:spcPts val="800"/>
              </a:spcBef>
              <a:spcAft>
                <a:spcPts val="0"/>
              </a:spcAft>
              <a:buNone/>
            </a:pPr>
            <a:r>
              <a:rPr lang="en" sz="1200" b="1" i="1">
                <a:solidFill>
                  <a:schemeClr val="dk2"/>
                </a:solidFill>
                <a:latin typeface="Proxima Nova"/>
                <a:ea typeface="Proxima Nova"/>
                <a:cs typeface="Proxima Nova"/>
                <a:sym typeface="Proxima Nova"/>
              </a:rPr>
              <a:t>1)High level exploratory data analysis.</a:t>
            </a:r>
            <a:endParaRPr sz="1200" b="1" i="1">
              <a:solidFill>
                <a:schemeClr val="dk2"/>
              </a:solidFill>
              <a:latin typeface="Proxima Nova"/>
              <a:ea typeface="Proxima Nova"/>
              <a:cs typeface="Proxima Nova"/>
              <a:sym typeface="Proxima Nova"/>
            </a:endParaRPr>
          </a:p>
          <a:p>
            <a:pPr marL="0" lvl="0" indent="0" algn="l" rtl="0">
              <a:lnSpc>
                <a:spcPct val="138000"/>
              </a:lnSpc>
              <a:spcBef>
                <a:spcPts val="0"/>
              </a:spcBef>
              <a:spcAft>
                <a:spcPts val="0"/>
              </a:spcAft>
              <a:buNone/>
            </a:pPr>
            <a:r>
              <a:rPr lang="en" sz="1200" b="1" i="1">
                <a:solidFill>
                  <a:schemeClr val="dk2"/>
                </a:solidFill>
                <a:latin typeface="Proxima Nova"/>
                <a:ea typeface="Proxima Nova"/>
                <a:cs typeface="Proxima Nova"/>
                <a:sym typeface="Proxima Nova"/>
              </a:rPr>
              <a:t>2)Build a predictive model to predict possible position for a player based on the skill sets of that player.</a:t>
            </a:r>
            <a:endParaRPr sz="1200" b="1" i="1">
              <a:solidFill>
                <a:schemeClr val="dk2"/>
              </a:solidFill>
              <a:latin typeface="Proxima Nova"/>
              <a:ea typeface="Proxima Nova"/>
              <a:cs typeface="Proxima Nova"/>
              <a:sym typeface="Proxima Nova"/>
            </a:endParaRPr>
          </a:p>
          <a:p>
            <a:pPr marL="0" lvl="0" indent="0" algn="l" rtl="0">
              <a:lnSpc>
                <a:spcPct val="138000"/>
              </a:lnSpc>
              <a:spcBef>
                <a:spcPts val="0"/>
              </a:spcBef>
              <a:spcAft>
                <a:spcPts val="0"/>
              </a:spcAft>
              <a:buNone/>
            </a:pPr>
            <a:r>
              <a:rPr lang="en" sz="1200" b="1" i="1">
                <a:solidFill>
                  <a:schemeClr val="dk2"/>
                </a:solidFill>
                <a:latin typeface="Proxima Nova"/>
                <a:ea typeface="Proxima Nova"/>
                <a:cs typeface="Proxima Nova"/>
                <a:sym typeface="Proxima Nova"/>
              </a:rPr>
              <a:t>3)Build a replacement system. Through the system, users can find a similar replacement for a particular player.</a:t>
            </a:r>
            <a:endParaRPr sz="1200" b="1" i="1">
              <a:solidFill>
                <a:schemeClr val="dk2"/>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sz="1200" b="1" i="1">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sz="1200" b="1" i="1">
              <a:solidFill>
                <a:schemeClr val="dk2"/>
              </a:solidFill>
              <a:latin typeface="Proxima Nova"/>
              <a:ea typeface="Proxima Nova"/>
              <a:cs typeface="Proxima Nova"/>
              <a:sym typeface="Proxima Nova"/>
            </a:endParaRPr>
          </a:p>
        </p:txBody>
      </p:sp>
      <p:pic>
        <p:nvPicPr>
          <p:cNvPr id="75" name="Google Shape;75;p15"/>
          <p:cNvPicPr preferRelativeResize="0"/>
          <p:nvPr/>
        </p:nvPicPr>
        <p:blipFill>
          <a:blip r:embed="rId4">
            <a:alphaModFix/>
          </a:blip>
          <a:stretch>
            <a:fillRect/>
          </a:stretch>
        </p:blipFill>
        <p:spPr>
          <a:xfrm>
            <a:off x="8064100" y="117200"/>
            <a:ext cx="1056750" cy="772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172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Would Affect Player Ratings</a:t>
            </a:r>
            <a:endParaRPr/>
          </a:p>
        </p:txBody>
      </p:sp>
      <p:sp>
        <p:nvSpPr>
          <p:cNvPr id="81" name="Google Shape;81;p16"/>
          <p:cNvSpPr txBox="1">
            <a:spLocks noGrp="1"/>
          </p:cNvSpPr>
          <p:nvPr>
            <p:ph type="body" idx="1"/>
          </p:nvPr>
        </p:nvSpPr>
        <p:spPr>
          <a:xfrm>
            <a:off x="6207950" y="1342963"/>
            <a:ext cx="25488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i="1">
                <a:highlight>
                  <a:srgbClr val="FFFFFF"/>
                </a:highlight>
              </a:rPr>
              <a:t>1. Distribution of Player Ratings</a:t>
            </a:r>
            <a:endParaRPr sz="1500" b="1" i="1">
              <a:highlight>
                <a:srgbClr val="FFFFFF"/>
              </a:highlight>
            </a:endParaRPr>
          </a:p>
          <a:p>
            <a:pPr marL="0" lvl="0" indent="0" algn="l" rtl="0">
              <a:lnSpc>
                <a:spcPct val="115000"/>
              </a:lnSpc>
              <a:spcBef>
                <a:spcPts val="1600"/>
              </a:spcBef>
              <a:spcAft>
                <a:spcPts val="0"/>
              </a:spcAft>
              <a:buNone/>
            </a:pPr>
            <a:r>
              <a:rPr lang="en" sz="1500" b="1" i="1">
                <a:highlight>
                  <a:srgbClr val="FFFFFF"/>
                </a:highlight>
              </a:rPr>
              <a:t>2. Player Ratings vs Age</a:t>
            </a:r>
            <a:endParaRPr sz="1500" b="1" i="1">
              <a:highlight>
                <a:srgbClr val="FFFFFF"/>
              </a:highlight>
            </a:endParaRPr>
          </a:p>
          <a:p>
            <a:pPr marL="0" lvl="0" indent="0" algn="l" rtl="0">
              <a:lnSpc>
                <a:spcPct val="115000"/>
              </a:lnSpc>
              <a:spcBef>
                <a:spcPts val="1600"/>
              </a:spcBef>
              <a:spcAft>
                <a:spcPts val="0"/>
              </a:spcAft>
              <a:buNone/>
            </a:pPr>
            <a:r>
              <a:rPr lang="en" sz="1500" b="1" i="1">
                <a:highlight>
                  <a:srgbClr val="FFFFFF"/>
                </a:highlight>
              </a:rPr>
              <a:t>3. Player Rating vs Age (group by positions)</a:t>
            </a:r>
            <a:endParaRPr sz="1500" b="1" i="1">
              <a:highlight>
                <a:srgbClr val="FFFFFF"/>
              </a:highlight>
            </a:endParaRPr>
          </a:p>
          <a:p>
            <a:pPr marL="0" lvl="0" indent="0" algn="l" rtl="0">
              <a:lnSpc>
                <a:spcPct val="115000"/>
              </a:lnSpc>
              <a:spcBef>
                <a:spcPts val="1600"/>
              </a:spcBef>
              <a:spcAft>
                <a:spcPts val="1600"/>
              </a:spcAft>
              <a:buNone/>
            </a:pPr>
            <a:r>
              <a:rPr lang="en" sz="1500" b="1" i="1">
                <a:highlight>
                  <a:srgbClr val="FFFFFF"/>
                </a:highlight>
              </a:rPr>
              <a:t>4. Does Jersey Number matter?</a:t>
            </a:r>
            <a:endParaRPr sz="1500" b="1" i="1">
              <a:highlight>
                <a:srgbClr val="FFFFFF"/>
              </a:highlight>
            </a:endParaRPr>
          </a:p>
        </p:txBody>
      </p:sp>
      <p:pic>
        <p:nvPicPr>
          <p:cNvPr id="82" name="Google Shape;82;p16"/>
          <p:cNvPicPr preferRelativeResize="0"/>
          <p:nvPr/>
        </p:nvPicPr>
        <p:blipFill>
          <a:blip r:embed="rId3">
            <a:alphaModFix/>
          </a:blip>
          <a:stretch>
            <a:fillRect/>
          </a:stretch>
        </p:blipFill>
        <p:spPr>
          <a:xfrm>
            <a:off x="227775" y="875756"/>
            <a:ext cx="5641050" cy="4030595"/>
          </a:xfrm>
          <a:prstGeom prst="rect">
            <a:avLst/>
          </a:prstGeom>
          <a:noFill/>
          <a:ln>
            <a:noFill/>
          </a:ln>
        </p:spPr>
      </p:pic>
      <p:pic>
        <p:nvPicPr>
          <p:cNvPr id="83" name="Google Shape;83;p16"/>
          <p:cNvPicPr preferRelativeResize="0"/>
          <p:nvPr/>
        </p:nvPicPr>
        <p:blipFill>
          <a:blip r:embed="rId4">
            <a:alphaModFix/>
          </a:blip>
          <a:stretch>
            <a:fillRect/>
          </a:stretch>
        </p:blipFill>
        <p:spPr>
          <a:xfrm>
            <a:off x="8064100" y="117200"/>
            <a:ext cx="1056750" cy="772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21726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Who is going to be the next Messi</a:t>
            </a:r>
            <a:endParaRPr/>
          </a:p>
        </p:txBody>
      </p:sp>
      <p:pic>
        <p:nvPicPr>
          <p:cNvPr id="89" name="Google Shape;89;p17"/>
          <p:cNvPicPr preferRelativeResize="0"/>
          <p:nvPr/>
        </p:nvPicPr>
        <p:blipFill>
          <a:blip r:embed="rId3">
            <a:alphaModFix/>
          </a:blip>
          <a:stretch>
            <a:fillRect/>
          </a:stretch>
        </p:blipFill>
        <p:spPr>
          <a:xfrm>
            <a:off x="256000" y="890025"/>
            <a:ext cx="5946552" cy="4101075"/>
          </a:xfrm>
          <a:prstGeom prst="rect">
            <a:avLst/>
          </a:prstGeom>
          <a:noFill/>
          <a:ln>
            <a:noFill/>
          </a:ln>
        </p:spPr>
      </p:pic>
      <p:pic>
        <p:nvPicPr>
          <p:cNvPr id="90" name="Google Shape;90;p17"/>
          <p:cNvPicPr preferRelativeResize="0"/>
          <p:nvPr/>
        </p:nvPicPr>
        <p:blipFill>
          <a:blip r:embed="rId4">
            <a:alphaModFix/>
          </a:blip>
          <a:stretch>
            <a:fillRect/>
          </a:stretch>
        </p:blipFill>
        <p:spPr>
          <a:xfrm>
            <a:off x="8064100" y="117200"/>
            <a:ext cx="1056750" cy="772826"/>
          </a:xfrm>
          <a:prstGeom prst="rect">
            <a:avLst/>
          </a:prstGeom>
          <a:noFill/>
          <a:ln>
            <a:noFill/>
          </a:ln>
        </p:spPr>
      </p:pic>
      <p:cxnSp>
        <p:nvCxnSpPr>
          <p:cNvPr id="91" name="Google Shape;91;p17"/>
          <p:cNvCxnSpPr/>
          <p:nvPr/>
        </p:nvCxnSpPr>
        <p:spPr>
          <a:xfrm>
            <a:off x="4644175" y="3485525"/>
            <a:ext cx="1789800" cy="0"/>
          </a:xfrm>
          <a:prstGeom prst="straightConnector1">
            <a:avLst/>
          </a:prstGeom>
          <a:noFill/>
          <a:ln w="28575" cap="flat" cmpd="sng">
            <a:solidFill>
              <a:srgbClr val="FF0000"/>
            </a:solidFill>
            <a:prstDash val="solid"/>
            <a:round/>
            <a:headEnd type="none" w="med" len="med"/>
            <a:tailEnd type="triangle" w="med" len="med"/>
          </a:ln>
        </p:spPr>
      </p:cxnSp>
      <p:sp>
        <p:nvSpPr>
          <p:cNvPr id="92" name="Google Shape;92;p17"/>
          <p:cNvSpPr txBox="1"/>
          <p:nvPr/>
        </p:nvSpPr>
        <p:spPr>
          <a:xfrm>
            <a:off x="6613075" y="3221750"/>
            <a:ext cx="2110200" cy="82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i="1" dirty="0">
                <a:solidFill>
                  <a:schemeClr val="dk2"/>
                </a:solidFill>
                <a:latin typeface="Proxima Nova"/>
                <a:ea typeface="Proxima Nova"/>
                <a:cs typeface="Proxima Nova"/>
                <a:sym typeface="Proxima Nova"/>
              </a:rPr>
              <a:t>Messi is good at finishing</a:t>
            </a:r>
            <a:endParaRPr sz="2000" b="1" i="1" dirty="0">
              <a:solidFill>
                <a:schemeClr val="dk2"/>
              </a:solidFill>
              <a:latin typeface="Proxima Nova"/>
              <a:ea typeface="Proxima Nova"/>
              <a:cs typeface="Proxima Nova"/>
              <a:sym typeface="Proxima Nova"/>
            </a:endParaRPr>
          </a:p>
        </p:txBody>
      </p:sp>
      <p:cxnSp>
        <p:nvCxnSpPr>
          <p:cNvPr id="93" name="Google Shape;93;p17"/>
          <p:cNvCxnSpPr/>
          <p:nvPr/>
        </p:nvCxnSpPr>
        <p:spPr>
          <a:xfrm rot="10800000" flipH="1">
            <a:off x="3174650" y="2044075"/>
            <a:ext cx="2995800" cy="904500"/>
          </a:xfrm>
          <a:prstGeom prst="straightConnector1">
            <a:avLst/>
          </a:prstGeom>
          <a:noFill/>
          <a:ln w="28575" cap="flat" cmpd="sng">
            <a:solidFill>
              <a:srgbClr val="FF0000"/>
            </a:solidFill>
            <a:prstDash val="solid"/>
            <a:round/>
            <a:headEnd type="none" w="med" len="med"/>
            <a:tailEnd type="triangle" w="med" len="med"/>
          </a:ln>
        </p:spPr>
      </p:cxnSp>
      <p:sp>
        <p:nvSpPr>
          <p:cNvPr id="94" name="Google Shape;94;p17"/>
          <p:cNvSpPr txBox="1"/>
          <p:nvPr/>
        </p:nvSpPr>
        <p:spPr>
          <a:xfrm>
            <a:off x="6417250" y="1507250"/>
            <a:ext cx="2703600" cy="90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i="1">
                <a:solidFill>
                  <a:schemeClr val="dk2"/>
                </a:solidFill>
                <a:latin typeface="Proxima Nova"/>
                <a:ea typeface="Proxima Nova"/>
                <a:cs typeface="Proxima Nova"/>
                <a:sym typeface="Proxima Nova"/>
              </a:rPr>
              <a:t>Gibson is good at Jumping, Interceptions and heading accuracy</a:t>
            </a:r>
            <a:endParaRPr sz="1800" b="1">
              <a:solidFill>
                <a:schemeClr val="dk2"/>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217263"/>
            <a:ext cx="492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Spatial Analysis</a:t>
            </a:r>
            <a:endParaRPr/>
          </a:p>
        </p:txBody>
      </p:sp>
      <p:pic>
        <p:nvPicPr>
          <p:cNvPr id="100" name="Google Shape;100;p18"/>
          <p:cNvPicPr preferRelativeResize="0"/>
          <p:nvPr/>
        </p:nvPicPr>
        <p:blipFill>
          <a:blip r:embed="rId3">
            <a:alphaModFix/>
          </a:blip>
          <a:stretch>
            <a:fillRect/>
          </a:stretch>
        </p:blipFill>
        <p:spPr>
          <a:xfrm>
            <a:off x="264575" y="890025"/>
            <a:ext cx="6254300" cy="3813876"/>
          </a:xfrm>
          <a:prstGeom prst="rect">
            <a:avLst/>
          </a:prstGeom>
          <a:noFill/>
          <a:ln>
            <a:noFill/>
          </a:ln>
        </p:spPr>
      </p:pic>
      <p:pic>
        <p:nvPicPr>
          <p:cNvPr id="101" name="Google Shape;101;p18"/>
          <p:cNvPicPr preferRelativeResize="0"/>
          <p:nvPr/>
        </p:nvPicPr>
        <p:blipFill>
          <a:blip r:embed="rId4">
            <a:alphaModFix/>
          </a:blip>
          <a:stretch>
            <a:fillRect/>
          </a:stretch>
        </p:blipFill>
        <p:spPr>
          <a:xfrm>
            <a:off x="8064100" y="117200"/>
            <a:ext cx="1056750" cy="772826"/>
          </a:xfrm>
          <a:prstGeom prst="rect">
            <a:avLst/>
          </a:prstGeom>
          <a:noFill/>
          <a:ln>
            <a:noFill/>
          </a:ln>
        </p:spPr>
      </p:pic>
      <p:sp>
        <p:nvSpPr>
          <p:cNvPr id="102" name="Google Shape;102;p18"/>
          <p:cNvSpPr txBox="1"/>
          <p:nvPr/>
        </p:nvSpPr>
        <p:spPr>
          <a:xfrm>
            <a:off x="6690250" y="1748200"/>
            <a:ext cx="2430600" cy="23361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600" b="1" i="1">
                <a:solidFill>
                  <a:schemeClr val="dk2"/>
                </a:solidFill>
                <a:latin typeface="Proxima Nova"/>
                <a:ea typeface="Proxima Nova"/>
                <a:cs typeface="Proxima Nova"/>
                <a:sym typeface="Proxima Nova"/>
              </a:rPr>
              <a:t>1. Players' quantity</a:t>
            </a:r>
            <a:endParaRPr sz="1600" b="1" i="1">
              <a:solidFill>
                <a:schemeClr val="dk2"/>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sz="1600" b="1" i="1">
                <a:solidFill>
                  <a:schemeClr val="dk2"/>
                </a:solidFill>
                <a:latin typeface="Proxima Nova"/>
                <a:ea typeface="Proxima Nova"/>
                <a:cs typeface="Proxima Nova"/>
                <a:sym typeface="Proxima Nova"/>
              </a:rPr>
              <a:t>2. Average Age</a:t>
            </a:r>
            <a:endParaRPr sz="1600" b="1" i="1">
              <a:solidFill>
                <a:schemeClr val="dk2"/>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sz="1600" b="1" i="1">
                <a:solidFill>
                  <a:schemeClr val="dk2"/>
                </a:solidFill>
                <a:latin typeface="Proxima Nova"/>
                <a:ea typeface="Proxima Nova"/>
                <a:cs typeface="Proxima Nova"/>
                <a:sym typeface="Proxima Nova"/>
              </a:rPr>
              <a:t>3. Average Overall Ratings</a:t>
            </a:r>
            <a:endParaRPr sz="1600" b="1" i="1">
              <a:solidFill>
                <a:schemeClr val="dk2"/>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sz="1600" b="1" i="1">
                <a:solidFill>
                  <a:schemeClr val="dk2"/>
                </a:solidFill>
                <a:latin typeface="Proxima Nova"/>
                <a:ea typeface="Proxima Nova"/>
                <a:cs typeface="Proxima Nova"/>
                <a:sym typeface="Proxima Nova"/>
              </a:rPr>
              <a:t>4. Potential Ratings</a:t>
            </a:r>
            <a:endParaRPr sz="1600" b="1" i="1">
              <a:solidFill>
                <a:schemeClr val="dk2"/>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K-Means Clustering</a:t>
            </a:r>
            <a:endParaRPr/>
          </a:p>
        </p:txBody>
      </p:sp>
      <p:sp>
        <p:nvSpPr>
          <p:cNvPr id="108" name="Google Shape;108;p19"/>
          <p:cNvSpPr txBox="1">
            <a:spLocks noGrp="1"/>
          </p:cNvSpPr>
          <p:nvPr>
            <p:ph type="body" idx="1"/>
          </p:nvPr>
        </p:nvSpPr>
        <p:spPr>
          <a:xfrm>
            <a:off x="6103300" y="1005375"/>
            <a:ext cx="2578800" cy="4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rPr>
              <a:t>Clustering Result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09" name="Google Shape;109;p19"/>
          <p:cNvPicPr preferRelativeResize="0"/>
          <p:nvPr/>
        </p:nvPicPr>
        <p:blipFill>
          <a:blip r:embed="rId3">
            <a:alphaModFix/>
          </a:blip>
          <a:stretch>
            <a:fillRect/>
          </a:stretch>
        </p:blipFill>
        <p:spPr>
          <a:xfrm>
            <a:off x="311700" y="1618250"/>
            <a:ext cx="5226225" cy="2460525"/>
          </a:xfrm>
          <a:prstGeom prst="rect">
            <a:avLst/>
          </a:prstGeom>
          <a:noFill/>
          <a:ln>
            <a:noFill/>
          </a:ln>
        </p:spPr>
      </p:pic>
      <p:pic>
        <p:nvPicPr>
          <p:cNvPr id="110" name="Google Shape;110;p19"/>
          <p:cNvPicPr preferRelativeResize="0"/>
          <p:nvPr/>
        </p:nvPicPr>
        <p:blipFill>
          <a:blip r:embed="rId4">
            <a:alphaModFix/>
          </a:blip>
          <a:stretch>
            <a:fillRect/>
          </a:stretch>
        </p:blipFill>
        <p:spPr>
          <a:xfrm>
            <a:off x="8064100" y="117200"/>
            <a:ext cx="1056750" cy="772826"/>
          </a:xfrm>
          <a:prstGeom prst="rect">
            <a:avLst/>
          </a:prstGeom>
          <a:noFill/>
          <a:ln>
            <a:noFill/>
          </a:ln>
        </p:spPr>
      </p:pic>
      <p:graphicFrame>
        <p:nvGraphicFramePr>
          <p:cNvPr id="111" name="Google Shape;111;p19"/>
          <p:cNvGraphicFramePr/>
          <p:nvPr/>
        </p:nvGraphicFramePr>
        <p:xfrm>
          <a:off x="6150550" y="1501825"/>
          <a:ext cx="2108800" cy="2844015"/>
        </p:xfrm>
        <a:graphic>
          <a:graphicData uri="http://schemas.openxmlformats.org/drawingml/2006/table">
            <a:tbl>
              <a:tblPr>
                <a:noFill/>
                <a:tableStyleId>{8D69CD60-0B07-4E05-8060-8318C0309416}</a:tableStyleId>
              </a:tblPr>
              <a:tblGrid>
                <a:gridCol w="1301300">
                  <a:extLst>
                    <a:ext uri="{9D8B030D-6E8A-4147-A177-3AD203B41FA5}">
                      <a16:colId xmlns:a16="http://schemas.microsoft.com/office/drawing/2014/main" val="20000"/>
                    </a:ext>
                  </a:extLst>
                </a:gridCol>
                <a:gridCol w="807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200" b="1"/>
                        <a:t>Two centers</a:t>
                      </a:r>
                      <a:endParaRPr sz="1200" b="1"/>
                    </a:p>
                  </a:txBody>
                  <a:tcPr marL="91425" marR="91425" marT="91425" marB="91425"/>
                </a:tc>
                <a:tc>
                  <a:txBody>
                    <a:bodyPr/>
                    <a:lstStyle/>
                    <a:p>
                      <a:pPr marL="0" lvl="0" indent="0" algn="l" rtl="0">
                        <a:spcBef>
                          <a:spcPts val="0"/>
                        </a:spcBef>
                        <a:spcAft>
                          <a:spcPts val="0"/>
                        </a:spcAft>
                        <a:buNone/>
                      </a:pPr>
                      <a:r>
                        <a:rPr lang="en" sz="1200" b="1"/>
                        <a:t>Size</a:t>
                      </a:r>
                      <a:endParaRPr sz="1200"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t>Cluster 1</a:t>
                      </a:r>
                      <a:endParaRPr sz="1200"/>
                    </a:p>
                  </a:txBody>
                  <a:tcPr marL="91425" marR="91425" marT="91425" marB="91425"/>
                </a:tc>
                <a:tc>
                  <a:txBody>
                    <a:bodyPr/>
                    <a:lstStyle/>
                    <a:p>
                      <a:pPr marL="0" lvl="0" indent="0" algn="l" rtl="0">
                        <a:lnSpc>
                          <a:spcPct val="145000"/>
                        </a:lnSpc>
                        <a:spcBef>
                          <a:spcPts val="0"/>
                        </a:spcBef>
                        <a:spcAft>
                          <a:spcPts val="0"/>
                        </a:spcAft>
                        <a:buNone/>
                      </a:pPr>
                      <a:r>
                        <a:rPr lang="en" sz="1200"/>
                        <a:t>12689</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t>Cluster 2</a:t>
                      </a:r>
                      <a:endParaRPr sz="1200"/>
                    </a:p>
                  </a:txBody>
                  <a:tcPr marL="91425" marR="91425" marT="91425" marB="91425"/>
                </a:tc>
                <a:tc>
                  <a:txBody>
                    <a:bodyPr/>
                    <a:lstStyle/>
                    <a:p>
                      <a:pPr marL="0" lvl="0" indent="0" algn="l" rtl="0">
                        <a:lnSpc>
                          <a:spcPct val="145000"/>
                        </a:lnSpc>
                        <a:spcBef>
                          <a:spcPts val="0"/>
                        </a:spcBef>
                        <a:spcAft>
                          <a:spcPts val="0"/>
                        </a:spcAft>
                        <a:buNone/>
                      </a:pPr>
                      <a:r>
                        <a:rPr lang="en" sz="1200"/>
                        <a:t>3954</a:t>
                      </a:r>
                      <a:endParaRPr sz="12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b="1"/>
                        <a:t>Three centers</a:t>
                      </a:r>
                      <a:endParaRPr sz="1200" b="1"/>
                    </a:p>
                  </a:txBody>
                  <a:tcPr marL="91425" marR="91425" marT="91425" marB="91425"/>
                </a:tc>
                <a:tc>
                  <a:txBody>
                    <a:bodyPr/>
                    <a:lstStyle/>
                    <a:p>
                      <a:pPr marL="0" lvl="0" indent="0" algn="l" rtl="0">
                        <a:spcBef>
                          <a:spcPts val="0"/>
                        </a:spcBef>
                        <a:spcAft>
                          <a:spcPts val="0"/>
                        </a:spcAft>
                        <a:buNone/>
                      </a:pPr>
                      <a:r>
                        <a:rPr lang="en" sz="1200" b="1"/>
                        <a:t>Size</a:t>
                      </a:r>
                      <a:endParaRPr sz="1200" b="1"/>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t>Cluster 1</a:t>
                      </a:r>
                      <a:endParaRPr sz="1200"/>
                    </a:p>
                  </a:txBody>
                  <a:tcPr marL="91425" marR="91425" marT="91425" marB="91425"/>
                </a:tc>
                <a:tc>
                  <a:txBody>
                    <a:bodyPr/>
                    <a:lstStyle/>
                    <a:p>
                      <a:pPr marL="0" lvl="0" indent="0" algn="l" rtl="0">
                        <a:lnSpc>
                          <a:spcPct val="145000"/>
                        </a:lnSpc>
                        <a:spcBef>
                          <a:spcPts val="0"/>
                        </a:spcBef>
                        <a:spcAft>
                          <a:spcPts val="0"/>
                        </a:spcAft>
                        <a:buNone/>
                      </a:pPr>
                      <a:r>
                        <a:rPr lang="en" sz="1200"/>
                        <a:t>7421</a:t>
                      </a:r>
                      <a:endParaRPr sz="12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a:t>Cluster 2</a:t>
                      </a:r>
                      <a:endParaRPr sz="1200"/>
                    </a:p>
                  </a:txBody>
                  <a:tcPr marL="91425" marR="91425" marT="91425" marB="91425"/>
                </a:tc>
                <a:tc>
                  <a:txBody>
                    <a:bodyPr/>
                    <a:lstStyle/>
                    <a:p>
                      <a:pPr marL="0" lvl="0" indent="0" algn="l" rtl="0">
                        <a:lnSpc>
                          <a:spcPct val="145000"/>
                        </a:lnSpc>
                        <a:spcBef>
                          <a:spcPts val="0"/>
                        </a:spcBef>
                        <a:spcAft>
                          <a:spcPts val="0"/>
                        </a:spcAft>
                        <a:buNone/>
                      </a:pPr>
                      <a:r>
                        <a:rPr lang="en" sz="1200"/>
                        <a:t>1983</a:t>
                      </a:r>
                      <a:endParaRPr sz="120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200"/>
                        <a:t>Cluster 3</a:t>
                      </a:r>
                      <a:endParaRPr sz="1200"/>
                    </a:p>
                  </a:txBody>
                  <a:tcPr marL="91425" marR="91425" marT="91425" marB="91425"/>
                </a:tc>
                <a:tc>
                  <a:txBody>
                    <a:bodyPr/>
                    <a:lstStyle/>
                    <a:p>
                      <a:pPr marL="0" lvl="0" indent="0" algn="l" rtl="0">
                        <a:lnSpc>
                          <a:spcPct val="145000"/>
                        </a:lnSpc>
                        <a:spcBef>
                          <a:spcPts val="0"/>
                        </a:spcBef>
                        <a:spcAft>
                          <a:spcPts val="0"/>
                        </a:spcAft>
                        <a:buNone/>
                      </a:pPr>
                      <a:r>
                        <a:rPr lang="en" sz="1200"/>
                        <a:t>7239</a:t>
                      </a:r>
                      <a:endParaRPr sz="120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241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ML Models</a:t>
            </a:r>
            <a:endParaRPr/>
          </a:p>
        </p:txBody>
      </p:sp>
      <p:graphicFrame>
        <p:nvGraphicFramePr>
          <p:cNvPr id="117" name="Google Shape;117;p20"/>
          <p:cNvGraphicFramePr/>
          <p:nvPr/>
        </p:nvGraphicFramePr>
        <p:xfrm>
          <a:off x="311700" y="941520"/>
          <a:ext cx="5785000" cy="1993475"/>
        </p:xfrm>
        <a:graphic>
          <a:graphicData uri="http://schemas.openxmlformats.org/drawingml/2006/table">
            <a:tbl>
              <a:tblPr>
                <a:noFill/>
                <a:tableStyleId>{8D69CD60-0B07-4E05-8060-8318C0309416}</a:tableStyleId>
              </a:tblPr>
              <a:tblGrid>
                <a:gridCol w="1157000">
                  <a:extLst>
                    <a:ext uri="{9D8B030D-6E8A-4147-A177-3AD203B41FA5}">
                      <a16:colId xmlns:a16="http://schemas.microsoft.com/office/drawing/2014/main" val="20000"/>
                    </a:ext>
                  </a:extLst>
                </a:gridCol>
                <a:gridCol w="1157000">
                  <a:extLst>
                    <a:ext uri="{9D8B030D-6E8A-4147-A177-3AD203B41FA5}">
                      <a16:colId xmlns:a16="http://schemas.microsoft.com/office/drawing/2014/main" val="20001"/>
                    </a:ext>
                  </a:extLst>
                </a:gridCol>
                <a:gridCol w="1157000">
                  <a:extLst>
                    <a:ext uri="{9D8B030D-6E8A-4147-A177-3AD203B41FA5}">
                      <a16:colId xmlns:a16="http://schemas.microsoft.com/office/drawing/2014/main" val="20002"/>
                    </a:ext>
                  </a:extLst>
                </a:gridCol>
                <a:gridCol w="1157000">
                  <a:extLst>
                    <a:ext uri="{9D8B030D-6E8A-4147-A177-3AD203B41FA5}">
                      <a16:colId xmlns:a16="http://schemas.microsoft.com/office/drawing/2014/main" val="20003"/>
                    </a:ext>
                  </a:extLst>
                </a:gridCol>
                <a:gridCol w="1157000">
                  <a:extLst>
                    <a:ext uri="{9D8B030D-6E8A-4147-A177-3AD203B41FA5}">
                      <a16:colId xmlns:a16="http://schemas.microsoft.com/office/drawing/2014/main" val="20004"/>
                    </a:ext>
                  </a:extLst>
                </a:gridCol>
              </a:tblGrid>
              <a:tr h="343975">
                <a:tc>
                  <a:txBody>
                    <a:bodyPr/>
                    <a:lstStyle/>
                    <a:p>
                      <a:pPr marL="0" lvl="0" indent="0" algn="l" rtl="0">
                        <a:spcBef>
                          <a:spcPts val="0"/>
                        </a:spcBef>
                        <a:spcAft>
                          <a:spcPts val="0"/>
                        </a:spcAft>
                        <a:buNone/>
                      </a:pPr>
                      <a:endParaRPr sz="1000"/>
                    </a:p>
                  </a:txBody>
                  <a:tcPr marL="91425" marR="91425" marT="91425" marB="91425">
                    <a:solidFill>
                      <a:srgbClr val="EFEFEF"/>
                    </a:solidFill>
                  </a:tcPr>
                </a:tc>
                <a:tc>
                  <a:txBody>
                    <a:bodyPr/>
                    <a:lstStyle/>
                    <a:p>
                      <a:pPr marL="0" lvl="0" indent="0" algn="l" rtl="0">
                        <a:spcBef>
                          <a:spcPts val="0"/>
                        </a:spcBef>
                        <a:spcAft>
                          <a:spcPts val="0"/>
                        </a:spcAft>
                        <a:buNone/>
                      </a:pPr>
                      <a:r>
                        <a:rPr lang="en" sz="1000" b="1"/>
                        <a:t>Cluster 1</a:t>
                      </a:r>
                      <a:endParaRPr sz="1000" b="1"/>
                    </a:p>
                  </a:txBody>
                  <a:tcPr marL="91425" marR="91425" marT="91425" marB="91425">
                    <a:solidFill>
                      <a:srgbClr val="EFEFEF"/>
                    </a:solidFill>
                  </a:tcPr>
                </a:tc>
                <a:tc>
                  <a:txBody>
                    <a:bodyPr/>
                    <a:lstStyle/>
                    <a:p>
                      <a:pPr marL="0" lvl="0" indent="0" algn="l" rtl="0">
                        <a:spcBef>
                          <a:spcPts val="0"/>
                        </a:spcBef>
                        <a:spcAft>
                          <a:spcPts val="0"/>
                        </a:spcAft>
                        <a:buNone/>
                      </a:pPr>
                      <a:r>
                        <a:rPr lang="en" sz="1000" b="1"/>
                        <a:t>Cluster 2</a:t>
                      </a:r>
                      <a:endParaRPr sz="1000" b="1"/>
                    </a:p>
                  </a:txBody>
                  <a:tcPr marL="91425" marR="91425" marT="91425" marB="91425">
                    <a:solidFill>
                      <a:srgbClr val="EFEFEF"/>
                    </a:solidFill>
                  </a:tcPr>
                </a:tc>
                <a:tc>
                  <a:txBody>
                    <a:bodyPr/>
                    <a:lstStyle/>
                    <a:p>
                      <a:pPr marL="0" lvl="0" indent="0" algn="l" rtl="0">
                        <a:spcBef>
                          <a:spcPts val="0"/>
                        </a:spcBef>
                        <a:spcAft>
                          <a:spcPts val="0"/>
                        </a:spcAft>
                        <a:buNone/>
                      </a:pPr>
                      <a:r>
                        <a:rPr lang="en" sz="1000" b="1"/>
                        <a:t>Average</a:t>
                      </a:r>
                      <a:endParaRPr sz="1000" b="1"/>
                    </a:p>
                  </a:txBody>
                  <a:tcPr marL="91425" marR="91425" marT="91425" marB="91425">
                    <a:lnR w="9525" cap="flat" cmpd="sng">
                      <a:solidFill>
                        <a:srgbClr val="000000"/>
                      </a:solidFill>
                      <a:prstDash val="solid"/>
                      <a:round/>
                      <a:headEnd type="none" w="sm" len="sm"/>
                      <a:tailEnd type="none" w="sm" len="sm"/>
                    </a:lnR>
                    <a:solidFill>
                      <a:srgbClr val="EFEFEF"/>
                    </a:solidFill>
                  </a:tcPr>
                </a:tc>
                <a:tc>
                  <a:txBody>
                    <a:bodyPr/>
                    <a:lstStyle/>
                    <a:p>
                      <a:pPr marL="0" lvl="0" indent="0" algn="l" rtl="0">
                        <a:spcBef>
                          <a:spcPts val="0"/>
                        </a:spcBef>
                        <a:spcAft>
                          <a:spcPts val="0"/>
                        </a:spcAft>
                        <a:buNone/>
                      </a:pPr>
                      <a:r>
                        <a:rPr lang="en" sz="1000" b="1"/>
                        <a:t>Entire dataset</a:t>
                      </a:r>
                      <a:endParaRPr sz="1000" b="1"/>
                    </a:p>
                  </a:txBody>
                  <a:tcPr marL="91425" marR="91425" marT="91425" marB="91425">
                    <a:lnL w="9525" cap="flat" cmpd="sng">
                      <a:solidFill>
                        <a:srgbClr val="000000"/>
                      </a:solidFill>
                      <a:prstDash val="solid"/>
                      <a:round/>
                      <a:headEnd type="none" w="sm" len="sm"/>
                      <a:tailEnd type="none" w="sm" len="sm"/>
                    </a:lnL>
                    <a:solidFill>
                      <a:srgbClr val="EFEFEF"/>
                    </a:solidFill>
                  </a:tcPr>
                </a:tc>
                <a:extLst>
                  <a:ext uri="{0D108BD9-81ED-4DB2-BD59-A6C34878D82A}">
                    <a16:rowId xmlns:a16="http://schemas.microsoft.com/office/drawing/2014/main" val="10000"/>
                  </a:ext>
                </a:extLst>
              </a:tr>
              <a:tr h="412375">
                <a:tc>
                  <a:txBody>
                    <a:bodyPr/>
                    <a:lstStyle/>
                    <a:p>
                      <a:pPr marL="0" lvl="0" indent="0" algn="l" rtl="0">
                        <a:spcBef>
                          <a:spcPts val="0"/>
                        </a:spcBef>
                        <a:spcAft>
                          <a:spcPts val="0"/>
                        </a:spcAft>
                        <a:buNone/>
                      </a:pPr>
                      <a:r>
                        <a:rPr lang="en" sz="1000" b="1"/>
                        <a:t>Size</a:t>
                      </a:r>
                      <a:endParaRPr sz="1000" b="1"/>
                    </a:p>
                  </a:txBody>
                  <a:tcPr marL="91425" marR="91425" marT="91425" marB="91425"/>
                </a:tc>
                <a:tc>
                  <a:txBody>
                    <a:bodyPr/>
                    <a:lstStyle/>
                    <a:p>
                      <a:pPr marL="0" lvl="0" indent="0" algn="l" rtl="0">
                        <a:lnSpc>
                          <a:spcPct val="145000"/>
                        </a:lnSpc>
                        <a:spcBef>
                          <a:spcPts val="0"/>
                        </a:spcBef>
                        <a:spcAft>
                          <a:spcPts val="0"/>
                        </a:spcAft>
                        <a:buNone/>
                      </a:pPr>
                      <a:r>
                        <a:rPr lang="en" sz="1000"/>
                        <a:t>12689*0.2</a:t>
                      </a:r>
                      <a:endParaRPr sz="1000"/>
                    </a:p>
                  </a:txBody>
                  <a:tcPr marL="91425" marR="91425" marT="91425" marB="91425"/>
                </a:tc>
                <a:tc>
                  <a:txBody>
                    <a:bodyPr/>
                    <a:lstStyle/>
                    <a:p>
                      <a:pPr marL="0" lvl="0" indent="0" algn="l" rtl="0">
                        <a:lnSpc>
                          <a:spcPct val="145000"/>
                        </a:lnSpc>
                        <a:spcBef>
                          <a:spcPts val="0"/>
                        </a:spcBef>
                        <a:spcAft>
                          <a:spcPts val="0"/>
                        </a:spcAft>
                        <a:buNone/>
                      </a:pPr>
                      <a:r>
                        <a:rPr lang="en" sz="1000"/>
                        <a:t>3954*0.2</a:t>
                      </a:r>
                      <a:endParaRPr sz="1000"/>
                    </a:p>
                  </a:txBody>
                  <a:tcPr marL="91425" marR="91425" marT="91425" marB="91425"/>
                </a:tc>
                <a:tc>
                  <a:txBody>
                    <a:bodyPr/>
                    <a:lstStyle/>
                    <a:p>
                      <a:pPr marL="0" lvl="0" indent="0" algn="l" rtl="0">
                        <a:spcBef>
                          <a:spcPts val="0"/>
                        </a:spcBef>
                        <a:spcAft>
                          <a:spcPts val="0"/>
                        </a:spcAft>
                        <a:buNone/>
                      </a:pPr>
                      <a:r>
                        <a:rPr lang="en" sz="1000"/>
                        <a:t>-</a:t>
                      </a:r>
                      <a:endParaRPr sz="1000"/>
                    </a:p>
                  </a:txBody>
                  <a:tcPr marL="91425" marR="91425" marT="91425" marB="91425">
                    <a:lnR w="9525" cap="flat" cmpd="sng">
                      <a:solidFill>
                        <a:srgbClr val="000000"/>
                      </a:solidFill>
                      <a:prstDash val="solid"/>
                      <a:round/>
                      <a:headEnd type="none" w="sm" len="sm"/>
                      <a:tailEnd type="none" w="sm" len="sm"/>
                    </a:lnR>
                  </a:tcPr>
                </a:tc>
                <a:tc>
                  <a:txBody>
                    <a:bodyPr/>
                    <a:lstStyle/>
                    <a:p>
                      <a:pPr marL="0" lvl="0" indent="0" algn="l" rtl="0">
                        <a:lnSpc>
                          <a:spcPct val="145000"/>
                        </a:lnSpc>
                        <a:spcBef>
                          <a:spcPts val="0"/>
                        </a:spcBef>
                        <a:spcAft>
                          <a:spcPts val="0"/>
                        </a:spcAft>
                        <a:buNone/>
                      </a:pPr>
                      <a:r>
                        <a:rPr lang="en" sz="1000"/>
                        <a:t>16643*0.2</a:t>
                      </a:r>
                      <a:endParaRPr sz="1000"/>
                    </a:p>
                  </a:txBody>
                  <a:tcPr marL="91425" marR="91425" marT="91425" marB="91425">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01"/>
                  </a:ext>
                </a:extLst>
              </a:tr>
              <a:tr h="412375">
                <a:tc>
                  <a:txBody>
                    <a:bodyPr/>
                    <a:lstStyle/>
                    <a:p>
                      <a:pPr marL="0" lvl="0" indent="0" algn="l" rtl="0">
                        <a:spcBef>
                          <a:spcPts val="0"/>
                        </a:spcBef>
                        <a:spcAft>
                          <a:spcPts val="0"/>
                        </a:spcAft>
                        <a:buNone/>
                      </a:pPr>
                      <a:r>
                        <a:rPr lang="en" sz="1000" b="1"/>
                        <a:t>Random Forest</a:t>
                      </a:r>
                      <a:endParaRPr sz="1000" b="1"/>
                    </a:p>
                  </a:txBody>
                  <a:tcPr marL="91425" marR="91425" marT="91425" marB="91425"/>
                </a:tc>
                <a:tc>
                  <a:txBody>
                    <a:bodyPr/>
                    <a:lstStyle/>
                    <a:p>
                      <a:pPr marL="0" lvl="0" indent="0" algn="l" rtl="0">
                        <a:lnSpc>
                          <a:spcPct val="145000"/>
                        </a:lnSpc>
                        <a:spcBef>
                          <a:spcPts val="0"/>
                        </a:spcBef>
                        <a:spcAft>
                          <a:spcPts val="0"/>
                        </a:spcAft>
                        <a:buNone/>
                      </a:pPr>
                      <a:r>
                        <a:rPr lang="en" sz="1000"/>
                        <a:t>0.8611333</a:t>
                      </a:r>
                      <a:endParaRPr sz="1000"/>
                    </a:p>
                  </a:txBody>
                  <a:tcPr marL="91425" marR="91425" marT="91425" marB="91425"/>
                </a:tc>
                <a:tc>
                  <a:txBody>
                    <a:bodyPr/>
                    <a:lstStyle/>
                    <a:p>
                      <a:pPr marL="0" lvl="0" indent="0" algn="l" rtl="0">
                        <a:lnSpc>
                          <a:spcPct val="145000"/>
                        </a:lnSpc>
                        <a:spcBef>
                          <a:spcPts val="0"/>
                        </a:spcBef>
                        <a:spcAft>
                          <a:spcPts val="0"/>
                        </a:spcAft>
                        <a:buNone/>
                      </a:pPr>
                      <a:r>
                        <a:rPr lang="en" sz="1000"/>
                        <a:t>0.97875</a:t>
                      </a:r>
                      <a:endParaRPr sz="1000"/>
                    </a:p>
                  </a:txBody>
                  <a:tcPr marL="91425" marR="91425" marT="91425" marB="91425"/>
                </a:tc>
                <a:tc>
                  <a:txBody>
                    <a:bodyPr/>
                    <a:lstStyle/>
                    <a:p>
                      <a:pPr marL="0" lvl="0" indent="0" algn="l" rtl="0">
                        <a:lnSpc>
                          <a:spcPct val="145000"/>
                        </a:lnSpc>
                        <a:spcBef>
                          <a:spcPts val="0"/>
                        </a:spcBef>
                        <a:spcAft>
                          <a:spcPts val="0"/>
                        </a:spcAft>
                        <a:buNone/>
                      </a:pPr>
                      <a:r>
                        <a:rPr lang="en" sz="1000"/>
                        <a:t>0.88907637</a:t>
                      </a:r>
                      <a:endParaRPr sz="1000"/>
                    </a:p>
                  </a:txBody>
                  <a:tcPr marL="91425" marR="91425" marT="91425" marB="91425">
                    <a:lnR w="9525" cap="flat" cmpd="sng">
                      <a:solidFill>
                        <a:srgbClr val="000000"/>
                      </a:solidFill>
                      <a:prstDash val="solid"/>
                      <a:round/>
                      <a:headEnd type="none" w="sm" len="sm"/>
                      <a:tailEnd type="none" w="sm" len="sm"/>
                    </a:lnR>
                  </a:tcPr>
                </a:tc>
                <a:tc>
                  <a:txBody>
                    <a:bodyPr/>
                    <a:lstStyle/>
                    <a:p>
                      <a:pPr marL="0" lvl="0" indent="0" algn="l" rtl="0">
                        <a:lnSpc>
                          <a:spcPct val="145000"/>
                        </a:lnSpc>
                        <a:spcBef>
                          <a:spcPts val="0"/>
                        </a:spcBef>
                        <a:spcAft>
                          <a:spcPts val="0"/>
                        </a:spcAft>
                        <a:buNone/>
                      </a:pPr>
                      <a:r>
                        <a:rPr lang="en" sz="1000"/>
                        <a:t>0.8848855</a:t>
                      </a:r>
                      <a:endParaRPr sz="1000"/>
                    </a:p>
                  </a:txBody>
                  <a:tcPr marL="91425" marR="91425" marT="91425" marB="91425">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02"/>
                  </a:ext>
                </a:extLst>
              </a:tr>
              <a:tr h="412375">
                <a:tc>
                  <a:txBody>
                    <a:bodyPr/>
                    <a:lstStyle/>
                    <a:p>
                      <a:pPr marL="0" lvl="0" indent="0" algn="l" rtl="0">
                        <a:spcBef>
                          <a:spcPts val="0"/>
                        </a:spcBef>
                        <a:spcAft>
                          <a:spcPts val="0"/>
                        </a:spcAft>
                        <a:buNone/>
                      </a:pPr>
                      <a:r>
                        <a:rPr lang="en" sz="1000" b="1"/>
                        <a:t>Neural Network</a:t>
                      </a:r>
                      <a:endParaRPr sz="1000" b="1"/>
                    </a:p>
                  </a:txBody>
                  <a:tcPr marL="91425" marR="91425" marT="91425" marB="91425"/>
                </a:tc>
                <a:tc>
                  <a:txBody>
                    <a:bodyPr/>
                    <a:lstStyle/>
                    <a:p>
                      <a:pPr marL="0" lvl="0" indent="0" algn="l" rtl="0">
                        <a:lnSpc>
                          <a:spcPct val="145000"/>
                        </a:lnSpc>
                        <a:spcBef>
                          <a:spcPts val="0"/>
                        </a:spcBef>
                        <a:spcAft>
                          <a:spcPts val="0"/>
                        </a:spcAft>
                        <a:buNone/>
                      </a:pPr>
                      <a:r>
                        <a:rPr lang="en" sz="1000">
                          <a:solidFill>
                            <a:srgbClr val="FF0000"/>
                          </a:solidFill>
                        </a:rPr>
                        <a:t>0.8627294</a:t>
                      </a:r>
                      <a:endParaRPr sz="1000">
                        <a:solidFill>
                          <a:srgbClr val="FF0000"/>
                        </a:solidFill>
                      </a:endParaRPr>
                    </a:p>
                  </a:txBody>
                  <a:tcPr marL="91425" marR="91425" marT="91425" marB="91425"/>
                </a:tc>
                <a:tc>
                  <a:txBody>
                    <a:bodyPr/>
                    <a:lstStyle/>
                    <a:p>
                      <a:pPr marL="0" lvl="0" indent="0" algn="l" rtl="0">
                        <a:lnSpc>
                          <a:spcPct val="145000"/>
                        </a:lnSpc>
                        <a:spcBef>
                          <a:spcPts val="0"/>
                        </a:spcBef>
                        <a:spcAft>
                          <a:spcPts val="0"/>
                        </a:spcAft>
                        <a:buNone/>
                      </a:pPr>
                      <a:r>
                        <a:rPr lang="en" sz="1000">
                          <a:solidFill>
                            <a:srgbClr val="FF0000"/>
                          </a:solidFill>
                        </a:rPr>
                        <a:t>0.98</a:t>
                      </a:r>
                      <a:endParaRPr sz="1000">
                        <a:solidFill>
                          <a:srgbClr val="FF0000"/>
                        </a:solidFill>
                      </a:endParaRPr>
                    </a:p>
                  </a:txBody>
                  <a:tcPr marL="91425" marR="91425" marT="91425" marB="91425"/>
                </a:tc>
                <a:tc>
                  <a:txBody>
                    <a:bodyPr/>
                    <a:lstStyle/>
                    <a:p>
                      <a:pPr marL="0" lvl="0" indent="0" algn="l" rtl="0">
                        <a:lnSpc>
                          <a:spcPct val="145000"/>
                        </a:lnSpc>
                        <a:spcBef>
                          <a:spcPts val="0"/>
                        </a:spcBef>
                        <a:spcAft>
                          <a:spcPts val="0"/>
                        </a:spcAft>
                        <a:buNone/>
                      </a:pPr>
                      <a:r>
                        <a:rPr lang="en" sz="1000">
                          <a:solidFill>
                            <a:srgbClr val="FF0000"/>
                          </a:solidFill>
                        </a:rPr>
                        <a:t>0.89059024</a:t>
                      </a:r>
                      <a:endParaRPr sz="1000">
                        <a:solidFill>
                          <a:srgbClr val="FF0000"/>
                        </a:solidFill>
                      </a:endParaRPr>
                    </a:p>
                  </a:txBody>
                  <a:tcPr marL="91425" marR="91425" marT="91425" marB="91425">
                    <a:lnR w="9525" cap="flat" cmpd="sng">
                      <a:solidFill>
                        <a:srgbClr val="000000"/>
                      </a:solidFill>
                      <a:prstDash val="solid"/>
                      <a:round/>
                      <a:headEnd type="none" w="sm" len="sm"/>
                      <a:tailEnd type="none" w="sm" len="sm"/>
                    </a:lnR>
                  </a:tcPr>
                </a:tc>
                <a:tc>
                  <a:txBody>
                    <a:bodyPr/>
                    <a:lstStyle/>
                    <a:p>
                      <a:pPr marL="0" lvl="0" indent="0" algn="l" rtl="0">
                        <a:lnSpc>
                          <a:spcPct val="145000"/>
                        </a:lnSpc>
                        <a:spcBef>
                          <a:spcPts val="0"/>
                        </a:spcBef>
                        <a:spcAft>
                          <a:spcPts val="0"/>
                        </a:spcAft>
                        <a:buNone/>
                      </a:pPr>
                      <a:r>
                        <a:rPr lang="en" sz="1000"/>
                        <a:t>0.8854962</a:t>
                      </a:r>
                      <a:endParaRPr sz="1000"/>
                    </a:p>
                  </a:txBody>
                  <a:tcPr marL="91425" marR="91425" marT="91425" marB="91425">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03"/>
                  </a:ext>
                </a:extLst>
              </a:tr>
              <a:tr h="412375">
                <a:tc>
                  <a:txBody>
                    <a:bodyPr/>
                    <a:lstStyle/>
                    <a:p>
                      <a:pPr marL="0" lvl="0" indent="0" algn="l" rtl="0">
                        <a:spcBef>
                          <a:spcPts val="0"/>
                        </a:spcBef>
                        <a:spcAft>
                          <a:spcPts val="0"/>
                        </a:spcAft>
                        <a:buNone/>
                      </a:pPr>
                      <a:r>
                        <a:rPr lang="en" sz="1000" b="1">
                          <a:solidFill>
                            <a:srgbClr val="FF0000"/>
                          </a:solidFill>
                        </a:rPr>
                        <a:t>Mixed Model</a:t>
                      </a:r>
                      <a:endParaRPr sz="1000" b="1">
                        <a:solidFill>
                          <a:srgbClr val="FF0000"/>
                        </a:solidFill>
                      </a:endParaRPr>
                    </a:p>
                  </a:txBody>
                  <a:tcPr marL="91425" marR="91425" marT="91425" marB="91425">
                    <a:solidFill>
                      <a:srgbClr val="CFE2F3"/>
                    </a:solidFill>
                  </a:tcPr>
                </a:tc>
                <a:tc>
                  <a:txBody>
                    <a:bodyPr/>
                    <a:lstStyle/>
                    <a:p>
                      <a:pPr marL="0" lvl="0" indent="0" algn="l" rtl="0">
                        <a:spcBef>
                          <a:spcPts val="0"/>
                        </a:spcBef>
                        <a:spcAft>
                          <a:spcPts val="0"/>
                        </a:spcAft>
                        <a:buNone/>
                      </a:pPr>
                      <a:r>
                        <a:rPr lang="en" sz="1000" b="1">
                          <a:solidFill>
                            <a:srgbClr val="FF0000"/>
                          </a:solidFill>
                        </a:rPr>
                        <a:t>Neural Network</a:t>
                      </a:r>
                      <a:endParaRPr sz="1000" b="1">
                        <a:solidFill>
                          <a:srgbClr val="FF0000"/>
                        </a:solidFill>
                      </a:endParaRPr>
                    </a:p>
                  </a:txBody>
                  <a:tcPr marL="91425" marR="91425" marT="91425" marB="91425">
                    <a:solidFill>
                      <a:srgbClr val="CFE2F3"/>
                    </a:solidFill>
                  </a:tcPr>
                </a:tc>
                <a:tc>
                  <a:txBody>
                    <a:bodyPr/>
                    <a:lstStyle/>
                    <a:p>
                      <a:pPr marL="0" lvl="0" indent="0" algn="l" rtl="0">
                        <a:spcBef>
                          <a:spcPts val="0"/>
                        </a:spcBef>
                        <a:spcAft>
                          <a:spcPts val="0"/>
                        </a:spcAft>
                        <a:buNone/>
                      </a:pPr>
                      <a:r>
                        <a:rPr lang="en" sz="1000" b="1">
                          <a:solidFill>
                            <a:srgbClr val="FF0000"/>
                          </a:solidFill>
                        </a:rPr>
                        <a:t>Neural Network</a:t>
                      </a:r>
                      <a:endParaRPr sz="1000" b="1">
                        <a:solidFill>
                          <a:srgbClr val="FF0000"/>
                        </a:solidFill>
                      </a:endParaRPr>
                    </a:p>
                  </a:txBody>
                  <a:tcPr marL="91425" marR="91425" marT="91425" marB="91425">
                    <a:solidFill>
                      <a:srgbClr val="CFE2F3"/>
                    </a:solidFill>
                  </a:tcPr>
                </a:tc>
                <a:tc>
                  <a:txBody>
                    <a:bodyPr/>
                    <a:lstStyle/>
                    <a:p>
                      <a:pPr marL="0" lvl="0" indent="0" algn="l" rtl="0">
                        <a:lnSpc>
                          <a:spcPct val="145000"/>
                        </a:lnSpc>
                        <a:spcBef>
                          <a:spcPts val="0"/>
                        </a:spcBef>
                        <a:spcAft>
                          <a:spcPts val="0"/>
                        </a:spcAft>
                        <a:buNone/>
                      </a:pPr>
                      <a:r>
                        <a:rPr lang="en" sz="1000" b="1">
                          <a:solidFill>
                            <a:srgbClr val="FF0000"/>
                          </a:solidFill>
                        </a:rPr>
                        <a:t>0.89059024</a:t>
                      </a:r>
                      <a:endParaRPr sz="1000" b="1">
                        <a:solidFill>
                          <a:srgbClr val="FF0000"/>
                        </a:solidFill>
                      </a:endParaRPr>
                    </a:p>
                  </a:txBody>
                  <a:tcPr marL="91425" marR="91425" marT="91425" marB="91425">
                    <a:lnR w="9525" cap="flat" cmpd="sng">
                      <a:solidFill>
                        <a:srgbClr val="000000"/>
                      </a:solidFill>
                      <a:prstDash val="solid"/>
                      <a:round/>
                      <a:headEnd type="none" w="sm" len="sm"/>
                      <a:tailEnd type="none" w="sm" len="sm"/>
                    </a:lnR>
                    <a:solidFill>
                      <a:srgbClr val="CFE2F3"/>
                    </a:solidFill>
                  </a:tcPr>
                </a:tc>
                <a:tc>
                  <a:txBody>
                    <a:bodyPr/>
                    <a:lstStyle/>
                    <a:p>
                      <a:pPr marL="0" lvl="0" indent="0" algn="l" rtl="0">
                        <a:spcBef>
                          <a:spcPts val="0"/>
                        </a:spcBef>
                        <a:spcAft>
                          <a:spcPts val="0"/>
                        </a:spcAft>
                        <a:buNone/>
                      </a:pPr>
                      <a:endParaRPr sz="1000"/>
                    </a:p>
                  </a:txBody>
                  <a:tcPr marL="91425" marR="91425" marT="91425" marB="91425">
                    <a:lnL w="9525" cap="flat" cmpd="sng">
                      <a:solidFill>
                        <a:srgbClr val="000000"/>
                      </a:solidFill>
                      <a:prstDash val="solid"/>
                      <a:round/>
                      <a:headEnd type="none" w="sm" len="sm"/>
                      <a:tailEnd type="none" w="sm" len="sm"/>
                    </a:lnL>
                    <a:solidFill>
                      <a:srgbClr val="CFE2F3"/>
                    </a:solidFill>
                  </a:tcPr>
                </a:tc>
                <a:extLst>
                  <a:ext uri="{0D108BD9-81ED-4DB2-BD59-A6C34878D82A}">
                    <a16:rowId xmlns:a16="http://schemas.microsoft.com/office/drawing/2014/main" val="10004"/>
                  </a:ext>
                </a:extLst>
              </a:tr>
            </a:tbl>
          </a:graphicData>
        </a:graphic>
      </p:graphicFrame>
      <p:graphicFrame>
        <p:nvGraphicFramePr>
          <p:cNvPr id="118" name="Google Shape;118;p20"/>
          <p:cNvGraphicFramePr/>
          <p:nvPr/>
        </p:nvGraphicFramePr>
        <p:xfrm>
          <a:off x="311700" y="3011175"/>
          <a:ext cx="5784125" cy="2007550"/>
        </p:xfrm>
        <a:graphic>
          <a:graphicData uri="http://schemas.openxmlformats.org/drawingml/2006/table">
            <a:tbl>
              <a:tblPr>
                <a:noFill/>
                <a:tableStyleId>{8D69CD60-0B07-4E05-8060-8318C0309416}</a:tableStyleId>
              </a:tblPr>
              <a:tblGrid>
                <a:gridCol w="1156825">
                  <a:extLst>
                    <a:ext uri="{9D8B030D-6E8A-4147-A177-3AD203B41FA5}">
                      <a16:colId xmlns:a16="http://schemas.microsoft.com/office/drawing/2014/main" val="20000"/>
                    </a:ext>
                  </a:extLst>
                </a:gridCol>
                <a:gridCol w="1156825">
                  <a:extLst>
                    <a:ext uri="{9D8B030D-6E8A-4147-A177-3AD203B41FA5}">
                      <a16:colId xmlns:a16="http://schemas.microsoft.com/office/drawing/2014/main" val="20001"/>
                    </a:ext>
                  </a:extLst>
                </a:gridCol>
                <a:gridCol w="1156825">
                  <a:extLst>
                    <a:ext uri="{9D8B030D-6E8A-4147-A177-3AD203B41FA5}">
                      <a16:colId xmlns:a16="http://schemas.microsoft.com/office/drawing/2014/main" val="20002"/>
                    </a:ext>
                  </a:extLst>
                </a:gridCol>
                <a:gridCol w="1156825">
                  <a:extLst>
                    <a:ext uri="{9D8B030D-6E8A-4147-A177-3AD203B41FA5}">
                      <a16:colId xmlns:a16="http://schemas.microsoft.com/office/drawing/2014/main" val="20003"/>
                    </a:ext>
                  </a:extLst>
                </a:gridCol>
                <a:gridCol w="1156825">
                  <a:extLst>
                    <a:ext uri="{9D8B030D-6E8A-4147-A177-3AD203B41FA5}">
                      <a16:colId xmlns:a16="http://schemas.microsoft.com/office/drawing/2014/main" val="20004"/>
                    </a:ext>
                  </a:extLst>
                </a:gridCol>
              </a:tblGrid>
              <a:tr h="379975">
                <a:tc>
                  <a:txBody>
                    <a:bodyPr/>
                    <a:lstStyle/>
                    <a:p>
                      <a:pPr marL="0" lvl="0" indent="0" algn="l" rtl="0">
                        <a:spcBef>
                          <a:spcPts val="0"/>
                        </a:spcBef>
                        <a:spcAft>
                          <a:spcPts val="0"/>
                        </a:spcAft>
                        <a:buNone/>
                      </a:pPr>
                      <a:endParaRPr sz="1000"/>
                    </a:p>
                  </a:txBody>
                  <a:tcPr marL="91425" marR="91425" marT="91425" marB="91425">
                    <a:solidFill>
                      <a:srgbClr val="EFEFEF"/>
                    </a:solidFill>
                  </a:tcPr>
                </a:tc>
                <a:tc>
                  <a:txBody>
                    <a:bodyPr/>
                    <a:lstStyle/>
                    <a:p>
                      <a:pPr marL="0" lvl="0" indent="0" algn="l" rtl="0">
                        <a:spcBef>
                          <a:spcPts val="0"/>
                        </a:spcBef>
                        <a:spcAft>
                          <a:spcPts val="0"/>
                        </a:spcAft>
                        <a:buNone/>
                      </a:pPr>
                      <a:r>
                        <a:rPr lang="en" sz="1000" b="1"/>
                        <a:t>Cluster 1</a:t>
                      </a:r>
                      <a:endParaRPr sz="1000" b="1"/>
                    </a:p>
                  </a:txBody>
                  <a:tcPr marL="91425" marR="91425" marT="91425" marB="91425">
                    <a:solidFill>
                      <a:srgbClr val="EFEFEF"/>
                    </a:solidFill>
                  </a:tcPr>
                </a:tc>
                <a:tc>
                  <a:txBody>
                    <a:bodyPr/>
                    <a:lstStyle/>
                    <a:p>
                      <a:pPr marL="0" lvl="0" indent="0" algn="l" rtl="0">
                        <a:spcBef>
                          <a:spcPts val="0"/>
                        </a:spcBef>
                        <a:spcAft>
                          <a:spcPts val="0"/>
                        </a:spcAft>
                        <a:buNone/>
                      </a:pPr>
                      <a:r>
                        <a:rPr lang="en" sz="1000" b="1"/>
                        <a:t>Cluster 2</a:t>
                      </a:r>
                      <a:endParaRPr sz="1000" b="1"/>
                    </a:p>
                  </a:txBody>
                  <a:tcPr marL="91425" marR="91425" marT="91425" marB="91425">
                    <a:solidFill>
                      <a:srgbClr val="EFEFEF"/>
                    </a:solidFill>
                  </a:tcPr>
                </a:tc>
                <a:tc>
                  <a:txBody>
                    <a:bodyPr/>
                    <a:lstStyle/>
                    <a:p>
                      <a:pPr marL="0" lvl="0" indent="0" algn="l" rtl="0">
                        <a:spcBef>
                          <a:spcPts val="0"/>
                        </a:spcBef>
                        <a:spcAft>
                          <a:spcPts val="0"/>
                        </a:spcAft>
                        <a:buNone/>
                      </a:pPr>
                      <a:r>
                        <a:rPr lang="en" sz="1000" b="1"/>
                        <a:t>Cluster 3</a:t>
                      </a:r>
                      <a:endParaRPr sz="1000" b="1"/>
                    </a:p>
                  </a:txBody>
                  <a:tcPr marL="91425" marR="91425" marT="91425" marB="91425">
                    <a:solidFill>
                      <a:srgbClr val="EFEFEF"/>
                    </a:solidFill>
                  </a:tcPr>
                </a:tc>
                <a:tc>
                  <a:txBody>
                    <a:bodyPr/>
                    <a:lstStyle/>
                    <a:p>
                      <a:pPr marL="0" lvl="0" indent="0" algn="l" rtl="0">
                        <a:spcBef>
                          <a:spcPts val="0"/>
                        </a:spcBef>
                        <a:spcAft>
                          <a:spcPts val="0"/>
                        </a:spcAft>
                        <a:buNone/>
                      </a:pPr>
                      <a:r>
                        <a:rPr lang="en" sz="1000" b="1"/>
                        <a:t>Average</a:t>
                      </a:r>
                      <a:endParaRPr sz="1000" b="1"/>
                    </a:p>
                  </a:txBody>
                  <a:tcPr marL="91425" marR="91425" marT="91425" marB="91425">
                    <a:solidFill>
                      <a:srgbClr val="EFEFEF"/>
                    </a:solidFill>
                  </a:tcPr>
                </a:tc>
                <a:extLst>
                  <a:ext uri="{0D108BD9-81ED-4DB2-BD59-A6C34878D82A}">
                    <a16:rowId xmlns:a16="http://schemas.microsoft.com/office/drawing/2014/main" val="10000"/>
                  </a:ext>
                </a:extLst>
              </a:tr>
              <a:tr h="379975">
                <a:tc>
                  <a:txBody>
                    <a:bodyPr/>
                    <a:lstStyle/>
                    <a:p>
                      <a:pPr marL="0" lvl="0" indent="0" algn="l" rtl="0">
                        <a:spcBef>
                          <a:spcPts val="0"/>
                        </a:spcBef>
                        <a:spcAft>
                          <a:spcPts val="0"/>
                        </a:spcAft>
                        <a:buNone/>
                      </a:pPr>
                      <a:r>
                        <a:rPr lang="en" sz="1000" b="1"/>
                        <a:t>Size</a:t>
                      </a:r>
                      <a:endParaRPr sz="1000" b="1"/>
                    </a:p>
                  </a:txBody>
                  <a:tcPr marL="91425" marR="91425" marT="91425" marB="91425"/>
                </a:tc>
                <a:tc>
                  <a:txBody>
                    <a:bodyPr/>
                    <a:lstStyle/>
                    <a:p>
                      <a:pPr marL="0" lvl="0" indent="0" algn="l" rtl="0">
                        <a:lnSpc>
                          <a:spcPct val="145000"/>
                        </a:lnSpc>
                        <a:spcBef>
                          <a:spcPts val="0"/>
                        </a:spcBef>
                        <a:spcAft>
                          <a:spcPts val="0"/>
                        </a:spcAft>
                        <a:buNone/>
                      </a:pPr>
                      <a:r>
                        <a:rPr lang="en" sz="1000"/>
                        <a:t>7421*0.2</a:t>
                      </a:r>
                      <a:endParaRPr sz="1000"/>
                    </a:p>
                  </a:txBody>
                  <a:tcPr marL="91425" marR="91425" marT="91425" marB="91425"/>
                </a:tc>
                <a:tc>
                  <a:txBody>
                    <a:bodyPr/>
                    <a:lstStyle/>
                    <a:p>
                      <a:pPr marL="0" lvl="0" indent="0" algn="l" rtl="0">
                        <a:lnSpc>
                          <a:spcPct val="145000"/>
                        </a:lnSpc>
                        <a:spcBef>
                          <a:spcPts val="0"/>
                        </a:spcBef>
                        <a:spcAft>
                          <a:spcPts val="0"/>
                        </a:spcAft>
                        <a:buNone/>
                      </a:pPr>
                      <a:r>
                        <a:rPr lang="en" sz="1000"/>
                        <a:t>1983*0.2</a:t>
                      </a:r>
                      <a:endParaRPr sz="1000"/>
                    </a:p>
                  </a:txBody>
                  <a:tcPr marL="91425" marR="91425" marT="91425" marB="91425"/>
                </a:tc>
                <a:tc>
                  <a:txBody>
                    <a:bodyPr/>
                    <a:lstStyle/>
                    <a:p>
                      <a:pPr marL="0" lvl="0" indent="0" algn="l" rtl="0">
                        <a:lnSpc>
                          <a:spcPct val="145000"/>
                        </a:lnSpc>
                        <a:spcBef>
                          <a:spcPts val="0"/>
                        </a:spcBef>
                        <a:spcAft>
                          <a:spcPts val="0"/>
                        </a:spcAft>
                        <a:buNone/>
                      </a:pPr>
                      <a:r>
                        <a:rPr lang="en" sz="1000"/>
                        <a:t>7239*0.2</a:t>
                      </a:r>
                      <a:endParaRPr sz="1000"/>
                    </a:p>
                  </a:txBody>
                  <a:tcPr marL="91425" marR="91425" marT="91425" marB="91425"/>
                </a:tc>
                <a:tc>
                  <a:txBody>
                    <a:bodyPr/>
                    <a:lstStyle/>
                    <a:p>
                      <a:pPr marL="0" lvl="0" indent="0" algn="l" rtl="0">
                        <a:spcBef>
                          <a:spcPts val="0"/>
                        </a:spcBef>
                        <a:spcAft>
                          <a:spcPts val="0"/>
                        </a:spcAft>
                        <a:buNone/>
                      </a:pPr>
                      <a:r>
                        <a:rPr lang="en" sz="1000"/>
                        <a:t>-</a:t>
                      </a:r>
                      <a:endParaRPr sz="1000"/>
                    </a:p>
                  </a:txBody>
                  <a:tcPr marL="91425" marR="91425" marT="91425" marB="91425"/>
                </a:tc>
                <a:extLst>
                  <a:ext uri="{0D108BD9-81ED-4DB2-BD59-A6C34878D82A}">
                    <a16:rowId xmlns:a16="http://schemas.microsoft.com/office/drawing/2014/main" val="10001"/>
                  </a:ext>
                </a:extLst>
              </a:tr>
              <a:tr h="379975">
                <a:tc>
                  <a:txBody>
                    <a:bodyPr/>
                    <a:lstStyle/>
                    <a:p>
                      <a:pPr marL="0" lvl="0" indent="0" algn="l" rtl="0">
                        <a:spcBef>
                          <a:spcPts val="0"/>
                        </a:spcBef>
                        <a:spcAft>
                          <a:spcPts val="0"/>
                        </a:spcAft>
                        <a:buNone/>
                      </a:pPr>
                      <a:r>
                        <a:rPr lang="en" sz="1000" b="1"/>
                        <a:t>Random Forest</a:t>
                      </a:r>
                      <a:endParaRPr sz="1000" b="1"/>
                    </a:p>
                  </a:txBody>
                  <a:tcPr marL="91425" marR="91425" marT="91425" marB="91425"/>
                </a:tc>
                <a:tc>
                  <a:txBody>
                    <a:bodyPr/>
                    <a:lstStyle/>
                    <a:p>
                      <a:pPr marL="0" lvl="0" indent="0" algn="l" rtl="0">
                        <a:lnSpc>
                          <a:spcPct val="145000"/>
                        </a:lnSpc>
                        <a:spcBef>
                          <a:spcPts val="0"/>
                        </a:spcBef>
                        <a:spcAft>
                          <a:spcPts val="0"/>
                        </a:spcAft>
                        <a:buNone/>
                      </a:pPr>
                      <a:r>
                        <a:rPr lang="en" sz="1000"/>
                        <a:t>0.8474462</a:t>
                      </a:r>
                      <a:endParaRPr sz="1000"/>
                    </a:p>
                  </a:txBody>
                  <a:tcPr marL="91425" marR="91425" marT="91425" marB="91425"/>
                </a:tc>
                <a:tc>
                  <a:txBody>
                    <a:bodyPr/>
                    <a:lstStyle/>
                    <a:p>
                      <a:pPr marL="0" lvl="0" indent="0" algn="l" rtl="0">
                        <a:lnSpc>
                          <a:spcPct val="145000"/>
                        </a:lnSpc>
                        <a:spcBef>
                          <a:spcPts val="0"/>
                        </a:spcBef>
                        <a:spcAft>
                          <a:spcPts val="0"/>
                        </a:spcAft>
                        <a:buNone/>
                      </a:pPr>
                      <a:r>
                        <a:rPr lang="en" sz="1000">
                          <a:solidFill>
                            <a:srgbClr val="FF0000"/>
                          </a:solidFill>
                        </a:rPr>
                        <a:t>1</a:t>
                      </a:r>
                      <a:endParaRPr sz="1000">
                        <a:solidFill>
                          <a:srgbClr val="FF0000"/>
                        </a:solidFill>
                      </a:endParaRPr>
                    </a:p>
                  </a:txBody>
                  <a:tcPr marL="91425" marR="91425" marT="91425" marB="91425"/>
                </a:tc>
                <a:tc>
                  <a:txBody>
                    <a:bodyPr/>
                    <a:lstStyle/>
                    <a:p>
                      <a:pPr marL="0" lvl="0" indent="0" algn="l" rtl="0">
                        <a:lnSpc>
                          <a:spcPct val="145000"/>
                        </a:lnSpc>
                        <a:spcBef>
                          <a:spcPts val="0"/>
                        </a:spcBef>
                        <a:spcAft>
                          <a:spcPts val="0"/>
                        </a:spcAft>
                        <a:buNone/>
                      </a:pPr>
                      <a:r>
                        <a:rPr lang="en" sz="1000">
                          <a:solidFill>
                            <a:srgbClr val="FF0000"/>
                          </a:solidFill>
                        </a:rPr>
                        <a:t>0.8907216</a:t>
                      </a:r>
                      <a:endParaRPr sz="1000">
                        <a:solidFill>
                          <a:srgbClr val="FF0000"/>
                        </a:solidFill>
                      </a:endParaRPr>
                    </a:p>
                  </a:txBody>
                  <a:tcPr marL="91425" marR="91425" marT="91425" marB="91425"/>
                </a:tc>
                <a:tc>
                  <a:txBody>
                    <a:bodyPr/>
                    <a:lstStyle/>
                    <a:p>
                      <a:pPr marL="0" lvl="0" indent="0" algn="l" rtl="0">
                        <a:lnSpc>
                          <a:spcPct val="145000"/>
                        </a:lnSpc>
                        <a:spcBef>
                          <a:spcPts val="0"/>
                        </a:spcBef>
                        <a:spcAft>
                          <a:spcPts val="0"/>
                        </a:spcAft>
                        <a:buNone/>
                      </a:pPr>
                      <a:r>
                        <a:rPr lang="en" sz="1000"/>
                        <a:t>0.88444583</a:t>
                      </a:r>
                      <a:endParaRPr sz="1000"/>
                    </a:p>
                  </a:txBody>
                  <a:tcPr marL="91425" marR="91425" marT="91425" marB="91425"/>
                </a:tc>
                <a:extLst>
                  <a:ext uri="{0D108BD9-81ED-4DB2-BD59-A6C34878D82A}">
                    <a16:rowId xmlns:a16="http://schemas.microsoft.com/office/drawing/2014/main" val="10002"/>
                  </a:ext>
                </a:extLst>
              </a:tr>
              <a:tr h="379975">
                <a:tc>
                  <a:txBody>
                    <a:bodyPr/>
                    <a:lstStyle/>
                    <a:p>
                      <a:pPr marL="0" lvl="0" indent="0" algn="l" rtl="0">
                        <a:spcBef>
                          <a:spcPts val="0"/>
                        </a:spcBef>
                        <a:spcAft>
                          <a:spcPts val="0"/>
                        </a:spcAft>
                        <a:buNone/>
                      </a:pPr>
                      <a:r>
                        <a:rPr lang="en" sz="1000" b="1"/>
                        <a:t>Neural Network</a:t>
                      </a:r>
                      <a:endParaRPr sz="1000" b="1"/>
                    </a:p>
                  </a:txBody>
                  <a:tcPr marL="91425" marR="91425" marT="91425" marB="91425"/>
                </a:tc>
                <a:tc>
                  <a:txBody>
                    <a:bodyPr/>
                    <a:lstStyle/>
                    <a:p>
                      <a:pPr marL="0" lvl="0" indent="0" algn="l" rtl="0">
                        <a:lnSpc>
                          <a:spcPct val="145000"/>
                        </a:lnSpc>
                        <a:spcBef>
                          <a:spcPts val="0"/>
                        </a:spcBef>
                        <a:spcAft>
                          <a:spcPts val="0"/>
                        </a:spcAft>
                        <a:buNone/>
                      </a:pPr>
                      <a:r>
                        <a:rPr lang="en" sz="1000">
                          <a:solidFill>
                            <a:srgbClr val="FF0000"/>
                          </a:solidFill>
                        </a:rPr>
                        <a:t>0.8487903</a:t>
                      </a:r>
                      <a:endParaRPr sz="1000">
                        <a:solidFill>
                          <a:srgbClr val="FF0000"/>
                        </a:solidFill>
                      </a:endParaRPr>
                    </a:p>
                  </a:txBody>
                  <a:tcPr marL="91425" marR="91425" marT="91425" marB="91425"/>
                </a:tc>
                <a:tc>
                  <a:txBody>
                    <a:bodyPr/>
                    <a:lstStyle/>
                    <a:p>
                      <a:pPr marL="0" lvl="0" indent="0" algn="l" rtl="0">
                        <a:lnSpc>
                          <a:spcPct val="145000"/>
                        </a:lnSpc>
                        <a:spcBef>
                          <a:spcPts val="0"/>
                        </a:spcBef>
                        <a:spcAft>
                          <a:spcPts val="0"/>
                        </a:spcAft>
                        <a:buNone/>
                      </a:pPr>
                      <a:r>
                        <a:rPr lang="en" sz="1000">
                          <a:solidFill>
                            <a:srgbClr val="FF0000"/>
                          </a:solidFill>
                        </a:rPr>
                        <a:t>1 </a:t>
                      </a:r>
                      <a:endParaRPr sz="1000">
                        <a:solidFill>
                          <a:srgbClr val="FF0000"/>
                        </a:solidFill>
                      </a:endParaRPr>
                    </a:p>
                  </a:txBody>
                  <a:tcPr marL="91425" marR="91425" marT="91425" marB="91425"/>
                </a:tc>
                <a:tc>
                  <a:txBody>
                    <a:bodyPr/>
                    <a:lstStyle/>
                    <a:p>
                      <a:pPr marL="0" lvl="0" indent="0" algn="l" rtl="0">
                        <a:lnSpc>
                          <a:spcPct val="145000"/>
                        </a:lnSpc>
                        <a:spcBef>
                          <a:spcPts val="0"/>
                        </a:spcBef>
                        <a:spcAft>
                          <a:spcPts val="0"/>
                        </a:spcAft>
                        <a:buNone/>
                      </a:pPr>
                      <a:r>
                        <a:rPr lang="en" sz="1000"/>
                        <a:t>0.8879725</a:t>
                      </a:r>
                      <a:endParaRPr sz="1000"/>
                    </a:p>
                  </a:txBody>
                  <a:tcPr marL="91425" marR="91425" marT="91425" marB="91425"/>
                </a:tc>
                <a:tc>
                  <a:txBody>
                    <a:bodyPr/>
                    <a:lstStyle/>
                    <a:p>
                      <a:pPr marL="0" lvl="0" indent="0" algn="l" rtl="0">
                        <a:lnSpc>
                          <a:spcPct val="145000"/>
                        </a:lnSpc>
                        <a:spcBef>
                          <a:spcPts val="0"/>
                        </a:spcBef>
                        <a:spcAft>
                          <a:spcPts val="0"/>
                        </a:spcAft>
                        <a:buNone/>
                      </a:pPr>
                      <a:r>
                        <a:rPr lang="en" sz="1000"/>
                        <a:t>0.88384941</a:t>
                      </a:r>
                      <a:endParaRPr sz="1000"/>
                    </a:p>
                  </a:txBody>
                  <a:tcPr marL="91425" marR="91425" marT="91425" marB="91425"/>
                </a:tc>
                <a:extLst>
                  <a:ext uri="{0D108BD9-81ED-4DB2-BD59-A6C34878D82A}">
                    <a16:rowId xmlns:a16="http://schemas.microsoft.com/office/drawing/2014/main" val="10003"/>
                  </a:ext>
                </a:extLst>
              </a:tr>
              <a:tr h="379975">
                <a:tc>
                  <a:txBody>
                    <a:bodyPr/>
                    <a:lstStyle/>
                    <a:p>
                      <a:pPr marL="0" lvl="0" indent="0" algn="l" rtl="0">
                        <a:spcBef>
                          <a:spcPts val="0"/>
                        </a:spcBef>
                        <a:spcAft>
                          <a:spcPts val="0"/>
                        </a:spcAft>
                        <a:buNone/>
                      </a:pPr>
                      <a:r>
                        <a:rPr lang="en" sz="1000" b="1"/>
                        <a:t>Mixed Model</a:t>
                      </a:r>
                      <a:endParaRPr sz="1000" b="1"/>
                    </a:p>
                  </a:txBody>
                  <a:tcPr marL="91425" marR="91425" marT="91425" marB="91425"/>
                </a:tc>
                <a:tc>
                  <a:txBody>
                    <a:bodyPr/>
                    <a:lstStyle/>
                    <a:p>
                      <a:pPr marL="0" lvl="0" indent="0" algn="l" rtl="0">
                        <a:spcBef>
                          <a:spcPts val="0"/>
                        </a:spcBef>
                        <a:spcAft>
                          <a:spcPts val="0"/>
                        </a:spcAft>
                        <a:buNone/>
                      </a:pPr>
                      <a:r>
                        <a:rPr lang="en" sz="1000" b="1"/>
                        <a:t>Neural Network</a:t>
                      </a:r>
                      <a:endParaRPr sz="1000" b="1"/>
                    </a:p>
                  </a:txBody>
                  <a:tcPr marL="91425" marR="91425" marT="91425" marB="91425"/>
                </a:tc>
                <a:tc>
                  <a:txBody>
                    <a:bodyPr/>
                    <a:lstStyle/>
                    <a:p>
                      <a:pPr marL="0" lvl="0" indent="0" algn="l" rtl="0">
                        <a:spcBef>
                          <a:spcPts val="0"/>
                        </a:spcBef>
                        <a:spcAft>
                          <a:spcPts val="0"/>
                        </a:spcAft>
                        <a:buNone/>
                      </a:pPr>
                      <a:r>
                        <a:rPr lang="en" sz="1000" b="1"/>
                        <a:t>Neural Network/ Random Forest</a:t>
                      </a:r>
                      <a:endParaRPr sz="1000" b="1"/>
                    </a:p>
                  </a:txBody>
                  <a:tcPr marL="91425" marR="91425" marT="91425" marB="91425"/>
                </a:tc>
                <a:tc>
                  <a:txBody>
                    <a:bodyPr/>
                    <a:lstStyle/>
                    <a:p>
                      <a:pPr marL="0" lvl="0" indent="0" algn="l" rtl="0">
                        <a:spcBef>
                          <a:spcPts val="0"/>
                        </a:spcBef>
                        <a:spcAft>
                          <a:spcPts val="0"/>
                        </a:spcAft>
                        <a:buNone/>
                      </a:pPr>
                      <a:r>
                        <a:rPr lang="en" sz="1000" b="1"/>
                        <a:t>Random Forest</a:t>
                      </a:r>
                      <a:endParaRPr sz="1000" b="1"/>
                    </a:p>
                  </a:txBody>
                  <a:tcPr marL="91425" marR="91425" marT="91425" marB="91425"/>
                </a:tc>
                <a:tc>
                  <a:txBody>
                    <a:bodyPr/>
                    <a:lstStyle/>
                    <a:p>
                      <a:pPr marL="0" lvl="0" indent="0" algn="l" rtl="0">
                        <a:lnSpc>
                          <a:spcPct val="145000"/>
                        </a:lnSpc>
                        <a:spcBef>
                          <a:spcPts val="0"/>
                        </a:spcBef>
                        <a:spcAft>
                          <a:spcPts val="0"/>
                        </a:spcAft>
                        <a:buNone/>
                      </a:pPr>
                      <a:r>
                        <a:rPr lang="en" sz="1000" b="1">
                          <a:solidFill>
                            <a:srgbClr val="FF0000"/>
                          </a:solidFill>
                        </a:rPr>
                        <a:t>0.88504515</a:t>
                      </a:r>
                      <a:endParaRPr sz="1000" b="1">
                        <a:solidFill>
                          <a:srgbClr val="FF0000"/>
                        </a:solidFill>
                      </a:endParaRPr>
                    </a:p>
                  </a:txBody>
                  <a:tcPr marL="91425" marR="91425" marT="91425" marB="91425"/>
                </a:tc>
                <a:extLst>
                  <a:ext uri="{0D108BD9-81ED-4DB2-BD59-A6C34878D82A}">
                    <a16:rowId xmlns:a16="http://schemas.microsoft.com/office/drawing/2014/main" val="10004"/>
                  </a:ext>
                </a:extLst>
              </a:tr>
            </a:tbl>
          </a:graphicData>
        </a:graphic>
      </p:graphicFrame>
      <p:pic>
        <p:nvPicPr>
          <p:cNvPr id="119" name="Google Shape;119;p20"/>
          <p:cNvPicPr preferRelativeResize="0"/>
          <p:nvPr/>
        </p:nvPicPr>
        <p:blipFill>
          <a:blip r:embed="rId3">
            <a:alphaModFix/>
          </a:blip>
          <a:stretch>
            <a:fillRect/>
          </a:stretch>
        </p:blipFill>
        <p:spPr>
          <a:xfrm>
            <a:off x="8064100" y="117200"/>
            <a:ext cx="1056750" cy="772826"/>
          </a:xfrm>
          <a:prstGeom prst="rect">
            <a:avLst/>
          </a:prstGeom>
          <a:noFill/>
          <a:ln>
            <a:noFill/>
          </a:ln>
        </p:spPr>
      </p:pic>
      <p:sp>
        <p:nvSpPr>
          <p:cNvPr id="120" name="Google Shape;120;p20"/>
          <p:cNvSpPr txBox="1"/>
          <p:nvPr/>
        </p:nvSpPr>
        <p:spPr>
          <a:xfrm>
            <a:off x="6306000" y="890025"/>
            <a:ext cx="2838000" cy="3477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600" b="1" i="1">
                <a:solidFill>
                  <a:schemeClr val="dk2"/>
                </a:solidFill>
                <a:latin typeface="Proxima Nova"/>
                <a:ea typeface="Proxima Nova"/>
                <a:cs typeface="Proxima Nova"/>
                <a:sym typeface="Proxima Nova"/>
              </a:rPr>
              <a:t>Random Forest</a:t>
            </a:r>
            <a:endParaRPr sz="1600" b="1" i="1">
              <a:solidFill>
                <a:schemeClr val="dk2"/>
              </a:solidFill>
              <a:latin typeface="Proxima Nova"/>
              <a:ea typeface="Proxima Nova"/>
              <a:cs typeface="Proxima Nova"/>
              <a:sym typeface="Proxima Nova"/>
            </a:endParaRPr>
          </a:p>
          <a:p>
            <a:pPr marL="457200" marR="0" lvl="0" indent="-317500" algn="l" rtl="0">
              <a:lnSpc>
                <a:spcPct val="115000"/>
              </a:lnSpc>
              <a:spcBef>
                <a:spcPts val="0"/>
              </a:spcBef>
              <a:spcAft>
                <a:spcPts val="0"/>
              </a:spcAft>
              <a:buSzPts val="1400"/>
              <a:buFont typeface="Times New Roman"/>
              <a:buChar char="●"/>
            </a:pPr>
            <a:r>
              <a:rPr lang="en" b="1" i="1">
                <a:solidFill>
                  <a:schemeClr val="dk2"/>
                </a:solidFill>
                <a:latin typeface="Proxima Nova"/>
                <a:ea typeface="Proxima Nova"/>
                <a:cs typeface="Proxima Nova"/>
                <a:sym typeface="Proxima Nova"/>
              </a:rPr>
              <a:t>Number of trees: 1000</a:t>
            </a:r>
            <a:endParaRPr b="1" i="1">
              <a:solidFill>
                <a:schemeClr val="dk2"/>
              </a:solidFill>
              <a:latin typeface="Proxima Nova"/>
              <a:ea typeface="Proxima Nova"/>
              <a:cs typeface="Proxima Nova"/>
              <a:sym typeface="Proxima Nova"/>
            </a:endParaRPr>
          </a:p>
          <a:p>
            <a:pPr marL="457200" marR="0" lvl="0" indent="-317500" algn="l" rtl="0">
              <a:lnSpc>
                <a:spcPct val="115000"/>
              </a:lnSpc>
              <a:spcBef>
                <a:spcPts val="0"/>
              </a:spcBef>
              <a:spcAft>
                <a:spcPts val="0"/>
              </a:spcAft>
              <a:buSzPts val="1400"/>
              <a:buFont typeface="Times New Roman"/>
              <a:buChar char="●"/>
            </a:pPr>
            <a:r>
              <a:rPr lang="en" b="1" i="1">
                <a:solidFill>
                  <a:schemeClr val="dk2"/>
                </a:solidFill>
                <a:latin typeface="Proxima Nova"/>
                <a:ea typeface="Proxima Nova"/>
                <a:cs typeface="Proxima Nova"/>
                <a:sym typeface="Proxima Nova"/>
              </a:rPr>
              <a:t>Number of variables to possibly split at in each node:9</a:t>
            </a:r>
            <a:endParaRPr b="1" i="1">
              <a:solidFill>
                <a:schemeClr val="dk2"/>
              </a:solidFill>
              <a:latin typeface="Proxima Nova"/>
              <a:ea typeface="Proxima Nova"/>
              <a:cs typeface="Proxima Nova"/>
              <a:sym typeface="Proxima Nova"/>
            </a:endParaRPr>
          </a:p>
          <a:p>
            <a:pPr marL="0" marR="0" lvl="0" indent="0" algn="l" rtl="0">
              <a:lnSpc>
                <a:spcPct val="115000"/>
              </a:lnSpc>
              <a:spcBef>
                <a:spcPts val="0"/>
              </a:spcBef>
              <a:spcAft>
                <a:spcPts val="0"/>
              </a:spcAft>
              <a:buNone/>
            </a:pPr>
            <a:r>
              <a:rPr lang="en" sz="1600" b="1" i="1">
                <a:solidFill>
                  <a:schemeClr val="dk2"/>
                </a:solidFill>
                <a:latin typeface="Proxima Nova"/>
                <a:ea typeface="Proxima Nova"/>
                <a:cs typeface="Proxima Nova"/>
                <a:sym typeface="Proxima Nova"/>
              </a:rPr>
              <a:t>Neural Network</a:t>
            </a:r>
            <a:endParaRPr sz="1600" b="1" i="1">
              <a:solidFill>
                <a:schemeClr val="dk2"/>
              </a:solidFill>
              <a:latin typeface="Proxima Nova"/>
              <a:ea typeface="Proxima Nova"/>
              <a:cs typeface="Proxima Nova"/>
              <a:sym typeface="Proxima Nova"/>
            </a:endParaRPr>
          </a:p>
          <a:p>
            <a:pPr marL="457200" marR="0" lvl="0" indent="-317500" algn="l" rtl="0">
              <a:lnSpc>
                <a:spcPct val="115000"/>
              </a:lnSpc>
              <a:spcBef>
                <a:spcPts val="0"/>
              </a:spcBef>
              <a:spcAft>
                <a:spcPts val="0"/>
              </a:spcAft>
              <a:buSzPts val="1400"/>
              <a:buFont typeface="Times New Roman"/>
              <a:buChar char="●"/>
            </a:pPr>
            <a:r>
              <a:rPr lang="en" b="1" i="1">
                <a:solidFill>
                  <a:schemeClr val="dk2"/>
                </a:solidFill>
                <a:latin typeface="Proxima Nova"/>
                <a:ea typeface="Proxima Nova"/>
                <a:cs typeface="Proxima Nova"/>
                <a:sym typeface="Proxima Nova"/>
              </a:rPr>
              <a:t>Input drop ratio:  0.1</a:t>
            </a:r>
            <a:endParaRPr b="1" i="1">
              <a:solidFill>
                <a:schemeClr val="dk2"/>
              </a:solidFill>
              <a:latin typeface="Proxima Nova"/>
              <a:ea typeface="Proxima Nova"/>
              <a:cs typeface="Proxima Nova"/>
              <a:sym typeface="Proxima Nova"/>
            </a:endParaRPr>
          </a:p>
          <a:p>
            <a:pPr marL="457200" marR="0" lvl="0" indent="-317500" algn="l" rtl="0">
              <a:lnSpc>
                <a:spcPct val="115000"/>
              </a:lnSpc>
              <a:spcBef>
                <a:spcPts val="0"/>
              </a:spcBef>
              <a:spcAft>
                <a:spcPts val="0"/>
              </a:spcAft>
              <a:buSzPts val="1400"/>
              <a:buFont typeface="Times New Roman"/>
              <a:buChar char="●"/>
            </a:pPr>
            <a:r>
              <a:rPr lang="en" b="1" i="1">
                <a:solidFill>
                  <a:schemeClr val="dk2"/>
                </a:solidFill>
                <a:latin typeface="Proxima Nova"/>
                <a:ea typeface="Proxima Nova"/>
                <a:cs typeface="Proxima Nova"/>
                <a:sym typeface="Proxima Nova"/>
              </a:rPr>
              <a:t>Hidden layers: (10, 10, 5)</a:t>
            </a:r>
            <a:endParaRPr b="1" i="1">
              <a:solidFill>
                <a:schemeClr val="dk2"/>
              </a:solidFill>
              <a:latin typeface="Proxima Nova"/>
              <a:ea typeface="Proxima Nova"/>
              <a:cs typeface="Proxima Nova"/>
              <a:sym typeface="Proxima Nova"/>
            </a:endParaRPr>
          </a:p>
          <a:p>
            <a:pPr marL="457200" marR="0" lvl="0" indent="-317500" algn="l" rtl="0">
              <a:lnSpc>
                <a:spcPct val="115000"/>
              </a:lnSpc>
              <a:spcBef>
                <a:spcPts val="0"/>
              </a:spcBef>
              <a:spcAft>
                <a:spcPts val="0"/>
              </a:spcAft>
              <a:buSzPts val="1400"/>
              <a:buFont typeface="Times New Roman"/>
              <a:buChar char="●"/>
            </a:pPr>
            <a:r>
              <a:rPr lang="en" b="1" i="1">
                <a:solidFill>
                  <a:schemeClr val="dk2"/>
                </a:solidFill>
                <a:latin typeface="Proxima Nova"/>
                <a:ea typeface="Proxima Nova"/>
                <a:cs typeface="Proxima Nova"/>
                <a:sym typeface="Proxima Nova"/>
              </a:rPr>
              <a:t>Activation function: Rectifier with dropout </a:t>
            </a:r>
            <a:endParaRPr b="1" i="1">
              <a:solidFill>
                <a:schemeClr val="dk2"/>
              </a:solidFill>
              <a:latin typeface="Proxima Nova"/>
              <a:ea typeface="Proxima Nova"/>
              <a:cs typeface="Proxima Nova"/>
              <a:sym typeface="Proxima Nova"/>
            </a:endParaRPr>
          </a:p>
          <a:p>
            <a:pPr marL="0" marR="0" lvl="0" indent="0" algn="l" rtl="0">
              <a:lnSpc>
                <a:spcPct val="115000"/>
              </a:lnSpc>
              <a:spcBef>
                <a:spcPts val="0"/>
              </a:spcBef>
              <a:spcAft>
                <a:spcPts val="0"/>
              </a:spcAft>
              <a:buNone/>
            </a:pPr>
            <a:endParaRPr b="1" i="1">
              <a:solidFill>
                <a:schemeClr val="dk2"/>
              </a:solidFill>
              <a:latin typeface="Proxima Nova"/>
              <a:ea typeface="Proxima Nova"/>
              <a:cs typeface="Proxima Nova"/>
              <a:sym typeface="Proxima Nova"/>
            </a:endParaRPr>
          </a:p>
          <a:p>
            <a:pPr marL="0" marR="0" lvl="0" indent="0" algn="l" rtl="0">
              <a:lnSpc>
                <a:spcPct val="115000"/>
              </a:lnSpc>
              <a:spcBef>
                <a:spcPts val="0"/>
              </a:spcBef>
              <a:spcAft>
                <a:spcPts val="0"/>
              </a:spcAft>
              <a:buNone/>
            </a:pPr>
            <a:r>
              <a:rPr lang="en" b="1" i="1">
                <a:solidFill>
                  <a:schemeClr val="dk2"/>
                </a:solidFill>
                <a:latin typeface="Proxima Nova"/>
                <a:ea typeface="Proxima Nova"/>
                <a:cs typeface="Proxima Nova"/>
                <a:sym typeface="Proxima Nova"/>
              </a:rPr>
              <a:t>Average is the weighted average of all clusters’ accuracy</a:t>
            </a:r>
            <a:endParaRPr b="1" i="1">
              <a:solidFill>
                <a:schemeClr val="dk2"/>
              </a:solidFill>
              <a:latin typeface="Proxima Nova"/>
              <a:ea typeface="Proxima Nova"/>
              <a:cs typeface="Proxima Nova"/>
              <a:sym typeface="Proxima Nova"/>
            </a:endParaRPr>
          </a:p>
          <a:p>
            <a:pPr marL="0" marR="0" lvl="0" indent="0" algn="l" rtl="0">
              <a:lnSpc>
                <a:spcPct val="115000"/>
              </a:lnSpc>
              <a:spcBef>
                <a:spcPts val="0"/>
              </a:spcBef>
              <a:spcAft>
                <a:spcPts val="0"/>
              </a:spcAft>
              <a:buNone/>
            </a:pPr>
            <a:endParaRPr b="1" i="1">
              <a:solidFill>
                <a:schemeClr val="dk2"/>
              </a:solidFill>
              <a:latin typeface="Proxima Nova"/>
              <a:ea typeface="Proxima Nova"/>
              <a:cs typeface="Proxima Nova"/>
              <a:sym typeface="Proxima Nova"/>
            </a:endParaRPr>
          </a:p>
          <a:p>
            <a:pPr marL="0" marR="0" lvl="0" indent="0" algn="l" rtl="0">
              <a:lnSpc>
                <a:spcPct val="115000"/>
              </a:lnSpc>
              <a:spcBef>
                <a:spcPts val="0"/>
              </a:spcBef>
              <a:spcAft>
                <a:spcPts val="0"/>
              </a:spcAft>
              <a:buNone/>
            </a:pPr>
            <a:r>
              <a:rPr lang="en" b="1" i="1">
                <a:solidFill>
                  <a:schemeClr val="dk2"/>
                </a:solidFill>
                <a:latin typeface="Proxima Nova"/>
                <a:ea typeface="Proxima Nova"/>
                <a:cs typeface="Proxima Nova"/>
                <a:sym typeface="Proxima Nova"/>
              </a:rPr>
              <a:t>0.2 is the share of observations in test set.</a:t>
            </a:r>
            <a:endParaRPr b="1" i="1">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sz="1600" b="1" i="1">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sz="1600" b="1" i="1">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sz="1600" b="1" i="1">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sz="1600" b="1" i="1">
              <a:solidFill>
                <a:schemeClr val="dk2"/>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0" y="407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SkillSets insight &amp; replacement recommendation</a:t>
            </a:r>
            <a:endParaRPr sz="2400"/>
          </a:p>
        </p:txBody>
      </p:sp>
      <p:sp>
        <p:nvSpPr>
          <p:cNvPr id="126" name="Google Shape;126;p21"/>
          <p:cNvSpPr txBox="1">
            <a:spLocks noGrp="1"/>
          </p:cNvSpPr>
          <p:nvPr>
            <p:ph type="body" idx="1"/>
          </p:nvPr>
        </p:nvSpPr>
        <p:spPr>
          <a:xfrm>
            <a:off x="3709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127" name="Google Shape;127;p21"/>
          <p:cNvPicPr preferRelativeResize="0"/>
          <p:nvPr/>
        </p:nvPicPr>
        <p:blipFill>
          <a:blip r:embed="rId3">
            <a:alphaModFix/>
          </a:blip>
          <a:stretch>
            <a:fillRect/>
          </a:stretch>
        </p:blipFill>
        <p:spPr>
          <a:xfrm>
            <a:off x="8120575" y="94200"/>
            <a:ext cx="1023424" cy="748464"/>
          </a:xfrm>
          <a:prstGeom prst="rect">
            <a:avLst/>
          </a:prstGeom>
          <a:noFill/>
          <a:ln>
            <a:noFill/>
          </a:ln>
        </p:spPr>
      </p:pic>
      <p:pic>
        <p:nvPicPr>
          <p:cNvPr id="128" name="Google Shape;128;p21"/>
          <p:cNvPicPr preferRelativeResize="0"/>
          <p:nvPr/>
        </p:nvPicPr>
        <p:blipFill>
          <a:blip r:embed="rId4">
            <a:alphaModFix/>
          </a:blip>
          <a:stretch>
            <a:fillRect/>
          </a:stretch>
        </p:blipFill>
        <p:spPr>
          <a:xfrm>
            <a:off x="90200" y="1540350"/>
            <a:ext cx="5176775" cy="3188350"/>
          </a:xfrm>
          <a:prstGeom prst="rect">
            <a:avLst/>
          </a:prstGeom>
          <a:noFill/>
          <a:ln>
            <a:noFill/>
          </a:ln>
        </p:spPr>
      </p:pic>
      <p:sp>
        <p:nvSpPr>
          <p:cNvPr id="129" name="Google Shape;129;p21"/>
          <p:cNvSpPr txBox="1"/>
          <p:nvPr/>
        </p:nvSpPr>
        <p:spPr>
          <a:xfrm>
            <a:off x="5266975" y="1505000"/>
            <a:ext cx="2853600" cy="34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80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80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80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80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0"/>
              </a:spcAft>
              <a:buNone/>
            </a:pPr>
            <a:r>
              <a:rPr lang="en" b="1" i="1">
                <a:solidFill>
                  <a:srgbClr val="666666"/>
                </a:solidFill>
                <a:highlight>
                  <a:srgbClr val="FFFFFF"/>
                </a:highlight>
                <a:latin typeface="Proxima Nova"/>
                <a:ea typeface="Proxima Nova"/>
                <a:cs typeface="Proxima Nova"/>
                <a:sym typeface="Proxima Nova"/>
              </a:rPr>
              <a:t>Master Sliding Tackle, Finishing, Standing Tackle, Vision, Interceptions and heading accuracy differently. </a:t>
            </a:r>
            <a:endParaRPr b="1" i="1">
              <a:solidFill>
                <a:srgbClr val="666666"/>
              </a:solidFill>
              <a:highlight>
                <a:srgbClr val="FFFFFF"/>
              </a:highlight>
              <a:latin typeface="Proxima Nova"/>
              <a:ea typeface="Proxima Nova"/>
              <a:cs typeface="Proxima Nova"/>
              <a:sym typeface="Proxima Nova"/>
            </a:endParaRPr>
          </a:p>
          <a:p>
            <a:pPr marL="0" lvl="0" indent="0" algn="l" rtl="0">
              <a:lnSpc>
                <a:spcPct val="115000"/>
              </a:lnSpc>
              <a:spcBef>
                <a:spcPts val="800"/>
              </a:spcBef>
              <a:spcAft>
                <a:spcPts val="0"/>
              </a:spcAft>
              <a:buNone/>
            </a:pPr>
            <a:endParaRPr sz="1200">
              <a:latin typeface="Times New Roman"/>
              <a:ea typeface="Times New Roman"/>
              <a:cs typeface="Times New Roman"/>
              <a:sym typeface="Times New Roman"/>
            </a:endParaRPr>
          </a:p>
          <a:p>
            <a:pPr marL="0" lvl="0" indent="0" algn="l" rtl="0">
              <a:spcBef>
                <a:spcPts val="80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1229</Words>
  <Application>Microsoft Office PowerPoint</Application>
  <PresentationFormat>On-screen Show (16:9)</PresentationFormat>
  <Paragraphs>153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Alfa Slab One</vt:lpstr>
      <vt:lpstr>Arial</vt:lpstr>
      <vt:lpstr>Times New Roman</vt:lpstr>
      <vt:lpstr>Proxima Nova</vt:lpstr>
      <vt:lpstr>Gameday</vt:lpstr>
      <vt:lpstr>FIFA 2019 Player Data</vt:lpstr>
      <vt:lpstr>Agenda</vt:lpstr>
      <vt:lpstr>Introduction</vt:lpstr>
      <vt:lpstr>What Would Affect Player Ratings</vt:lpstr>
      <vt:lpstr>Who is going to be the next Messi</vt:lpstr>
      <vt:lpstr>Spatial Analysis</vt:lpstr>
      <vt:lpstr>K-Means Clustering</vt:lpstr>
      <vt:lpstr>ML Models</vt:lpstr>
      <vt:lpstr>SkillSets insight &amp; replacement recommendation</vt:lpstr>
      <vt:lpstr>SkillSets insight &amp; replacement recommendation</vt:lpstr>
      <vt:lpstr>SkillSets insight &amp; replacement recommendation</vt:lpstr>
      <vt:lpstr>SkillSets insight &amp; replacement recommendation</vt:lpstr>
      <vt:lpstr>Conclusion/findings</vt:lpstr>
      <vt:lpstr>Conclusion/findings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2019 Player Data</dc:title>
  <cp:lastModifiedBy>YUFAN LUO</cp:lastModifiedBy>
  <cp:revision>2</cp:revision>
  <dcterms:modified xsi:type="dcterms:W3CDTF">2019-04-26T15:23:04Z</dcterms:modified>
</cp:coreProperties>
</file>