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31" r:id="rId2"/>
    <p:sldId id="1073" r:id="rId3"/>
    <p:sldId id="1080" r:id="rId4"/>
    <p:sldId id="1075" r:id="rId5"/>
    <p:sldId id="1077" r:id="rId6"/>
    <p:sldId id="1078" r:id="rId7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AD-A"/>
          <p:cNvSpPr>
            <a:spLocks noGrp="1"/>
          </p:cNvSpPr>
          <p:nvPr>
            <p:ph type="body" idx="1"/>
          </p:nvPr>
        </p:nvSpPr>
        <p:spPr>
          <a:xfrm>
            <a:off x="839789" y="996864"/>
            <a:ext cx="5157787" cy="2560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QUAD-LL"/>
          <p:cNvSpPr>
            <a:spLocks noGrp="1"/>
          </p:cNvSpPr>
          <p:nvPr>
            <p:ph sz="half" idx="2"/>
          </p:nvPr>
        </p:nvSpPr>
        <p:spPr>
          <a:xfrm>
            <a:off x="839789" y="3694669"/>
            <a:ext cx="5157787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QUAD-UR"/>
          <p:cNvSpPr>
            <a:spLocks noGrp="1"/>
          </p:cNvSpPr>
          <p:nvPr>
            <p:ph type="body" sz="quarter" idx="3"/>
          </p:nvPr>
        </p:nvSpPr>
        <p:spPr>
          <a:xfrm>
            <a:off x="6172200" y="996864"/>
            <a:ext cx="5181600" cy="2560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QUAD-LR"/>
          <p:cNvSpPr>
            <a:spLocks noGrp="1"/>
          </p:cNvSpPr>
          <p:nvPr>
            <p:ph sz="quarter" idx="4"/>
          </p:nvPr>
        </p:nvSpPr>
        <p:spPr>
          <a:xfrm>
            <a:off x="6170613" y="3694669"/>
            <a:ext cx="5183188" cy="2560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2A3-4755-4795-9613-589C274CB0C3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5573-660B-4963-AA2A-B8CFB4697C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A8B4BE-B68C-43B8-9AF0-D2E40D8F3599}"/>
              </a:ext>
            </a:extLst>
          </p:cNvPr>
          <p:cNvCxnSpPr/>
          <p:nvPr userDrawn="1"/>
        </p:nvCxnSpPr>
        <p:spPr>
          <a:xfrm>
            <a:off x="6103910" y="1005840"/>
            <a:ext cx="0" cy="53035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FB7BA2-97C1-457E-8DAD-EBF243FD436C}"/>
              </a:ext>
            </a:extLst>
          </p:cNvPr>
          <p:cNvCxnSpPr/>
          <p:nvPr userDrawn="1"/>
        </p:nvCxnSpPr>
        <p:spPr>
          <a:xfrm>
            <a:off x="834535" y="3634450"/>
            <a:ext cx="1051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BD4CBF8-5D39-4FE8-B6A1-C5D2FF6C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091" y="381000"/>
            <a:ext cx="7520709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58561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F2626-83BC-4E0A-9746-8ED22EA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D2A3-4755-4795-9613-589C274CB0C3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EE90D-CB10-437D-ADE7-F86AE23C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BAED9-BC1A-4D4B-862E-479E179B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5573-660B-4963-AA2A-B8CFB4697C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17E108-5AF7-46BB-9F3F-5978A0D115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035049"/>
            <a:ext cx="10515600" cy="5181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C7C0C11-2491-43A6-AA25-817EB00F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091" y="381000"/>
            <a:ext cx="7520709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7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A7F7-9086-4CFC-92A5-603ADDB0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62288"/>
            <a:ext cx="10515600" cy="15001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A4897-E8FA-4554-ACD6-8589C867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8B2E-F425-4305-BD43-DDEFAF68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1614-2057-4AC9-A977-6D564BA1DCF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AD91-68B6-4369-8FAC-345D864F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ExoTerra Proprietary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DE8A-2821-4FBC-98CD-557EF280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4B-5928-4876-8848-3E2CAEF0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0B5E7-AF9B-340C-D349-184783E5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4C7B-09D5-4556-ADDB-66081922366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3C90C-E99D-C5C5-142D-C04FEB3F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E512-073A-66BE-BE4C-F7C70321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369B-0E94-4285-AABD-5859E9FBF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5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3091" y="381000"/>
            <a:ext cx="7520709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4047"/>
            <a:ext cx="10515600" cy="517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D2A3-4755-4795-9613-589C274CB0C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ExoTerra Proprietary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5573-660B-4963-AA2A-B8CFB4697CF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23190-8E6B-48DD-B052-7EDC3378652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0" y="381000"/>
            <a:ext cx="27404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8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BAB66D-FBFE-4714-A326-B321149F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790"/>
            <a:ext cx="10515600" cy="2517969"/>
          </a:xfrm>
        </p:spPr>
        <p:txBody>
          <a:bodyPr/>
          <a:lstStyle/>
          <a:p>
            <a:pPr algn="ctr"/>
            <a:r>
              <a:rPr lang="en-US" sz="5400" dirty="0"/>
              <a:t>Halo 12 Memory Layout Change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0FAABE-25BB-4225-A93A-F5C70F95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18582"/>
            <a:ext cx="105156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Changes from PDR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6FB6-1003-4119-80C4-EC55ABA7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ExoTerra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83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8571C-1B64-4A39-A01E-873C7B27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8D82C-2C08-4814-B0AB-1E3A3FAD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Memory Layout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4ABA2B0-A595-4615-BB64-A4A1272E286A}"/>
              </a:ext>
            </a:extLst>
          </p:cNvPr>
          <p:cNvSpPr txBox="1">
            <a:spLocks/>
          </p:cNvSpPr>
          <p:nvPr/>
        </p:nvSpPr>
        <p:spPr>
          <a:xfrm>
            <a:off x="381004" y="1025236"/>
            <a:ext cx="4322233" cy="5151727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Non-Volatile FRAM – 256KB</a:t>
            </a:r>
          </a:p>
          <a:p>
            <a:pPr lvl="1"/>
            <a:r>
              <a:rPr lang="en-US" sz="1200" dirty="0"/>
              <a:t>Stores application binary</a:t>
            </a:r>
          </a:p>
          <a:p>
            <a:pPr lvl="1"/>
            <a:r>
              <a:rPr lang="en-US" sz="1200" dirty="0"/>
              <a:t>Processor copies contents into SRAM on boot</a:t>
            </a:r>
          </a:p>
          <a:p>
            <a:r>
              <a:rPr lang="en-US" sz="1600" dirty="0"/>
              <a:t>Internal SRAM – 256KB for Program Memory</a:t>
            </a:r>
          </a:p>
          <a:p>
            <a:pPr lvl="1"/>
            <a:r>
              <a:rPr lang="en-US" sz="1200" dirty="0"/>
              <a:t>Application execution area</a:t>
            </a:r>
          </a:p>
          <a:p>
            <a:pPr lvl="1"/>
            <a:r>
              <a:rPr lang="en-US" sz="1200" dirty="0"/>
              <a:t>Extra room can be used for data memory</a:t>
            </a:r>
          </a:p>
          <a:p>
            <a:pPr lvl="1"/>
            <a:r>
              <a:rPr lang="en-US" sz="1200" dirty="0"/>
              <a:t>200KB for Thruster Control Application</a:t>
            </a:r>
          </a:p>
          <a:p>
            <a:pPr lvl="1"/>
            <a:r>
              <a:rPr lang="en-US" sz="1200" dirty="0"/>
              <a:t>56KB for Data – Trace Message Buffer</a:t>
            </a:r>
          </a:p>
          <a:p>
            <a:r>
              <a:rPr lang="en-US" sz="1600" dirty="0"/>
              <a:t>Internal SRAM – 64KB for Data Memory</a:t>
            </a:r>
          </a:p>
          <a:p>
            <a:pPr lvl="1"/>
            <a:r>
              <a:rPr lang="en-US" sz="1200" dirty="0"/>
              <a:t>Used for Thruster Control Application stack</a:t>
            </a:r>
          </a:p>
          <a:p>
            <a:r>
              <a:rPr lang="en-US" sz="1600" dirty="0"/>
              <a:t>External SRAM – 2MB for Data Memory</a:t>
            </a:r>
          </a:p>
          <a:p>
            <a:pPr lvl="1"/>
            <a:r>
              <a:rPr lang="en-US" sz="1200" dirty="0"/>
              <a:t>Thruster Control Application data memory</a:t>
            </a:r>
          </a:p>
          <a:p>
            <a:r>
              <a:rPr lang="en-US" sz="1600" dirty="0"/>
              <a:t>External NOR Flash – 64MB</a:t>
            </a:r>
          </a:p>
          <a:p>
            <a:pPr lvl="1"/>
            <a:r>
              <a:rPr lang="en-US" sz="1200" dirty="0"/>
              <a:t>14MB for Application data</a:t>
            </a:r>
          </a:p>
          <a:p>
            <a:pPr lvl="1"/>
            <a:r>
              <a:rPr lang="en-US" sz="1200" dirty="0"/>
              <a:t>Addition space can be utilized with a custom driver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02E6BB-0CA9-48AA-9A99-12CA09AA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34" y="1044417"/>
            <a:ext cx="6814715" cy="345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2799FE6-68CC-4129-8A21-442A89888B21}"/>
              </a:ext>
            </a:extLst>
          </p:cNvPr>
          <p:cNvSpPr txBox="1">
            <a:spLocks/>
          </p:cNvSpPr>
          <p:nvPr/>
        </p:nvSpPr>
        <p:spPr>
          <a:xfrm>
            <a:off x="5251556" y="4771992"/>
            <a:ext cx="6034511" cy="1404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14MB Application Data Area</a:t>
            </a:r>
          </a:p>
          <a:p>
            <a:pPr lvl="1"/>
            <a:r>
              <a:rPr lang="en-US" sz="1200" dirty="0"/>
              <a:t>Layout of Thruster Control App, Update Image and Redundant copies is legacy carryover of Halo 6 which used rad-tolerant chips</a:t>
            </a:r>
          </a:p>
          <a:p>
            <a:pPr lvl="1"/>
            <a:r>
              <a:rPr lang="en-US" sz="1200" dirty="0"/>
              <a:t>This was a safety measure in the event an area of memory got corrupted, then there would be backups</a:t>
            </a:r>
          </a:p>
          <a:p>
            <a:pPr lvl="1"/>
            <a:r>
              <a:rPr lang="en-US" sz="1200" dirty="0"/>
              <a:t>VA41630 and the External NOR are rad-hard and can benefit from another strategy</a:t>
            </a:r>
          </a:p>
        </p:txBody>
      </p:sp>
    </p:spTree>
    <p:extLst>
      <p:ext uri="{BB962C8B-B14F-4D97-AF65-F5344CB8AC3E}">
        <p14:creationId xmlns:p14="http://schemas.microsoft.com/office/powerpoint/2010/main" val="42195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8571C-1B64-4A39-A01E-873C7B27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8D82C-2C08-4814-B0AB-1E3A3FAD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Memory Layout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07861F91-03EA-43CE-98B0-CEEACFE9858A}"/>
              </a:ext>
            </a:extLst>
          </p:cNvPr>
          <p:cNvSpPr txBox="1">
            <a:spLocks/>
          </p:cNvSpPr>
          <p:nvPr/>
        </p:nvSpPr>
        <p:spPr>
          <a:xfrm>
            <a:off x="10222875" y="165696"/>
            <a:ext cx="1621646" cy="162193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Files Changed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 err="1"/>
              <a:t>Storage_memory_layout.h</a:t>
            </a:r>
            <a:endParaRPr lang="en-US" sz="800" dirty="0"/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 err="1"/>
              <a:t>Storage_memory_file_map.c</a:t>
            </a:r>
            <a:endParaRPr lang="en-US" sz="800" dirty="0"/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 err="1"/>
              <a:t>Component_keys.h</a:t>
            </a:r>
            <a:endParaRPr lang="en-US" sz="800" dirty="0"/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Va416xx_linker_freertos.ld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Va416xx_linker_baremetal.ld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85F68D-595A-4FDE-904F-C2B5F963856E}"/>
              </a:ext>
            </a:extLst>
          </p:cNvPr>
          <p:cNvGrpSpPr/>
          <p:nvPr/>
        </p:nvGrpSpPr>
        <p:grpSpPr>
          <a:xfrm>
            <a:off x="872007" y="1866425"/>
            <a:ext cx="3197014" cy="3613019"/>
            <a:chOff x="872007" y="1866425"/>
            <a:chExt cx="3197014" cy="36130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BB26A6-A502-4B43-A234-3A6200A165A9}"/>
                </a:ext>
              </a:extLst>
            </p:cNvPr>
            <p:cNvSpPr/>
            <p:nvPr/>
          </p:nvSpPr>
          <p:spPr>
            <a:xfrm>
              <a:off x="872007" y="5022244"/>
              <a:ext cx="109728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256k FRAM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3D1C7B-3488-4728-A374-D1457C272EB2}"/>
                </a:ext>
              </a:extLst>
            </p:cNvPr>
            <p:cNvSpPr/>
            <p:nvPr/>
          </p:nvSpPr>
          <p:spPr>
            <a:xfrm>
              <a:off x="2971741" y="5022244"/>
              <a:ext cx="109728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256k int SRAM</a:t>
              </a:r>
            </a:p>
          </p:txBody>
        </p:sp>
        <p:sp>
          <p:nvSpPr>
            <p:cNvPr id="26" name="Content Placeholder 1">
              <a:extLst>
                <a:ext uri="{FF2B5EF4-FFF2-40B4-BE49-F238E27FC236}">
                  <a16:creationId xmlns:a16="http://schemas.microsoft.com/office/drawing/2014/main" id="{CB0013A1-708B-48A0-98EF-E114FB2AA914}"/>
                </a:ext>
              </a:extLst>
            </p:cNvPr>
            <p:cNvSpPr txBox="1">
              <a:spLocks/>
            </p:cNvSpPr>
            <p:nvPr/>
          </p:nvSpPr>
          <p:spPr>
            <a:xfrm>
              <a:off x="2127786" y="5296564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0x00000000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A0C488-3AC9-4907-ACCC-355979CB9783}"/>
                </a:ext>
              </a:extLst>
            </p:cNvPr>
            <p:cNvSpPr/>
            <p:nvPr/>
          </p:nvSpPr>
          <p:spPr>
            <a:xfrm>
              <a:off x="2971741" y="4358480"/>
              <a:ext cx="1097280" cy="182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64k int SRAM</a:t>
              </a:r>
            </a:p>
          </p:txBody>
        </p:sp>
        <p:sp>
          <p:nvSpPr>
            <p:cNvPr id="29" name="Content Placeholder 1">
              <a:extLst>
                <a:ext uri="{FF2B5EF4-FFF2-40B4-BE49-F238E27FC236}">
                  <a16:creationId xmlns:a16="http://schemas.microsoft.com/office/drawing/2014/main" id="{113EDF36-08E0-4127-8883-C8905F96710A}"/>
                </a:ext>
              </a:extLst>
            </p:cNvPr>
            <p:cNvSpPr txBox="1">
              <a:spLocks/>
            </p:cNvSpPr>
            <p:nvPr/>
          </p:nvSpPr>
          <p:spPr>
            <a:xfrm>
              <a:off x="2127786" y="4358480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0x1FFF8000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8018B9-E922-4DA1-9A6A-34CAA889A9F5}"/>
                </a:ext>
              </a:extLst>
            </p:cNvPr>
            <p:cNvSpPr/>
            <p:nvPr/>
          </p:nvSpPr>
          <p:spPr>
            <a:xfrm>
              <a:off x="2971741" y="4541360"/>
              <a:ext cx="1097280" cy="480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6F64EE-EA58-4C02-B0B6-A0930E135367}"/>
                </a:ext>
              </a:extLst>
            </p:cNvPr>
            <p:cNvSpPr/>
            <p:nvPr/>
          </p:nvSpPr>
          <p:spPr>
            <a:xfrm>
              <a:off x="2971741" y="3877596"/>
              <a:ext cx="1097280" cy="480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22FA8A-9866-4752-8A11-C78287D25C50}"/>
                </a:ext>
              </a:extLst>
            </p:cNvPr>
            <p:cNvSpPr/>
            <p:nvPr/>
          </p:nvSpPr>
          <p:spPr>
            <a:xfrm>
              <a:off x="2971741" y="2504191"/>
              <a:ext cx="1097280" cy="1371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14MB </a:t>
              </a:r>
              <a:r>
                <a:rPr lang="en-US" sz="1000" dirty="0" err="1">
                  <a:solidFill>
                    <a:schemeClr val="tx1"/>
                  </a:solidFill>
                </a:rPr>
                <a:t>ext</a:t>
              </a:r>
              <a:r>
                <a:rPr lang="en-US" sz="1000" dirty="0">
                  <a:solidFill>
                    <a:schemeClr val="tx1"/>
                  </a:solidFill>
                </a:rPr>
                <a:t> Addressable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NOR Flash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(64MB device)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C7B0C4-B8DD-46F1-92EE-CEF3564E4B1E}"/>
                </a:ext>
              </a:extLst>
            </p:cNvPr>
            <p:cNvSpPr/>
            <p:nvPr/>
          </p:nvSpPr>
          <p:spPr>
            <a:xfrm>
              <a:off x="2971741" y="1866425"/>
              <a:ext cx="1097280" cy="64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2MB </a:t>
              </a:r>
              <a:r>
                <a:rPr lang="en-US" sz="1000" dirty="0" err="1">
                  <a:solidFill>
                    <a:schemeClr val="tx1"/>
                  </a:solidFill>
                </a:rPr>
                <a:t>ext</a:t>
              </a:r>
              <a:r>
                <a:rPr lang="en-US" sz="1000" dirty="0">
                  <a:solidFill>
                    <a:schemeClr val="tx1"/>
                  </a:solidFill>
                </a:rPr>
                <a:t> SRAM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DD2949-DD2B-45AF-9D2E-00C9487F2E92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04" y="5477935"/>
              <a:ext cx="901700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792055-96BF-48E2-8ECA-619F801E3EA9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04" y="4541359"/>
              <a:ext cx="901700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4C79B-7B3C-4851-B048-FB6018FA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64" y="3875790"/>
              <a:ext cx="901700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1340B2-AB95-4248-B63D-C42F27CA342C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64" y="2504191"/>
              <a:ext cx="901700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ontent Placeholder 1">
              <a:extLst>
                <a:ext uri="{FF2B5EF4-FFF2-40B4-BE49-F238E27FC236}">
                  <a16:creationId xmlns:a16="http://schemas.microsoft.com/office/drawing/2014/main" id="{FD49CD1E-3A06-45A5-B252-609EF05B0DA3}"/>
                </a:ext>
              </a:extLst>
            </p:cNvPr>
            <p:cNvSpPr txBox="1">
              <a:spLocks/>
            </p:cNvSpPr>
            <p:nvPr/>
          </p:nvSpPr>
          <p:spPr>
            <a:xfrm>
              <a:off x="2140126" y="3689365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0x60000000</a:t>
              </a:r>
            </a:p>
          </p:txBody>
        </p:sp>
        <p:sp>
          <p:nvSpPr>
            <p:cNvPr id="44" name="Content Placeholder 1">
              <a:extLst>
                <a:ext uri="{FF2B5EF4-FFF2-40B4-BE49-F238E27FC236}">
                  <a16:creationId xmlns:a16="http://schemas.microsoft.com/office/drawing/2014/main" id="{D830EEE7-0C04-4029-B69B-FF4BD543D724}"/>
                </a:ext>
              </a:extLst>
            </p:cNvPr>
            <p:cNvSpPr txBox="1">
              <a:spLocks/>
            </p:cNvSpPr>
            <p:nvPr/>
          </p:nvSpPr>
          <p:spPr>
            <a:xfrm>
              <a:off x="2124349" y="2321311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0x60E00000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EE638E-BBEF-40F6-90BC-D609FC1FD8BB}"/>
              </a:ext>
            </a:extLst>
          </p:cNvPr>
          <p:cNvGrpSpPr/>
          <p:nvPr/>
        </p:nvGrpSpPr>
        <p:grpSpPr>
          <a:xfrm>
            <a:off x="5469408" y="4755763"/>
            <a:ext cx="1097280" cy="859842"/>
            <a:chOff x="5469408" y="4287729"/>
            <a:chExt cx="1097280" cy="8598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FC1A52A-90F2-4191-8ADF-1F7C6AA008FE}"/>
                </a:ext>
              </a:extLst>
            </p:cNvPr>
            <p:cNvSpPr/>
            <p:nvPr/>
          </p:nvSpPr>
          <p:spPr>
            <a:xfrm>
              <a:off x="5469408" y="4781811"/>
              <a:ext cx="1097280" cy="36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SRAM1 (32k)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18B4EE-51CD-48AA-963F-E17A88EDBCF6}"/>
                </a:ext>
              </a:extLst>
            </p:cNvPr>
            <p:cNvSpPr/>
            <p:nvPr/>
          </p:nvSpPr>
          <p:spPr>
            <a:xfrm>
              <a:off x="5469408" y="4422155"/>
              <a:ext cx="1097280" cy="36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SRAM2 (30k)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7F1A71-74EF-4D17-BB50-034F4E9AAEB7}"/>
                </a:ext>
              </a:extLst>
            </p:cNvPr>
            <p:cNvSpPr/>
            <p:nvPr/>
          </p:nvSpPr>
          <p:spPr>
            <a:xfrm>
              <a:off x="5469408" y="4287729"/>
              <a:ext cx="1097280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RTT (2k)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4567BF-D2E4-4E2E-BEB1-AF3CF7C24955}"/>
              </a:ext>
            </a:extLst>
          </p:cNvPr>
          <p:cNvGrpSpPr/>
          <p:nvPr/>
        </p:nvGrpSpPr>
        <p:grpSpPr>
          <a:xfrm>
            <a:off x="7314774" y="2617438"/>
            <a:ext cx="4410161" cy="2399885"/>
            <a:chOff x="7314774" y="2617438"/>
            <a:chExt cx="4410161" cy="2399885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DF50934A-9A80-49D8-B19C-C06BD9CEC494}"/>
                </a:ext>
              </a:extLst>
            </p:cNvPr>
            <p:cNvSpPr/>
            <p:nvPr/>
          </p:nvSpPr>
          <p:spPr>
            <a:xfrm>
              <a:off x="9890941" y="3195858"/>
              <a:ext cx="212348" cy="1817919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516AB5-2401-43A8-B942-2E181565F828}"/>
                </a:ext>
              </a:extLst>
            </p:cNvPr>
            <p:cNvSpPr/>
            <p:nvPr/>
          </p:nvSpPr>
          <p:spPr>
            <a:xfrm>
              <a:off x="8218081" y="3185177"/>
              <a:ext cx="155448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Backup Region 2</a:t>
              </a:r>
            </a:p>
          </p:txBody>
        </p:sp>
        <p:sp>
          <p:nvSpPr>
            <p:cNvPr id="19" name="Content Placeholder 1">
              <a:extLst>
                <a:ext uri="{FF2B5EF4-FFF2-40B4-BE49-F238E27FC236}">
                  <a16:creationId xmlns:a16="http://schemas.microsoft.com/office/drawing/2014/main" id="{070CCBA8-C67C-4DCF-870D-E7D9132AA4E3}"/>
                </a:ext>
              </a:extLst>
            </p:cNvPr>
            <p:cNvSpPr txBox="1">
              <a:spLocks/>
            </p:cNvSpPr>
            <p:nvPr/>
          </p:nvSpPr>
          <p:spPr>
            <a:xfrm>
              <a:off x="10103289" y="3589537"/>
              <a:ext cx="1621646" cy="1026507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000" dirty="0"/>
                <a:t>Software Update Backups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Regions are 1MB each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Store images and headers for all three devices; ECPK, MVCP, ACP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App stores state for each region in the Application Data area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4BAADF-ACA9-4C34-A46C-999ED42EA31B}"/>
                </a:ext>
              </a:extLst>
            </p:cNvPr>
            <p:cNvSpPr/>
            <p:nvPr/>
          </p:nvSpPr>
          <p:spPr>
            <a:xfrm>
              <a:off x="8218081" y="2883851"/>
              <a:ext cx="1554480" cy="3120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 Configuration Region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17BE20B-B6D3-4D61-9341-97949344162E}"/>
                </a:ext>
              </a:extLst>
            </p:cNvPr>
            <p:cNvSpPr/>
            <p:nvPr/>
          </p:nvSpPr>
          <p:spPr>
            <a:xfrm>
              <a:off x="9890941" y="2873365"/>
              <a:ext cx="212348" cy="312008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ntent Placeholder 1">
              <a:extLst>
                <a:ext uri="{FF2B5EF4-FFF2-40B4-BE49-F238E27FC236}">
                  <a16:creationId xmlns:a16="http://schemas.microsoft.com/office/drawing/2014/main" id="{1886BF49-00E5-4F8C-A418-02E2434E1233}"/>
                </a:ext>
              </a:extLst>
            </p:cNvPr>
            <p:cNvSpPr txBox="1">
              <a:spLocks/>
            </p:cNvSpPr>
            <p:nvPr/>
          </p:nvSpPr>
          <p:spPr>
            <a:xfrm>
              <a:off x="10103289" y="2617438"/>
              <a:ext cx="1621646" cy="826336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000" dirty="0"/>
                <a:t>Application Configuration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Region is 65kB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Store configuration data required by app that must  persist after power cycle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7B35E5-B771-427D-84E7-2BDDA7944833}"/>
                </a:ext>
              </a:extLst>
            </p:cNvPr>
            <p:cNvSpPr/>
            <p:nvPr/>
          </p:nvSpPr>
          <p:spPr>
            <a:xfrm>
              <a:off x="8218081" y="4099378"/>
              <a:ext cx="155448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Backup Region 1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70039E-C6BC-48C0-8060-1156E2119970}"/>
                </a:ext>
              </a:extLst>
            </p:cNvPr>
            <p:cNvCxnSpPr>
              <a:cxnSpLocks/>
            </p:cNvCxnSpPr>
            <p:nvPr/>
          </p:nvCxnSpPr>
          <p:spPr>
            <a:xfrm>
              <a:off x="7314774" y="5017322"/>
              <a:ext cx="901700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1">
              <a:extLst>
                <a:ext uri="{FF2B5EF4-FFF2-40B4-BE49-F238E27FC236}">
                  <a16:creationId xmlns:a16="http://schemas.microsoft.com/office/drawing/2014/main" id="{0FB8B64B-65D8-49A0-847A-B83F8FC65F50}"/>
                </a:ext>
              </a:extLst>
            </p:cNvPr>
            <p:cNvSpPr txBox="1">
              <a:spLocks/>
            </p:cNvSpPr>
            <p:nvPr/>
          </p:nvSpPr>
          <p:spPr>
            <a:xfrm>
              <a:off x="7435236" y="4830897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0x60000000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5F5CC5-3E53-4C59-AE8A-EFDFE4DDFDDD}"/>
                </a:ext>
              </a:extLst>
            </p:cNvPr>
            <p:cNvCxnSpPr>
              <a:cxnSpLocks/>
            </p:cNvCxnSpPr>
            <p:nvPr/>
          </p:nvCxnSpPr>
          <p:spPr>
            <a:xfrm>
              <a:off x="7314774" y="4097873"/>
              <a:ext cx="901700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ontent Placeholder 1">
              <a:extLst>
                <a:ext uri="{FF2B5EF4-FFF2-40B4-BE49-F238E27FC236}">
                  <a16:creationId xmlns:a16="http://schemas.microsoft.com/office/drawing/2014/main" id="{6D59A98E-166E-4AA7-A4BB-0A2749A40FD1}"/>
                </a:ext>
              </a:extLst>
            </p:cNvPr>
            <p:cNvSpPr txBox="1">
              <a:spLocks/>
            </p:cNvSpPr>
            <p:nvPr/>
          </p:nvSpPr>
          <p:spPr>
            <a:xfrm>
              <a:off x="7435236" y="3911448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0x60100000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F5CE60-1EDD-4EF9-AD09-977DEA269128}"/>
                </a:ext>
              </a:extLst>
            </p:cNvPr>
            <p:cNvCxnSpPr>
              <a:cxnSpLocks/>
            </p:cNvCxnSpPr>
            <p:nvPr/>
          </p:nvCxnSpPr>
          <p:spPr>
            <a:xfrm>
              <a:off x="7314774" y="3198383"/>
              <a:ext cx="901700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ontent Placeholder 1">
              <a:extLst>
                <a:ext uri="{FF2B5EF4-FFF2-40B4-BE49-F238E27FC236}">
                  <a16:creationId xmlns:a16="http://schemas.microsoft.com/office/drawing/2014/main" id="{8E0F8591-5CCA-4AB6-BFF0-46FE804256B4}"/>
                </a:ext>
              </a:extLst>
            </p:cNvPr>
            <p:cNvSpPr txBox="1">
              <a:spLocks/>
            </p:cNvSpPr>
            <p:nvPr/>
          </p:nvSpPr>
          <p:spPr>
            <a:xfrm>
              <a:off x="7435236" y="3011958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0x60200000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7E0C90-5627-4ED9-AD4C-37C195D956A2}"/>
              </a:ext>
            </a:extLst>
          </p:cNvPr>
          <p:cNvGrpSpPr/>
          <p:nvPr/>
        </p:nvGrpSpPr>
        <p:grpSpPr>
          <a:xfrm>
            <a:off x="5469408" y="1203385"/>
            <a:ext cx="1097280" cy="1639216"/>
            <a:chOff x="5469408" y="1203385"/>
            <a:chExt cx="1097280" cy="163921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53B689-2A4D-4580-9868-6332685EB6B3}"/>
                </a:ext>
              </a:extLst>
            </p:cNvPr>
            <p:cNvSpPr/>
            <p:nvPr/>
          </p:nvSpPr>
          <p:spPr>
            <a:xfrm>
              <a:off x="5469408" y="2019641"/>
              <a:ext cx="1097280" cy="82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 Region (1M)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F7A278-34EB-41A9-8FE6-02431F3141BA}"/>
                </a:ext>
              </a:extLst>
            </p:cNvPr>
            <p:cNvSpPr/>
            <p:nvPr/>
          </p:nvSpPr>
          <p:spPr>
            <a:xfrm>
              <a:off x="5469408" y="1203385"/>
              <a:ext cx="1097280" cy="82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SW Update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Region (1M)</a:t>
              </a:r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640295D-AD9C-45C5-866B-F06DAAE1D360}"/>
              </a:ext>
            </a:extLst>
          </p:cNvPr>
          <p:cNvSpPr/>
          <p:nvPr/>
        </p:nvSpPr>
        <p:spPr>
          <a:xfrm>
            <a:off x="4131733" y="3877733"/>
            <a:ext cx="3103034" cy="1066800"/>
          </a:xfrm>
          <a:custGeom>
            <a:avLst/>
            <a:gdLst>
              <a:gd name="connsiteX0" fmla="*/ 0 w 3103034"/>
              <a:gd name="connsiteY0" fmla="*/ 0 h 1066800"/>
              <a:gd name="connsiteX1" fmla="*/ 643467 w 3103034"/>
              <a:gd name="connsiteY1" fmla="*/ 25400 h 1066800"/>
              <a:gd name="connsiteX2" fmla="*/ 1316567 w 3103034"/>
              <a:gd name="connsiteY2" fmla="*/ 84667 h 1066800"/>
              <a:gd name="connsiteX3" fmla="*/ 2205567 w 3103034"/>
              <a:gd name="connsiteY3" fmla="*/ 313267 h 1066800"/>
              <a:gd name="connsiteX4" fmla="*/ 2844800 w 3103034"/>
              <a:gd name="connsiteY4" fmla="*/ 812800 h 1066800"/>
              <a:gd name="connsiteX5" fmla="*/ 3103034 w 3103034"/>
              <a:gd name="connsiteY5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3034" h="1066800">
                <a:moveTo>
                  <a:pt x="0" y="0"/>
                </a:moveTo>
                <a:cubicBezTo>
                  <a:pt x="212019" y="5644"/>
                  <a:pt x="424039" y="11289"/>
                  <a:pt x="643467" y="25400"/>
                </a:cubicBezTo>
                <a:cubicBezTo>
                  <a:pt x="862895" y="39511"/>
                  <a:pt x="1056217" y="36689"/>
                  <a:pt x="1316567" y="84667"/>
                </a:cubicBezTo>
                <a:cubicBezTo>
                  <a:pt x="1576917" y="132645"/>
                  <a:pt x="1950862" y="191912"/>
                  <a:pt x="2205567" y="313267"/>
                </a:cubicBezTo>
                <a:cubicBezTo>
                  <a:pt x="2460272" y="434622"/>
                  <a:pt x="2695222" y="687211"/>
                  <a:pt x="2844800" y="812800"/>
                </a:cubicBezTo>
                <a:cubicBezTo>
                  <a:pt x="2994378" y="938389"/>
                  <a:pt x="3048706" y="1002594"/>
                  <a:pt x="3103034" y="10668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48AB028-7ADD-44AC-A124-F41D731D6DBC}"/>
              </a:ext>
            </a:extLst>
          </p:cNvPr>
          <p:cNvSpPr/>
          <p:nvPr/>
        </p:nvSpPr>
        <p:spPr>
          <a:xfrm>
            <a:off x="4135967" y="2937934"/>
            <a:ext cx="3098800" cy="664633"/>
          </a:xfrm>
          <a:custGeom>
            <a:avLst/>
            <a:gdLst>
              <a:gd name="connsiteX0" fmla="*/ 0 w 2887133"/>
              <a:gd name="connsiteY0" fmla="*/ 546100 h 546100"/>
              <a:gd name="connsiteX1" fmla="*/ 770466 w 2887133"/>
              <a:gd name="connsiteY1" fmla="*/ 524933 h 546100"/>
              <a:gd name="connsiteX2" fmla="*/ 1799166 w 2887133"/>
              <a:gd name="connsiteY2" fmla="*/ 419100 h 546100"/>
              <a:gd name="connsiteX3" fmla="*/ 2887133 w 2887133"/>
              <a:gd name="connsiteY3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7133" h="546100">
                <a:moveTo>
                  <a:pt x="0" y="546100"/>
                </a:moveTo>
                <a:cubicBezTo>
                  <a:pt x="235302" y="546100"/>
                  <a:pt x="470605" y="546100"/>
                  <a:pt x="770466" y="524933"/>
                </a:cubicBezTo>
                <a:cubicBezTo>
                  <a:pt x="1070327" y="503766"/>
                  <a:pt x="1446388" y="506589"/>
                  <a:pt x="1799166" y="419100"/>
                </a:cubicBezTo>
                <a:cubicBezTo>
                  <a:pt x="2151944" y="331611"/>
                  <a:pt x="2654300" y="90311"/>
                  <a:pt x="2887133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B25A81-259B-48DF-A557-3C069FC6B3F9}"/>
              </a:ext>
            </a:extLst>
          </p:cNvPr>
          <p:cNvCxnSpPr>
            <a:cxnSpLocks/>
          </p:cNvCxnSpPr>
          <p:nvPr/>
        </p:nvCxnSpPr>
        <p:spPr>
          <a:xfrm>
            <a:off x="4131733" y="2504191"/>
            <a:ext cx="1270000" cy="3318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386875-B1A4-4B05-9DBB-468B1812A365}"/>
              </a:ext>
            </a:extLst>
          </p:cNvPr>
          <p:cNvCxnSpPr>
            <a:cxnSpLocks/>
          </p:cNvCxnSpPr>
          <p:nvPr/>
        </p:nvCxnSpPr>
        <p:spPr>
          <a:xfrm flipV="1">
            <a:off x="4131733" y="1203385"/>
            <a:ext cx="1270000" cy="663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96865F-97C2-4DE5-B7EB-162C0828D256}"/>
              </a:ext>
            </a:extLst>
          </p:cNvPr>
          <p:cNvCxnSpPr>
            <a:cxnSpLocks/>
          </p:cNvCxnSpPr>
          <p:nvPr/>
        </p:nvCxnSpPr>
        <p:spPr>
          <a:xfrm>
            <a:off x="4131733" y="4358480"/>
            <a:ext cx="1270000" cy="3972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FD1721-E04C-4585-91DB-EE28B953C7EA}"/>
              </a:ext>
            </a:extLst>
          </p:cNvPr>
          <p:cNvCxnSpPr>
            <a:cxnSpLocks/>
          </p:cNvCxnSpPr>
          <p:nvPr/>
        </p:nvCxnSpPr>
        <p:spPr>
          <a:xfrm>
            <a:off x="4131733" y="4541359"/>
            <a:ext cx="1270000" cy="10742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0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FCF14A-BA37-40C3-83A6-DEC51E90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ExoTerra Proprietary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EDCF-A1E9-43CA-A221-DB7CF218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 Binary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821CD8-1D29-454E-A19B-05527F94EEAD}"/>
              </a:ext>
            </a:extLst>
          </p:cNvPr>
          <p:cNvGrpSpPr/>
          <p:nvPr/>
        </p:nvGrpSpPr>
        <p:grpSpPr>
          <a:xfrm>
            <a:off x="5621865" y="1235680"/>
            <a:ext cx="2246207" cy="3659773"/>
            <a:chOff x="4627033" y="1684415"/>
            <a:chExt cx="2246207" cy="36597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6CA34E-8B29-4208-9079-1B28DDD30761}"/>
                </a:ext>
              </a:extLst>
            </p:cNvPr>
            <p:cNvGrpSpPr/>
            <p:nvPr/>
          </p:nvGrpSpPr>
          <p:grpSpPr>
            <a:xfrm>
              <a:off x="5318760" y="1684415"/>
              <a:ext cx="1554480" cy="3659773"/>
              <a:chOff x="6561164" y="1675949"/>
              <a:chExt cx="1554480" cy="365977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D24059-1724-4EAB-81CB-C2FEA6E2BBA6}"/>
                  </a:ext>
                </a:extLst>
              </p:cNvPr>
              <p:cNvSpPr/>
              <p:nvPr/>
            </p:nvSpPr>
            <p:spPr>
              <a:xfrm>
                <a:off x="6561164" y="5152842"/>
                <a:ext cx="1554480" cy="182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Image Header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D9ECDF-1493-474D-B8AF-24CDACEC2DAD}"/>
                  </a:ext>
                </a:extLst>
              </p:cNvPr>
              <p:cNvSpPr/>
              <p:nvPr/>
            </p:nvSpPr>
            <p:spPr>
              <a:xfrm>
                <a:off x="6561164" y="4969962"/>
                <a:ext cx="1554480" cy="182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ECPK Header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2DC8C7-029B-47C1-BBD4-5D08B2FE98D7}"/>
                  </a:ext>
                </a:extLst>
              </p:cNvPr>
              <p:cNvSpPr/>
              <p:nvPr/>
            </p:nvSpPr>
            <p:spPr>
              <a:xfrm>
                <a:off x="6561164" y="4787082"/>
                <a:ext cx="1554480" cy="182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MVCP Header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EBF600-1EAD-4732-ACBC-0B6D252D3E59}"/>
                  </a:ext>
                </a:extLst>
              </p:cNvPr>
              <p:cNvSpPr/>
              <p:nvPr/>
            </p:nvSpPr>
            <p:spPr>
              <a:xfrm>
                <a:off x="6561164" y="4604202"/>
                <a:ext cx="1554480" cy="182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ACP Header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980545-2FC7-4AB9-9197-64EFAE848CD2}"/>
                  </a:ext>
                </a:extLst>
              </p:cNvPr>
              <p:cNvSpPr/>
              <p:nvPr/>
            </p:nvSpPr>
            <p:spPr>
              <a:xfrm>
                <a:off x="6561164" y="3506922"/>
                <a:ext cx="1554480" cy="914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ECPK Image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24E1FC-117A-41B8-A329-0842AEEC3CB4}"/>
                  </a:ext>
                </a:extLst>
              </p:cNvPr>
              <p:cNvSpPr/>
              <p:nvPr/>
            </p:nvSpPr>
            <p:spPr>
              <a:xfrm>
                <a:off x="6561164" y="2590349"/>
                <a:ext cx="1554480" cy="914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MVCP Image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B6C5DF-8FF9-4657-AB6C-5F135E986B7F}"/>
                  </a:ext>
                </a:extLst>
              </p:cNvPr>
              <p:cNvSpPr/>
              <p:nvPr/>
            </p:nvSpPr>
            <p:spPr>
              <a:xfrm>
                <a:off x="6561164" y="1675949"/>
                <a:ext cx="1554480" cy="914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ACP Image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E62EDF-B4B6-4F97-8B39-A48483FB6BB7}"/>
                  </a:ext>
                </a:extLst>
              </p:cNvPr>
              <p:cNvSpPr/>
              <p:nvPr/>
            </p:nvSpPr>
            <p:spPr>
              <a:xfrm>
                <a:off x="6561164" y="4421322"/>
                <a:ext cx="15544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Padding</a:t>
                </a:r>
              </a:p>
            </p:txBody>
          </p:sp>
        </p:grp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FA1A59B6-48EC-4113-833A-59E8ADFC0CDF}"/>
                </a:ext>
              </a:extLst>
            </p:cNvPr>
            <p:cNvSpPr/>
            <p:nvPr/>
          </p:nvSpPr>
          <p:spPr>
            <a:xfrm>
              <a:off x="5118099" y="1684415"/>
              <a:ext cx="160867" cy="914400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6C74D089-A232-4F9E-93C0-C0D212418CB2}"/>
                </a:ext>
              </a:extLst>
            </p:cNvPr>
            <p:cNvSpPr txBox="1">
              <a:spLocks/>
            </p:cNvSpPr>
            <p:nvPr/>
          </p:nvSpPr>
          <p:spPr>
            <a:xfrm>
              <a:off x="4627033" y="2050175"/>
              <a:ext cx="451272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256kB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7FEC2823-D76B-4DA7-950F-16DC27A6C638}"/>
                </a:ext>
              </a:extLst>
            </p:cNvPr>
            <p:cNvSpPr/>
            <p:nvPr/>
          </p:nvSpPr>
          <p:spPr>
            <a:xfrm>
              <a:off x="5118099" y="2597305"/>
              <a:ext cx="160867" cy="914400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ntent Placeholder 1">
              <a:extLst>
                <a:ext uri="{FF2B5EF4-FFF2-40B4-BE49-F238E27FC236}">
                  <a16:creationId xmlns:a16="http://schemas.microsoft.com/office/drawing/2014/main" id="{21AC39CC-5E92-4317-97B5-D21A0BE5F463}"/>
                </a:ext>
              </a:extLst>
            </p:cNvPr>
            <p:cNvSpPr txBox="1">
              <a:spLocks/>
            </p:cNvSpPr>
            <p:nvPr/>
          </p:nvSpPr>
          <p:spPr>
            <a:xfrm>
              <a:off x="4627033" y="2963065"/>
              <a:ext cx="451272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256kB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5B0CA3A3-96C5-4868-9CE9-F2DB2BE5158B}"/>
                </a:ext>
              </a:extLst>
            </p:cNvPr>
            <p:cNvSpPr/>
            <p:nvPr/>
          </p:nvSpPr>
          <p:spPr>
            <a:xfrm>
              <a:off x="5118099" y="3519538"/>
              <a:ext cx="160867" cy="914400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ntent Placeholder 1">
              <a:extLst>
                <a:ext uri="{FF2B5EF4-FFF2-40B4-BE49-F238E27FC236}">
                  <a16:creationId xmlns:a16="http://schemas.microsoft.com/office/drawing/2014/main" id="{67BAA96B-6A66-4CC3-B083-65D0F22A4D43}"/>
                </a:ext>
              </a:extLst>
            </p:cNvPr>
            <p:cNvSpPr txBox="1">
              <a:spLocks/>
            </p:cNvSpPr>
            <p:nvPr/>
          </p:nvSpPr>
          <p:spPr>
            <a:xfrm>
              <a:off x="4627033" y="3885298"/>
              <a:ext cx="451272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256kB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501FC6DE-C80D-4E72-967B-D15127A18C1B}"/>
                </a:ext>
              </a:extLst>
            </p:cNvPr>
            <p:cNvSpPr/>
            <p:nvPr/>
          </p:nvSpPr>
          <p:spPr>
            <a:xfrm>
              <a:off x="5118099" y="4429788"/>
              <a:ext cx="160867" cy="914400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1">
              <a:extLst>
                <a:ext uri="{FF2B5EF4-FFF2-40B4-BE49-F238E27FC236}">
                  <a16:creationId xmlns:a16="http://schemas.microsoft.com/office/drawing/2014/main" id="{FFDD617A-49C6-4800-80FF-CC4C00C30195}"/>
                </a:ext>
              </a:extLst>
            </p:cNvPr>
            <p:cNvSpPr txBox="1">
              <a:spLocks/>
            </p:cNvSpPr>
            <p:nvPr/>
          </p:nvSpPr>
          <p:spPr>
            <a:xfrm>
              <a:off x="4627033" y="4795548"/>
              <a:ext cx="451272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800" dirty="0"/>
                <a:t>256B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C7DD0C-2C9B-4EF2-82DE-D22ED784C5E3}"/>
              </a:ext>
            </a:extLst>
          </p:cNvPr>
          <p:cNvGrpSpPr/>
          <p:nvPr/>
        </p:nvGrpSpPr>
        <p:grpSpPr>
          <a:xfrm>
            <a:off x="9196412" y="2823350"/>
            <a:ext cx="2414425" cy="1714783"/>
            <a:chOff x="8527551" y="1015723"/>
            <a:chExt cx="2414425" cy="1714783"/>
          </a:xfrm>
        </p:grpSpPr>
        <p:sp>
          <p:nvSpPr>
            <p:cNvPr id="35" name="Content Placeholder 1">
              <a:extLst>
                <a:ext uri="{FF2B5EF4-FFF2-40B4-BE49-F238E27FC236}">
                  <a16:creationId xmlns:a16="http://schemas.microsoft.com/office/drawing/2014/main" id="{0850DD9A-8A2E-45DB-8AA9-482C05EBF004}"/>
                </a:ext>
              </a:extLst>
            </p:cNvPr>
            <p:cNvSpPr txBox="1">
              <a:spLocks/>
            </p:cNvSpPr>
            <p:nvPr/>
          </p:nvSpPr>
          <p:spPr>
            <a:xfrm>
              <a:off x="8761463" y="1015723"/>
              <a:ext cx="2180513" cy="1714783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Target Magic Number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Offset within the update binary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Size of the image (region or actual)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Device ID (ECPK, MVCP, or ACP)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Firmware Major Version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Firmware Minor Version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Firmware Patch Version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Git SHA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Image CRC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444663C9-CE71-4428-8F09-077891D6C0D0}"/>
                </a:ext>
              </a:extLst>
            </p:cNvPr>
            <p:cNvSpPr/>
            <p:nvPr/>
          </p:nvSpPr>
          <p:spPr>
            <a:xfrm>
              <a:off x="8527551" y="1015724"/>
              <a:ext cx="233912" cy="1686556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BD8CE4-CDBF-419B-A803-0CB56E11B0F6}"/>
              </a:ext>
            </a:extLst>
          </p:cNvPr>
          <p:cNvGrpSpPr/>
          <p:nvPr/>
        </p:nvGrpSpPr>
        <p:grpSpPr>
          <a:xfrm>
            <a:off x="9196412" y="4834519"/>
            <a:ext cx="2414425" cy="1448272"/>
            <a:chOff x="8527551" y="4330761"/>
            <a:chExt cx="2414425" cy="1448272"/>
          </a:xfrm>
        </p:grpSpPr>
        <p:sp>
          <p:nvSpPr>
            <p:cNvPr id="36" name="Content Placeholder 1">
              <a:extLst>
                <a:ext uri="{FF2B5EF4-FFF2-40B4-BE49-F238E27FC236}">
                  <a16:creationId xmlns:a16="http://schemas.microsoft.com/office/drawing/2014/main" id="{C561FC33-AFE6-4627-B47D-A1B0DCE26529}"/>
                </a:ext>
              </a:extLst>
            </p:cNvPr>
            <p:cNvSpPr txBox="1">
              <a:spLocks/>
            </p:cNvSpPr>
            <p:nvPr/>
          </p:nvSpPr>
          <p:spPr>
            <a:xfrm>
              <a:off x="8761463" y="4330761"/>
              <a:ext cx="2180513" cy="1448272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Update Magic Number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Size of the update binary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Number of images (always 3)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ECPK Header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MVCP Header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ACP Header</a:t>
              </a:r>
            </a:p>
            <a:p>
              <a:pPr marL="91440" indent="-91440">
                <a:spcBef>
                  <a:spcPts val="0"/>
                </a:spcBef>
                <a:spcAft>
                  <a:spcPts val="600"/>
                </a:spcAft>
              </a:pPr>
              <a:r>
                <a:rPr lang="en-US" sz="800" dirty="0"/>
                <a:t>Header Region CRC</a:t>
              </a: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F5200343-DE26-4C5E-B4A6-30A4C84C6401}"/>
                </a:ext>
              </a:extLst>
            </p:cNvPr>
            <p:cNvSpPr/>
            <p:nvPr/>
          </p:nvSpPr>
          <p:spPr>
            <a:xfrm>
              <a:off x="8527551" y="4364792"/>
              <a:ext cx="233912" cy="1362912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F6E45B-2403-4F3B-8EAD-0D636CFF93FF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7868072" y="4804013"/>
            <a:ext cx="1328340" cy="74599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B3681-8855-4C68-8BC6-A6F977A8FB3F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 flipV="1">
            <a:off x="7868072" y="3666629"/>
            <a:ext cx="1328340" cy="58874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92D793-3B25-41C6-AFD2-18CBE57B805E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7868072" y="3666629"/>
            <a:ext cx="1328340" cy="77162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AA71E0-8F7D-44BE-BDBE-E5381F2F31A9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7868072" y="3666629"/>
            <a:ext cx="1328340" cy="95450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5">
            <a:extLst>
              <a:ext uri="{FF2B5EF4-FFF2-40B4-BE49-F238E27FC236}">
                <a16:creationId xmlns:a16="http://schemas.microsoft.com/office/drawing/2014/main" id="{39396B24-276A-482C-8E20-8A7752636BE6}"/>
              </a:ext>
            </a:extLst>
          </p:cNvPr>
          <p:cNvSpPr txBox="1">
            <a:spLocks/>
          </p:cNvSpPr>
          <p:nvPr/>
        </p:nvSpPr>
        <p:spPr>
          <a:xfrm>
            <a:off x="381004" y="1025236"/>
            <a:ext cx="4322233" cy="5151727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Update Binary Contains Image For Each Device</a:t>
            </a:r>
          </a:p>
          <a:p>
            <a:pPr lvl="1"/>
            <a:r>
              <a:rPr lang="en-US" sz="1200" dirty="0"/>
              <a:t>Typically the same image is deployed on each device and resistor population options determine behavior</a:t>
            </a:r>
          </a:p>
          <a:p>
            <a:pPr lvl="1"/>
            <a:r>
              <a:rPr lang="en-US" sz="1200" dirty="0"/>
              <a:t>This structure allows different versions to be deployed</a:t>
            </a:r>
          </a:p>
          <a:p>
            <a:pPr lvl="1"/>
            <a:r>
              <a:rPr lang="en-US" sz="1200" dirty="0"/>
              <a:t>Also allows dedicated firmware for each device</a:t>
            </a:r>
          </a:p>
          <a:p>
            <a:pPr lvl="1"/>
            <a:r>
              <a:rPr lang="en-US" sz="1200" dirty="0"/>
              <a:t>If one image is to be deployed to all three devices then only one image is included and all headers point to </a:t>
            </a:r>
            <a:r>
              <a:rPr lang="en-US" sz="1200"/>
              <a:t>this image</a:t>
            </a:r>
            <a:endParaRPr lang="en-US" sz="1200" dirty="0"/>
          </a:p>
          <a:p>
            <a:r>
              <a:rPr lang="en-US" sz="1600" dirty="0"/>
              <a:t>Update Image Header</a:t>
            </a:r>
          </a:p>
          <a:p>
            <a:pPr lvl="1"/>
            <a:r>
              <a:rPr lang="en-US" sz="1200" dirty="0"/>
              <a:t>First 256B of Update Binary</a:t>
            </a:r>
          </a:p>
          <a:p>
            <a:pPr lvl="1"/>
            <a:r>
              <a:rPr lang="en-US" sz="1200" dirty="0"/>
              <a:t>Metadata about the whole region</a:t>
            </a:r>
          </a:p>
          <a:p>
            <a:pPr lvl="1"/>
            <a:r>
              <a:rPr lang="en-US" sz="1200" dirty="0"/>
              <a:t>Encompasses the image headers</a:t>
            </a:r>
          </a:p>
          <a:p>
            <a:pPr lvl="1"/>
            <a:r>
              <a:rPr lang="en-US" sz="1200" dirty="0"/>
              <a:t>CRC is for the whole region</a:t>
            </a:r>
          </a:p>
          <a:p>
            <a:r>
              <a:rPr lang="en-US" sz="1600" dirty="0"/>
              <a:t>Device Headers</a:t>
            </a:r>
          </a:p>
          <a:p>
            <a:pPr lvl="1"/>
            <a:r>
              <a:rPr lang="en-US" sz="1200" dirty="0"/>
              <a:t>Each one is 64B</a:t>
            </a:r>
          </a:p>
          <a:p>
            <a:pPr lvl="1"/>
            <a:r>
              <a:rPr lang="en-US" sz="1200" dirty="0"/>
              <a:t>Metadata about the Image</a:t>
            </a:r>
          </a:p>
          <a:p>
            <a:pPr lvl="1"/>
            <a:r>
              <a:rPr lang="en-US" sz="1200" dirty="0"/>
              <a:t>CRC is for the image</a:t>
            </a:r>
          </a:p>
        </p:txBody>
      </p:sp>
    </p:spTree>
    <p:extLst>
      <p:ext uri="{BB962C8B-B14F-4D97-AF65-F5344CB8AC3E}">
        <p14:creationId xmlns:p14="http://schemas.microsoft.com/office/powerpoint/2010/main" val="222293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FCF14A-BA37-40C3-83A6-DEC51E90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ExoTerra Proprietary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EDCF-A1E9-43CA-A221-DB7CF218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ECPK Software Update Process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B1147FE5-EDE0-424A-806A-BE4AE3223A07}"/>
              </a:ext>
            </a:extLst>
          </p:cNvPr>
          <p:cNvSpPr txBox="1">
            <a:spLocks/>
          </p:cNvSpPr>
          <p:nvPr/>
        </p:nvSpPr>
        <p:spPr>
          <a:xfrm>
            <a:off x="741370" y="1319975"/>
            <a:ext cx="1371600" cy="438804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Upload from FCP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Index = 0x5500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Sub-index = 0x01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Write update image to update binary region of SRAM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Check CRC’s when complete</a:t>
            </a:r>
          </a:p>
        </p:txBody>
      </p:sp>
      <p:sp>
        <p:nvSpPr>
          <p:cNvPr id="51" name="Content Placeholder 1">
            <a:extLst>
              <a:ext uri="{FF2B5EF4-FFF2-40B4-BE49-F238E27FC236}">
                <a16:creationId xmlns:a16="http://schemas.microsoft.com/office/drawing/2014/main" id="{3711DE9B-2FD4-421A-9D1F-B758F518C030}"/>
              </a:ext>
            </a:extLst>
          </p:cNvPr>
          <p:cNvSpPr txBox="1">
            <a:spLocks/>
          </p:cNvSpPr>
          <p:nvPr/>
        </p:nvSpPr>
        <p:spPr>
          <a:xfrm>
            <a:off x="3667449" y="1319975"/>
            <a:ext cx="1371600" cy="438804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Verify Upload (w)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Index = 0x5500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Sub-index = 0x02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Decrypt (future)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Verify CRC’s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Read Result (r)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Index = 0x5500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Sub-index = 0x02</a:t>
            </a:r>
          </a:p>
        </p:txBody>
      </p:sp>
      <p:sp>
        <p:nvSpPr>
          <p:cNvPr id="63" name="Content Placeholder 1">
            <a:extLst>
              <a:ext uri="{FF2B5EF4-FFF2-40B4-BE49-F238E27FC236}">
                <a16:creationId xmlns:a16="http://schemas.microsoft.com/office/drawing/2014/main" id="{FE4E83FC-764C-477A-936A-1E55C810B9AA}"/>
              </a:ext>
            </a:extLst>
          </p:cNvPr>
          <p:cNvSpPr txBox="1">
            <a:spLocks/>
          </p:cNvSpPr>
          <p:nvPr/>
        </p:nvSpPr>
        <p:spPr>
          <a:xfrm>
            <a:off x="6593528" y="1319975"/>
            <a:ext cx="1371600" cy="438804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Install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Index = 0x5500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Sub-index = 0x03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Write the update image to NOR Flash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Write ECPK image to FRAM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Send the MVCP image to the MVCP device</a:t>
            </a: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Send the ACP image to the ACP device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3EC3F-74F9-45CF-BA71-A8EEBADE0059}"/>
              </a:ext>
            </a:extLst>
          </p:cNvPr>
          <p:cNvGrpSpPr/>
          <p:nvPr/>
        </p:nvGrpSpPr>
        <p:grpSpPr>
          <a:xfrm>
            <a:off x="7967146" y="1293354"/>
            <a:ext cx="1554584" cy="4837217"/>
            <a:chOff x="9177868" y="1293354"/>
            <a:chExt cx="1554584" cy="483721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8ED72ED-8402-4345-8FBD-0EB6DD0D0E22}"/>
                </a:ext>
              </a:extLst>
            </p:cNvPr>
            <p:cNvGrpSpPr/>
            <p:nvPr/>
          </p:nvGrpSpPr>
          <p:grpSpPr>
            <a:xfrm>
              <a:off x="9177868" y="1293354"/>
              <a:ext cx="1554584" cy="4834617"/>
              <a:chOff x="6247555" y="1319975"/>
              <a:chExt cx="1554584" cy="483461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63EFCDA-04DF-4C7A-ADA2-98ACF26BAC9A}"/>
                  </a:ext>
                </a:extLst>
              </p:cNvPr>
              <p:cNvSpPr/>
              <p:nvPr/>
            </p:nvSpPr>
            <p:spPr>
              <a:xfrm>
                <a:off x="6249950" y="2416719"/>
                <a:ext cx="1552178" cy="1097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Application Data Region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8492C0D-789E-40E5-B135-FC174BF57577}"/>
                  </a:ext>
                </a:extLst>
              </p:cNvPr>
              <p:cNvSpPr/>
              <p:nvPr/>
            </p:nvSpPr>
            <p:spPr>
              <a:xfrm>
                <a:off x="6247648" y="1319975"/>
                <a:ext cx="1554480" cy="1097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Binary Region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D7E6AB7-17D8-4A7A-8E5D-21F736CAF0DD}"/>
                  </a:ext>
                </a:extLst>
              </p:cNvPr>
              <p:cNvSpPr/>
              <p:nvPr/>
            </p:nvSpPr>
            <p:spPr>
              <a:xfrm>
                <a:off x="6247555" y="4359782"/>
                <a:ext cx="1554574" cy="13482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Image Backup Region 1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9C078B47-FF58-43F1-8A7D-EDF5361A2DC3}"/>
                  </a:ext>
                </a:extLst>
              </p:cNvPr>
              <p:cNvGrpSpPr/>
              <p:nvPr/>
            </p:nvGrpSpPr>
            <p:grpSpPr>
              <a:xfrm>
                <a:off x="6598441" y="4662194"/>
                <a:ext cx="832275" cy="913329"/>
                <a:chOff x="6313592" y="4163933"/>
                <a:chExt cx="832275" cy="913329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EFC1BCF-A05C-4311-8FAB-8A248AB1AF6F}"/>
                    </a:ext>
                  </a:extLst>
                </p:cNvPr>
                <p:cNvSpPr/>
                <p:nvPr/>
              </p:nvSpPr>
              <p:spPr>
                <a:xfrm>
                  <a:off x="6313592" y="4712573"/>
                  <a:ext cx="832275" cy="182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Header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EA8B1E0-2DCF-486D-827C-40F6A352AEE1}"/>
                    </a:ext>
                  </a:extLst>
                </p:cNvPr>
                <p:cNvSpPr/>
                <p:nvPr/>
              </p:nvSpPr>
              <p:spPr>
                <a:xfrm>
                  <a:off x="6313592" y="4529693"/>
                  <a:ext cx="832275" cy="182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ECPK Image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FF261CF-9DE7-4DE8-B299-3227D0709F3B}"/>
                    </a:ext>
                  </a:extLst>
                </p:cNvPr>
                <p:cNvSpPr/>
                <p:nvPr/>
              </p:nvSpPr>
              <p:spPr>
                <a:xfrm>
                  <a:off x="6313592" y="4346813"/>
                  <a:ext cx="832275" cy="182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MVCP Image</a:t>
                  </a: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3590662-FEC5-4B3A-BBCF-6A66A2EE4FDF}"/>
                    </a:ext>
                  </a:extLst>
                </p:cNvPr>
                <p:cNvSpPr/>
                <p:nvPr/>
              </p:nvSpPr>
              <p:spPr>
                <a:xfrm>
                  <a:off x="6313592" y="4163933"/>
                  <a:ext cx="832275" cy="1828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ACP Image</a:t>
                  </a:r>
                </a:p>
              </p:txBody>
            </p:sp>
            <p:sp>
              <p:nvSpPr>
                <p:cNvPr id="114" name="Content Placeholder 1">
                  <a:extLst>
                    <a:ext uri="{FF2B5EF4-FFF2-40B4-BE49-F238E27FC236}">
                      <a16:creationId xmlns:a16="http://schemas.microsoft.com/office/drawing/2014/main" id="{B15DEC40-D03A-4188-BE2A-91A8528E30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13592" y="4894382"/>
                  <a:ext cx="832275" cy="182880"/>
                </a:xfrm>
                <a:prstGeom prst="rect">
                  <a:avLst/>
                </a:prstGeom>
              </p:spPr>
              <p:txBody>
                <a:bodyPr/>
                <a:lstStyle>
                  <a:lvl1pPr marL="228594" indent="-228594" algn="l" defTabSz="914377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783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2971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160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349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537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726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8914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103" indent="-228594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spcAft>
                      <a:spcPts val="600"/>
                    </a:spcAft>
                    <a:buNone/>
                  </a:pPr>
                  <a:r>
                    <a:rPr lang="en-US" sz="800" dirty="0"/>
                    <a:t>Update Binary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72C94EE9-8955-4D56-9801-0B3CC41302DD}"/>
                  </a:ext>
                </a:extLst>
              </p:cNvPr>
              <p:cNvGrpSpPr/>
              <p:nvPr/>
            </p:nvGrpSpPr>
            <p:grpSpPr>
              <a:xfrm>
                <a:off x="6247649" y="3514665"/>
                <a:ext cx="1554480" cy="476876"/>
                <a:chOff x="401843" y="5829300"/>
                <a:chExt cx="1550248" cy="476876"/>
              </a:xfrm>
            </p:grpSpPr>
            <p:sp>
              <p:nvSpPr>
                <p:cNvPr id="108" name="Flowchart: Document 107">
                  <a:extLst>
                    <a:ext uri="{FF2B5EF4-FFF2-40B4-BE49-F238E27FC236}">
                      <a16:creationId xmlns:a16="http://schemas.microsoft.com/office/drawing/2014/main" id="{8533FFE5-1A39-45C3-85A8-2EBE7FAC6F42}"/>
                    </a:ext>
                  </a:extLst>
                </p:cNvPr>
                <p:cNvSpPr/>
                <p:nvPr/>
              </p:nvSpPr>
              <p:spPr>
                <a:xfrm>
                  <a:off x="401844" y="5829300"/>
                  <a:ext cx="1550247" cy="228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EBI NOR Flash</a:t>
                  </a:r>
                </a:p>
              </p:txBody>
            </p:sp>
            <p:sp>
              <p:nvSpPr>
                <p:cNvPr id="109" name="Flowchart: Document 108">
                  <a:extLst>
                    <a:ext uri="{FF2B5EF4-FFF2-40B4-BE49-F238E27FC236}">
                      <a16:creationId xmlns:a16="http://schemas.microsoft.com/office/drawing/2014/main" id="{5B475DD1-E6D8-42E8-86AA-6C7B788F4A08}"/>
                    </a:ext>
                  </a:extLst>
                </p:cNvPr>
                <p:cNvSpPr/>
                <p:nvPr/>
              </p:nvSpPr>
              <p:spPr>
                <a:xfrm rot="10800000">
                  <a:off x="401843" y="6077576"/>
                  <a:ext cx="1550247" cy="228600"/>
                </a:xfrm>
                <a:prstGeom prst="flowChartDocumen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4921ABF-42C2-4287-B124-D96AD7831893}"/>
                  </a:ext>
                </a:extLst>
              </p:cNvPr>
              <p:cNvSpPr/>
              <p:nvPr/>
            </p:nvSpPr>
            <p:spPr>
              <a:xfrm>
                <a:off x="6247659" y="3994022"/>
                <a:ext cx="155448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Image Backup Region 2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732216-93D6-46BC-9EDF-E8C935C410E3}"/>
                  </a:ext>
                </a:extLst>
              </p:cNvPr>
              <p:cNvSpPr/>
              <p:nvPr/>
            </p:nvSpPr>
            <p:spPr>
              <a:xfrm>
                <a:off x="6247648" y="5697392"/>
                <a:ext cx="1554480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FRAM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424CC2-3FF3-4C1C-8AA3-6A713B5ACB38}"/>
                </a:ext>
              </a:extLst>
            </p:cNvPr>
            <p:cNvSpPr/>
            <p:nvPr/>
          </p:nvSpPr>
          <p:spPr>
            <a:xfrm>
              <a:off x="9177961" y="5670771"/>
              <a:ext cx="1552367" cy="4598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ECPK Image</a:t>
              </a:r>
            </a:p>
          </p:txBody>
        </p:sp>
      </p:grpSp>
      <p:sp>
        <p:nvSpPr>
          <p:cNvPr id="82" name="Content Placeholder 1">
            <a:extLst>
              <a:ext uri="{FF2B5EF4-FFF2-40B4-BE49-F238E27FC236}">
                <a16:creationId xmlns:a16="http://schemas.microsoft.com/office/drawing/2014/main" id="{3F82FF75-9F22-44B4-A9FF-28C07222F674}"/>
              </a:ext>
            </a:extLst>
          </p:cNvPr>
          <p:cNvSpPr txBox="1">
            <a:spLocks/>
          </p:cNvSpPr>
          <p:nvPr/>
        </p:nvSpPr>
        <p:spPr>
          <a:xfrm>
            <a:off x="10103796" y="1319975"/>
            <a:ext cx="1371600" cy="12991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Enable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Index = 0x5500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Sub-index = 0x04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Resets all devices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Causes FRAM images to be read into program memory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EF7493-F6ED-46B7-8428-340B4B99523E}"/>
              </a:ext>
            </a:extLst>
          </p:cNvPr>
          <p:cNvSpPr/>
          <p:nvPr/>
        </p:nvSpPr>
        <p:spPr>
          <a:xfrm>
            <a:off x="10064718" y="206815"/>
            <a:ext cx="155448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EBI SRAM (volatile)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96F848-B37B-4CD0-8841-A4A722238A16}"/>
              </a:ext>
            </a:extLst>
          </p:cNvPr>
          <p:cNvSpPr/>
          <p:nvPr/>
        </p:nvSpPr>
        <p:spPr>
          <a:xfrm>
            <a:off x="10064718" y="435415"/>
            <a:ext cx="155448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EBI NOR Flash (non-volatile)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F738B2-C781-4452-A472-8CB0DE133192}"/>
              </a:ext>
            </a:extLst>
          </p:cNvPr>
          <p:cNvGrpSpPr/>
          <p:nvPr/>
        </p:nvGrpSpPr>
        <p:grpSpPr>
          <a:xfrm>
            <a:off x="2104495" y="1324207"/>
            <a:ext cx="1562955" cy="4833024"/>
            <a:chOff x="2104495" y="1324207"/>
            <a:chExt cx="1562955" cy="483302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C0409C-5F69-4F36-9320-A2D5C11CA6B3}"/>
                </a:ext>
              </a:extLst>
            </p:cNvPr>
            <p:cNvSpPr/>
            <p:nvPr/>
          </p:nvSpPr>
          <p:spPr>
            <a:xfrm>
              <a:off x="2106617" y="1324207"/>
              <a:ext cx="1560833" cy="17134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Update Binary Region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8BB11-F874-4C1E-A6A7-FC05909F946A}"/>
                </a:ext>
              </a:extLst>
            </p:cNvPr>
            <p:cNvGrpSpPr/>
            <p:nvPr/>
          </p:nvGrpSpPr>
          <p:grpSpPr>
            <a:xfrm>
              <a:off x="2474072" y="1895597"/>
              <a:ext cx="832275" cy="913329"/>
              <a:chOff x="6313592" y="4163933"/>
              <a:chExt cx="832275" cy="91332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125452-5FF0-429B-81DA-EEA01FCEED6B}"/>
                  </a:ext>
                </a:extLst>
              </p:cNvPr>
              <p:cNvSpPr/>
              <p:nvPr/>
            </p:nvSpPr>
            <p:spPr>
              <a:xfrm>
                <a:off x="6313592" y="471257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Header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1354679-98DC-4F02-921A-C1F5679C9AF9}"/>
                  </a:ext>
                </a:extLst>
              </p:cNvPr>
              <p:cNvSpPr/>
              <p:nvPr/>
            </p:nvSpPr>
            <p:spPr>
              <a:xfrm>
                <a:off x="6313592" y="452969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%&amp;#@ Image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0F09B25-968E-4B3C-9EBE-D28A4390653A}"/>
                  </a:ext>
                </a:extLst>
              </p:cNvPr>
              <p:cNvSpPr/>
              <p:nvPr/>
            </p:nvSpPr>
            <p:spPr>
              <a:xfrm>
                <a:off x="6313592" y="434681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*@%^ Image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BE4BBD3-49A0-4BBA-9D48-CA81C66598B4}"/>
                  </a:ext>
                </a:extLst>
              </p:cNvPr>
              <p:cNvSpPr/>
              <p:nvPr/>
            </p:nvSpPr>
            <p:spPr>
              <a:xfrm>
                <a:off x="6313592" y="416393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&amp;*^&amp; Image</a:t>
                </a:r>
              </a:p>
            </p:txBody>
          </p:sp>
          <p:sp>
            <p:nvSpPr>
              <p:cNvPr id="29" name="Content Placeholder 1">
                <a:extLst>
                  <a:ext uri="{FF2B5EF4-FFF2-40B4-BE49-F238E27FC236}">
                    <a16:creationId xmlns:a16="http://schemas.microsoft.com/office/drawing/2014/main" id="{00404A55-65C2-4820-867F-EBBDFEDC2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3592" y="4894382"/>
                <a:ext cx="832275" cy="182880"/>
              </a:xfrm>
              <a:prstGeom prst="rect">
                <a:avLst/>
              </a:prstGeom>
            </p:spPr>
            <p:txBody>
              <a:bodyPr/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800" dirty="0"/>
                  <a:t>Update Binary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F88EB1-6144-4801-A3D1-9EEB24D02A82}"/>
                </a:ext>
              </a:extLst>
            </p:cNvPr>
            <p:cNvGrpSpPr/>
            <p:nvPr/>
          </p:nvGrpSpPr>
          <p:grpSpPr>
            <a:xfrm>
              <a:off x="2106618" y="3038160"/>
              <a:ext cx="1560829" cy="476876"/>
              <a:chOff x="401843" y="5829300"/>
              <a:chExt cx="1550248" cy="476876"/>
            </a:xfrm>
          </p:grpSpPr>
          <p:sp>
            <p:nvSpPr>
              <p:cNvPr id="88" name="Flowchart: Document 87">
                <a:extLst>
                  <a:ext uri="{FF2B5EF4-FFF2-40B4-BE49-F238E27FC236}">
                    <a16:creationId xmlns:a16="http://schemas.microsoft.com/office/drawing/2014/main" id="{BF2A62F8-E219-4432-8B8A-CECC62AB20EB}"/>
                  </a:ext>
                </a:extLst>
              </p:cNvPr>
              <p:cNvSpPr/>
              <p:nvPr/>
            </p:nvSpPr>
            <p:spPr>
              <a:xfrm>
                <a:off x="401844" y="5829300"/>
                <a:ext cx="1550247" cy="228600"/>
              </a:xfrm>
              <a:prstGeom prst="flowChartDocumen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Application Data Region</a:t>
                </a:r>
              </a:p>
            </p:txBody>
          </p:sp>
          <p:sp>
            <p:nvSpPr>
              <p:cNvPr id="89" name="Flowchart: Document 88">
                <a:extLst>
                  <a:ext uri="{FF2B5EF4-FFF2-40B4-BE49-F238E27FC236}">
                    <a16:creationId xmlns:a16="http://schemas.microsoft.com/office/drawing/2014/main" id="{BFA670D0-ED3F-4548-9FF5-DB90BF3120DE}"/>
                  </a:ext>
                </a:extLst>
              </p:cNvPr>
              <p:cNvSpPr/>
              <p:nvPr/>
            </p:nvSpPr>
            <p:spPr>
              <a:xfrm rot="10800000">
                <a:off x="401843" y="6077576"/>
                <a:ext cx="1550247" cy="228600"/>
              </a:xfrm>
              <a:prstGeom prst="flowChartDocumen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105ED2C-EE8F-4D20-A658-25473050471F}"/>
                </a:ext>
              </a:extLst>
            </p:cNvPr>
            <p:cNvSpPr/>
            <p:nvPr/>
          </p:nvSpPr>
          <p:spPr>
            <a:xfrm>
              <a:off x="2110295" y="3513999"/>
              <a:ext cx="1554480" cy="1463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Application  Data - TBD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626AA65-E522-49E6-A293-BFC77BD66D52}"/>
                </a:ext>
              </a:extLst>
            </p:cNvPr>
            <p:cNvGrpSpPr/>
            <p:nvPr/>
          </p:nvGrpSpPr>
          <p:grpSpPr>
            <a:xfrm>
              <a:off x="2106617" y="4973904"/>
              <a:ext cx="1558159" cy="365760"/>
              <a:chOff x="3317339" y="4973904"/>
              <a:chExt cx="1558159" cy="36576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8BF4765-295D-43C5-A8DA-6433A3F66706}"/>
                  </a:ext>
                </a:extLst>
              </p:cNvPr>
              <p:cNvSpPr/>
              <p:nvPr/>
            </p:nvSpPr>
            <p:spPr>
              <a:xfrm>
                <a:off x="3321018" y="4973904"/>
                <a:ext cx="155448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Image Backup Region 2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Content Placeholder 1">
                <a:extLst>
                  <a:ext uri="{FF2B5EF4-FFF2-40B4-BE49-F238E27FC236}">
                    <a16:creationId xmlns:a16="http://schemas.microsoft.com/office/drawing/2014/main" id="{45EB353D-2A0A-443E-80AC-40C6DBDF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7339" y="5150757"/>
                <a:ext cx="685456" cy="182880"/>
              </a:xfrm>
              <a:prstGeom prst="rect">
                <a:avLst/>
              </a:prstGeom>
            </p:spPr>
            <p:txBody>
              <a:bodyPr/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600" dirty="0"/>
                  <a:t>0x60100000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6E0C98E-7CED-4BC9-BFA7-F371496AEE08}"/>
                </a:ext>
              </a:extLst>
            </p:cNvPr>
            <p:cNvGrpSpPr/>
            <p:nvPr/>
          </p:nvGrpSpPr>
          <p:grpSpPr>
            <a:xfrm>
              <a:off x="2106617" y="5337553"/>
              <a:ext cx="1558159" cy="365760"/>
              <a:chOff x="3317339" y="5337553"/>
              <a:chExt cx="1558159" cy="36576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6E72A3D-876A-455E-B324-A2709B4879CF}"/>
                  </a:ext>
                </a:extLst>
              </p:cNvPr>
              <p:cNvSpPr/>
              <p:nvPr/>
            </p:nvSpPr>
            <p:spPr>
              <a:xfrm>
                <a:off x="3321018" y="5337553"/>
                <a:ext cx="155448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Image Backup Region 1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Content Placeholder 1">
                <a:extLst>
                  <a:ext uri="{FF2B5EF4-FFF2-40B4-BE49-F238E27FC236}">
                    <a16:creationId xmlns:a16="http://schemas.microsoft.com/office/drawing/2014/main" id="{68DD2BC8-F568-4604-BF90-2E782DAD3C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7339" y="5516321"/>
                <a:ext cx="685456" cy="182880"/>
              </a:xfrm>
              <a:prstGeom prst="rect">
                <a:avLst/>
              </a:prstGeom>
            </p:spPr>
            <p:txBody>
              <a:bodyPr/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600" dirty="0"/>
                  <a:t>0x60000000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BDAF8B-C083-4A14-BF44-034B81E810DE}"/>
                </a:ext>
              </a:extLst>
            </p:cNvPr>
            <p:cNvGrpSpPr/>
            <p:nvPr/>
          </p:nvGrpSpPr>
          <p:grpSpPr>
            <a:xfrm>
              <a:off x="2104495" y="5700031"/>
              <a:ext cx="1560832" cy="457200"/>
              <a:chOff x="3315217" y="5700031"/>
              <a:chExt cx="1560832" cy="4572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EDC4CE8-DEC6-41A5-97A3-9B64BB384D37}"/>
                  </a:ext>
                </a:extLst>
              </p:cNvPr>
              <p:cNvSpPr/>
              <p:nvPr/>
            </p:nvSpPr>
            <p:spPr>
              <a:xfrm>
                <a:off x="3317339" y="5700031"/>
                <a:ext cx="1558710" cy="457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FRAM</a:t>
                </a: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Content Placeholder 1">
                <a:extLst>
                  <a:ext uri="{FF2B5EF4-FFF2-40B4-BE49-F238E27FC236}">
                    <a16:creationId xmlns:a16="http://schemas.microsoft.com/office/drawing/2014/main" id="{F15BC271-E096-44BE-A330-52C3726F8E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5217" y="5970132"/>
                <a:ext cx="685456" cy="182880"/>
              </a:xfrm>
              <a:prstGeom prst="rect">
                <a:avLst/>
              </a:prstGeom>
            </p:spPr>
            <p:txBody>
              <a:bodyPr/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600" dirty="0"/>
                  <a:t>0x00000000</a:t>
                </a:r>
              </a:p>
            </p:txBody>
          </p:sp>
        </p:grpSp>
        <p:sp>
          <p:nvSpPr>
            <p:cNvPr id="118" name="Content Placeholder 1">
              <a:extLst>
                <a:ext uri="{FF2B5EF4-FFF2-40B4-BE49-F238E27FC236}">
                  <a16:creationId xmlns:a16="http://schemas.microsoft.com/office/drawing/2014/main" id="{5A614ABB-EE50-49B1-A456-9CDE6E5305CD}"/>
                </a:ext>
              </a:extLst>
            </p:cNvPr>
            <p:cNvSpPr txBox="1">
              <a:spLocks/>
            </p:cNvSpPr>
            <p:nvPr/>
          </p:nvSpPr>
          <p:spPr>
            <a:xfrm>
              <a:off x="2104495" y="3336774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600" dirty="0"/>
                <a:t>0x60E00000</a:t>
              </a:r>
            </a:p>
          </p:txBody>
        </p:sp>
        <p:sp>
          <p:nvSpPr>
            <p:cNvPr id="119" name="Content Placeholder 1">
              <a:extLst>
                <a:ext uri="{FF2B5EF4-FFF2-40B4-BE49-F238E27FC236}">
                  <a16:creationId xmlns:a16="http://schemas.microsoft.com/office/drawing/2014/main" id="{FD222D8E-16EF-4C9C-A856-BD998FF75DF1}"/>
                </a:ext>
              </a:extLst>
            </p:cNvPr>
            <p:cNvSpPr txBox="1">
              <a:spLocks/>
            </p:cNvSpPr>
            <p:nvPr/>
          </p:nvSpPr>
          <p:spPr>
            <a:xfrm>
              <a:off x="2112257" y="2859393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600" dirty="0"/>
                <a:t>0x60F00000</a:t>
              </a:r>
            </a:p>
          </p:txBody>
        </p:sp>
        <p:sp>
          <p:nvSpPr>
            <p:cNvPr id="120" name="Content Placeholder 1">
              <a:extLst>
                <a:ext uri="{FF2B5EF4-FFF2-40B4-BE49-F238E27FC236}">
                  <a16:creationId xmlns:a16="http://schemas.microsoft.com/office/drawing/2014/main" id="{529E38B5-CE51-4E9B-B6E7-A151176A6DC4}"/>
                </a:ext>
              </a:extLst>
            </p:cNvPr>
            <p:cNvSpPr txBox="1">
              <a:spLocks/>
            </p:cNvSpPr>
            <p:nvPr/>
          </p:nvSpPr>
          <p:spPr>
            <a:xfrm>
              <a:off x="2104495" y="4784997"/>
              <a:ext cx="685456" cy="182880"/>
            </a:xfrm>
            <a:prstGeom prst="rect">
              <a:avLst/>
            </a:prstGeom>
          </p:spPr>
          <p:txBody>
            <a:bodyPr/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600" dirty="0"/>
                <a:t>0x60200000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A8A2C-A941-4AB3-9732-6D437C1B8E33}"/>
              </a:ext>
            </a:extLst>
          </p:cNvPr>
          <p:cNvGrpSpPr/>
          <p:nvPr/>
        </p:nvGrpSpPr>
        <p:grpSpPr>
          <a:xfrm>
            <a:off x="5031649" y="1324793"/>
            <a:ext cx="1563986" cy="4829799"/>
            <a:chOff x="5031649" y="1324793"/>
            <a:chExt cx="1563986" cy="482979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952EA69-6C9C-4F78-9F62-3EE267560996}"/>
                </a:ext>
              </a:extLst>
            </p:cNvPr>
            <p:cNvSpPr/>
            <p:nvPr/>
          </p:nvSpPr>
          <p:spPr>
            <a:xfrm>
              <a:off x="5036925" y="5697392"/>
              <a:ext cx="155871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FRAM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02E26E3-3FB4-465C-982A-17830FCD6ED2}"/>
                </a:ext>
              </a:extLst>
            </p:cNvPr>
            <p:cNvGrpSpPr/>
            <p:nvPr/>
          </p:nvGrpSpPr>
          <p:grpSpPr>
            <a:xfrm>
              <a:off x="5032515" y="3038636"/>
              <a:ext cx="1560829" cy="476876"/>
              <a:chOff x="401843" y="5829300"/>
              <a:chExt cx="1550248" cy="476876"/>
            </a:xfrm>
          </p:grpSpPr>
          <p:sp>
            <p:nvSpPr>
              <p:cNvPr id="66" name="Flowchart: Document 65">
                <a:extLst>
                  <a:ext uri="{FF2B5EF4-FFF2-40B4-BE49-F238E27FC236}">
                    <a16:creationId xmlns:a16="http://schemas.microsoft.com/office/drawing/2014/main" id="{A4825B00-098C-472C-B66D-FAE9547B06DA}"/>
                  </a:ext>
                </a:extLst>
              </p:cNvPr>
              <p:cNvSpPr/>
              <p:nvPr/>
            </p:nvSpPr>
            <p:spPr>
              <a:xfrm>
                <a:off x="401844" y="5829300"/>
                <a:ext cx="1550247" cy="228600"/>
              </a:xfrm>
              <a:prstGeom prst="flowChartDocumen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Application Data Region</a:t>
                </a:r>
              </a:p>
            </p:txBody>
          </p:sp>
          <p:sp>
            <p:nvSpPr>
              <p:cNvPr id="67" name="Flowchart: Document 66">
                <a:extLst>
                  <a:ext uri="{FF2B5EF4-FFF2-40B4-BE49-F238E27FC236}">
                    <a16:creationId xmlns:a16="http://schemas.microsoft.com/office/drawing/2014/main" id="{D593B6CB-38CF-4A4B-AE9C-540D71DF33AE}"/>
                  </a:ext>
                </a:extLst>
              </p:cNvPr>
              <p:cNvSpPr/>
              <p:nvPr/>
            </p:nvSpPr>
            <p:spPr>
              <a:xfrm rot="10800000">
                <a:off x="401843" y="6077576"/>
                <a:ext cx="1550247" cy="228600"/>
              </a:xfrm>
              <a:prstGeom prst="flowChartDocumen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966AB4B-B259-4868-B530-37C74ADFCE3E}"/>
                </a:ext>
              </a:extLst>
            </p:cNvPr>
            <p:cNvSpPr/>
            <p:nvPr/>
          </p:nvSpPr>
          <p:spPr>
            <a:xfrm>
              <a:off x="5032515" y="1324793"/>
              <a:ext cx="1560833" cy="17134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Update Binary Region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25BB258-DF30-411F-A9FA-62A7E79938BC}"/>
                </a:ext>
              </a:extLst>
            </p:cNvPr>
            <p:cNvGrpSpPr/>
            <p:nvPr/>
          </p:nvGrpSpPr>
          <p:grpSpPr>
            <a:xfrm>
              <a:off x="5399970" y="1896183"/>
              <a:ext cx="832275" cy="913329"/>
              <a:chOff x="6313592" y="4163933"/>
              <a:chExt cx="832275" cy="91332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A547359-6060-4252-B8E0-4D9A1643021B}"/>
                  </a:ext>
                </a:extLst>
              </p:cNvPr>
              <p:cNvSpPr/>
              <p:nvPr/>
            </p:nvSpPr>
            <p:spPr>
              <a:xfrm>
                <a:off x="6313592" y="471257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Header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3C6B25-4301-46C2-8F3E-8CD4D783DEBA}"/>
                  </a:ext>
                </a:extLst>
              </p:cNvPr>
              <p:cNvSpPr/>
              <p:nvPr/>
            </p:nvSpPr>
            <p:spPr>
              <a:xfrm>
                <a:off x="6313592" y="452969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ECPK Image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7274C50-CD30-4B33-BAA8-1EC1F497363A}"/>
                  </a:ext>
                </a:extLst>
              </p:cNvPr>
              <p:cNvSpPr/>
              <p:nvPr/>
            </p:nvSpPr>
            <p:spPr>
              <a:xfrm>
                <a:off x="6313592" y="434681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MVCP Image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96B56DC-2D0C-474E-AA76-629409E16951}"/>
                  </a:ext>
                </a:extLst>
              </p:cNvPr>
              <p:cNvSpPr/>
              <p:nvPr/>
            </p:nvSpPr>
            <p:spPr>
              <a:xfrm>
                <a:off x="6313592" y="4163933"/>
                <a:ext cx="832275" cy="182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ACP Image</a:t>
                </a:r>
              </a:p>
            </p:txBody>
          </p:sp>
          <p:sp>
            <p:nvSpPr>
              <p:cNvPr id="74" name="Content Placeholder 1">
                <a:extLst>
                  <a:ext uri="{FF2B5EF4-FFF2-40B4-BE49-F238E27FC236}">
                    <a16:creationId xmlns:a16="http://schemas.microsoft.com/office/drawing/2014/main" id="{8286324D-2C60-4C59-9F75-9F5F40AEA3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3592" y="4894382"/>
                <a:ext cx="832275" cy="182880"/>
              </a:xfrm>
              <a:prstGeom prst="rect">
                <a:avLst/>
              </a:prstGeom>
            </p:spPr>
            <p:txBody>
              <a:bodyPr/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800" dirty="0"/>
                  <a:t>Update Binary</a:t>
                </a: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432DA93-4982-43EA-93A6-23FAEBF98A37}"/>
                </a:ext>
              </a:extLst>
            </p:cNvPr>
            <p:cNvSpPr/>
            <p:nvPr/>
          </p:nvSpPr>
          <p:spPr>
            <a:xfrm>
              <a:off x="5033075" y="3515812"/>
              <a:ext cx="1562008" cy="1463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Application  Data - TBD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0E8401-F836-4F19-8DB8-3BCE557CC443}"/>
                </a:ext>
              </a:extLst>
            </p:cNvPr>
            <p:cNvSpPr/>
            <p:nvPr/>
          </p:nvSpPr>
          <p:spPr>
            <a:xfrm>
              <a:off x="5032362" y="4975717"/>
              <a:ext cx="1562723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Backup Region 2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D2581F-792E-4A17-8E7D-BC2FC2C401FE}"/>
                </a:ext>
              </a:extLst>
            </p:cNvPr>
            <p:cNvSpPr/>
            <p:nvPr/>
          </p:nvSpPr>
          <p:spPr>
            <a:xfrm>
              <a:off x="5031649" y="5339366"/>
              <a:ext cx="1563435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Backup Region 1</a:t>
              </a:r>
            </a:p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Content Placeholder 1">
            <a:extLst>
              <a:ext uri="{FF2B5EF4-FFF2-40B4-BE49-F238E27FC236}">
                <a16:creationId xmlns:a16="http://schemas.microsoft.com/office/drawing/2014/main" id="{F783AE92-F410-4453-AD9A-3EC7DB75C6ED}"/>
              </a:ext>
            </a:extLst>
          </p:cNvPr>
          <p:cNvSpPr txBox="1">
            <a:spLocks/>
          </p:cNvSpPr>
          <p:nvPr/>
        </p:nvSpPr>
        <p:spPr>
          <a:xfrm>
            <a:off x="9982200" y="3400736"/>
            <a:ext cx="1371600" cy="12991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Question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If installing without a valid image in SRAM, do we copy the active or stale backup region?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Doing stale allows to go back to a previous release.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Doing active just reloads the image </a:t>
            </a:r>
            <a:r>
              <a:rPr lang="en-US" sz="800"/>
              <a:t>currently in FRAM.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945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FCF14A-BA37-40C3-83A6-DEC51E90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ExoTerra Proprietary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EDCF-A1E9-43CA-A221-DB7CF218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ECPK Software Update Process Detail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96F848-B37B-4CD0-8841-A4A722238A16}"/>
              </a:ext>
            </a:extLst>
          </p:cNvPr>
          <p:cNvSpPr/>
          <p:nvPr/>
        </p:nvSpPr>
        <p:spPr>
          <a:xfrm>
            <a:off x="485139" y="1387080"/>
            <a:ext cx="128016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Verify Upload (w)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800" dirty="0">
                <a:solidFill>
                  <a:schemeClr val="tx1"/>
                </a:solidFill>
              </a:rPr>
              <a:t>Index = 0x5500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800" dirty="0">
                <a:solidFill>
                  <a:schemeClr val="tx1"/>
                </a:solidFill>
              </a:rPr>
              <a:t>Sub-index = 0x02</a:t>
            </a:r>
          </a:p>
        </p:txBody>
      </p:sp>
      <p:sp>
        <p:nvSpPr>
          <p:cNvPr id="121" name="Content Placeholder 1">
            <a:extLst>
              <a:ext uri="{FF2B5EF4-FFF2-40B4-BE49-F238E27FC236}">
                <a16:creationId xmlns:a16="http://schemas.microsoft.com/office/drawing/2014/main" id="{B9F18608-719C-457A-8C07-3393153D0637}"/>
              </a:ext>
            </a:extLst>
          </p:cNvPr>
          <p:cNvSpPr txBox="1">
            <a:spLocks/>
          </p:cNvSpPr>
          <p:nvPr/>
        </p:nvSpPr>
        <p:spPr>
          <a:xfrm>
            <a:off x="7740727" y="1176611"/>
            <a:ext cx="3898899" cy="2270562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Image Backup Regions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Two regions to store images for each of the three devices (ECPK, MVCP, ACP). 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Each region is 1MB = 16 sectors (smallest erase is a 65kB sector) 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Each region has two states; stale and active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Active = has been written to FRAM. Only one region can be active at a time, the other must be stale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When an update is received it is validated as it is transferred to the stale backup region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Once the full update image is transferred it remains stale until user sends Install command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The user sends a Install command to make the update active and copy it to FRAM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The user can use the Install command to switch back and forth between the latest and the previous versions </a:t>
            </a:r>
          </a:p>
          <a:p>
            <a:pPr marL="91440" indent="-91440"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Initialize both regions as stale. If someone attempts to install we will fail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970D69-03E4-401F-A3A0-5C3521A9FFDD}"/>
              </a:ext>
            </a:extLst>
          </p:cNvPr>
          <p:cNvSpPr/>
          <p:nvPr/>
        </p:nvSpPr>
        <p:spPr>
          <a:xfrm>
            <a:off x="2222499" y="1524240"/>
            <a:ext cx="73152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Region 1 State?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A12ADA-AED8-424F-9305-F8DC755A5284}"/>
              </a:ext>
            </a:extLst>
          </p:cNvPr>
          <p:cNvSpPr/>
          <p:nvPr/>
        </p:nvSpPr>
        <p:spPr>
          <a:xfrm>
            <a:off x="3429453" y="1569960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 Image to Region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2E263C-9F54-47F8-B411-6249ECC87665}"/>
              </a:ext>
            </a:extLst>
          </p:cNvPr>
          <p:cNvSpPr/>
          <p:nvPr/>
        </p:nvSpPr>
        <p:spPr>
          <a:xfrm>
            <a:off x="3429453" y="2336193"/>
            <a:ext cx="128016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 Image to Region 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Region 2 = stale</a:t>
            </a:r>
          </a:p>
        </p:txBody>
      </p:sp>
      <p:sp>
        <p:nvSpPr>
          <p:cNvPr id="69" name="Content Placeholder 5">
            <a:extLst>
              <a:ext uri="{FF2B5EF4-FFF2-40B4-BE49-F238E27FC236}">
                <a16:creationId xmlns:a16="http://schemas.microsoft.com/office/drawing/2014/main" id="{5397B71C-761C-4179-922F-6D0297146D3F}"/>
              </a:ext>
            </a:extLst>
          </p:cNvPr>
          <p:cNvSpPr txBox="1">
            <a:spLocks/>
          </p:cNvSpPr>
          <p:nvPr/>
        </p:nvSpPr>
        <p:spPr>
          <a:xfrm>
            <a:off x="2954019" y="1551672"/>
            <a:ext cx="54864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/>
              <a:t>Stale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FF1847-E5F4-4141-95D3-F52E23F224B6}"/>
              </a:ext>
            </a:extLst>
          </p:cNvPr>
          <p:cNvCxnSpPr>
            <a:stCxn id="5" idx="6"/>
            <a:endCxn id="67" idx="1"/>
          </p:cNvCxnSpPr>
          <p:nvPr/>
        </p:nvCxnSpPr>
        <p:spPr>
          <a:xfrm>
            <a:off x="2954019" y="1752840"/>
            <a:ext cx="47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5AC739C-F60D-4E32-8B07-99F342A09B16}"/>
              </a:ext>
            </a:extLst>
          </p:cNvPr>
          <p:cNvCxnSpPr>
            <a:stCxn id="5" idx="4"/>
            <a:endCxn id="68" idx="1"/>
          </p:cNvCxnSpPr>
          <p:nvPr/>
        </p:nvCxnSpPr>
        <p:spPr>
          <a:xfrm rot="16200000" flipH="1">
            <a:off x="2740040" y="1829659"/>
            <a:ext cx="537633" cy="8411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5">
            <a:extLst>
              <a:ext uri="{FF2B5EF4-FFF2-40B4-BE49-F238E27FC236}">
                <a16:creationId xmlns:a16="http://schemas.microsoft.com/office/drawing/2014/main" id="{A64DBAD2-72E0-45C9-B237-C95E186E80CB}"/>
              </a:ext>
            </a:extLst>
          </p:cNvPr>
          <p:cNvSpPr txBox="1">
            <a:spLocks/>
          </p:cNvSpPr>
          <p:nvPr/>
        </p:nvSpPr>
        <p:spPr>
          <a:xfrm>
            <a:off x="2583828" y="1981440"/>
            <a:ext cx="54864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/>
              <a:t>Active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D886B7-55C4-46FE-A8BF-B19ADFCD7130}"/>
              </a:ext>
            </a:extLst>
          </p:cNvPr>
          <p:cNvCxnSpPr>
            <a:stCxn id="95" idx="3"/>
            <a:endCxn id="5" idx="2"/>
          </p:cNvCxnSpPr>
          <p:nvPr/>
        </p:nvCxnSpPr>
        <p:spPr>
          <a:xfrm>
            <a:off x="1765299" y="175284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36D7E-4658-4765-877B-21BD3FB053A1}"/>
              </a:ext>
            </a:extLst>
          </p:cNvPr>
          <p:cNvSpPr/>
          <p:nvPr/>
        </p:nvSpPr>
        <p:spPr>
          <a:xfrm>
            <a:off x="485139" y="3876303"/>
            <a:ext cx="128016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Install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800" dirty="0">
                <a:solidFill>
                  <a:schemeClr val="tx1"/>
                </a:solidFill>
              </a:rPr>
              <a:t>Index = 0x5500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800" dirty="0">
                <a:solidFill>
                  <a:schemeClr val="tx1"/>
                </a:solidFill>
              </a:rPr>
              <a:t>Sub-index = 0x03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21A2C76-A111-4737-8646-5ED554D97A3E}"/>
              </a:ext>
            </a:extLst>
          </p:cNvPr>
          <p:cNvSpPr/>
          <p:nvPr/>
        </p:nvSpPr>
        <p:spPr>
          <a:xfrm>
            <a:off x="2222499" y="4013463"/>
            <a:ext cx="73152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Region 1 State?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02B039-113C-43C3-A8D8-B43E1014A04D}"/>
              </a:ext>
            </a:extLst>
          </p:cNvPr>
          <p:cNvSpPr/>
          <p:nvPr/>
        </p:nvSpPr>
        <p:spPr>
          <a:xfrm>
            <a:off x="3429453" y="4059183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Check Region 1 CRC</a:t>
            </a:r>
          </a:p>
        </p:txBody>
      </p:sp>
      <p:sp>
        <p:nvSpPr>
          <p:cNvPr id="96" name="Content Placeholder 5">
            <a:extLst>
              <a:ext uri="{FF2B5EF4-FFF2-40B4-BE49-F238E27FC236}">
                <a16:creationId xmlns:a16="http://schemas.microsoft.com/office/drawing/2014/main" id="{45CF4E4F-DF15-44B1-8132-8C12A0FB09DD}"/>
              </a:ext>
            </a:extLst>
          </p:cNvPr>
          <p:cNvSpPr txBox="1">
            <a:spLocks/>
          </p:cNvSpPr>
          <p:nvPr/>
        </p:nvSpPr>
        <p:spPr>
          <a:xfrm>
            <a:off x="2954019" y="4040895"/>
            <a:ext cx="45720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/>
              <a:t>Stale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993DB2-480B-416A-984E-FDDDA45C2A4B}"/>
              </a:ext>
            </a:extLst>
          </p:cNvPr>
          <p:cNvCxnSpPr>
            <a:stCxn id="83" idx="6"/>
            <a:endCxn id="85" idx="1"/>
          </p:cNvCxnSpPr>
          <p:nvPr/>
        </p:nvCxnSpPr>
        <p:spPr>
          <a:xfrm>
            <a:off x="2954019" y="4242063"/>
            <a:ext cx="47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5">
            <a:extLst>
              <a:ext uri="{FF2B5EF4-FFF2-40B4-BE49-F238E27FC236}">
                <a16:creationId xmlns:a16="http://schemas.microsoft.com/office/drawing/2014/main" id="{A3F05881-3EB1-4D00-8CCF-4E4932E37534}"/>
              </a:ext>
            </a:extLst>
          </p:cNvPr>
          <p:cNvSpPr txBox="1">
            <a:spLocks/>
          </p:cNvSpPr>
          <p:nvPr/>
        </p:nvSpPr>
        <p:spPr>
          <a:xfrm>
            <a:off x="2583828" y="4470663"/>
            <a:ext cx="45720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/>
              <a:t>Active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BB981E-DF76-46AE-8F13-91DE00C02011}"/>
              </a:ext>
            </a:extLst>
          </p:cNvPr>
          <p:cNvCxnSpPr>
            <a:stCxn id="81" idx="3"/>
            <a:endCxn id="83" idx="2"/>
          </p:cNvCxnSpPr>
          <p:nvPr/>
        </p:nvCxnSpPr>
        <p:spPr>
          <a:xfrm>
            <a:off x="1765299" y="424206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CF1CD33-A241-4A3A-81A0-64DFED9046BD}"/>
              </a:ext>
            </a:extLst>
          </p:cNvPr>
          <p:cNvSpPr/>
          <p:nvPr/>
        </p:nvSpPr>
        <p:spPr>
          <a:xfrm>
            <a:off x="9227257" y="4059183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Region 1 = Active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Region 2 = Stale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D97048F-9A62-4C85-91B8-561053A7C6E6}"/>
              </a:ext>
            </a:extLst>
          </p:cNvPr>
          <p:cNvCxnSpPr>
            <a:cxnSpLocks/>
            <a:stCxn id="83" idx="4"/>
            <a:endCxn id="158" idx="1"/>
          </p:cNvCxnSpPr>
          <p:nvPr/>
        </p:nvCxnSpPr>
        <p:spPr>
          <a:xfrm rot="16200000" flipH="1">
            <a:off x="2718164" y="4340758"/>
            <a:ext cx="581384" cy="8411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AAF4A085-F9FE-4479-AD16-58A0E5E4272A}"/>
              </a:ext>
            </a:extLst>
          </p:cNvPr>
          <p:cNvSpPr/>
          <p:nvPr/>
        </p:nvSpPr>
        <p:spPr>
          <a:xfrm>
            <a:off x="4988040" y="4013463"/>
            <a:ext cx="73152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Pass?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4C8ADA-6B1C-494C-8323-67BCD9854040}"/>
              </a:ext>
            </a:extLst>
          </p:cNvPr>
          <p:cNvCxnSpPr>
            <a:stCxn id="85" idx="3"/>
            <a:endCxn id="155" idx="2"/>
          </p:cNvCxnSpPr>
          <p:nvPr/>
        </p:nvCxnSpPr>
        <p:spPr>
          <a:xfrm>
            <a:off x="4526733" y="4242063"/>
            <a:ext cx="461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3A01EC-7D5E-4947-BDC1-06D6760DBCC2}"/>
              </a:ext>
            </a:extLst>
          </p:cNvPr>
          <p:cNvCxnSpPr>
            <a:cxnSpLocks/>
            <a:stCxn id="225" idx="3"/>
            <a:endCxn id="151" idx="1"/>
          </p:cNvCxnSpPr>
          <p:nvPr/>
        </p:nvCxnSpPr>
        <p:spPr>
          <a:xfrm flipV="1">
            <a:off x="8808001" y="4242063"/>
            <a:ext cx="419256" cy="1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5">
            <a:extLst>
              <a:ext uri="{FF2B5EF4-FFF2-40B4-BE49-F238E27FC236}">
                <a16:creationId xmlns:a16="http://schemas.microsoft.com/office/drawing/2014/main" id="{493A1FB3-9862-4D74-977F-4CB55C9E9E96}"/>
              </a:ext>
            </a:extLst>
          </p:cNvPr>
          <p:cNvSpPr txBox="1">
            <a:spLocks/>
          </p:cNvSpPr>
          <p:nvPr/>
        </p:nvSpPr>
        <p:spPr>
          <a:xfrm>
            <a:off x="5715667" y="4035636"/>
            <a:ext cx="36576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/>
              <a:t>Yes</a:t>
            </a:r>
          </a:p>
        </p:txBody>
      </p:sp>
      <p:sp>
        <p:nvSpPr>
          <p:cNvPr id="157" name="Content Placeholder 5">
            <a:extLst>
              <a:ext uri="{FF2B5EF4-FFF2-40B4-BE49-F238E27FC236}">
                <a16:creationId xmlns:a16="http://schemas.microsoft.com/office/drawing/2014/main" id="{65A5FCC9-4850-424D-B9E3-04760CEFAB40}"/>
              </a:ext>
            </a:extLst>
          </p:cNvPr>
          <p:cNvSpPr txBox="1">
            <a:spLocks/>
          </p:cNvSpPr>
          <p:nvPr/>
        </p:nvSpPr>
        <p:spPr>
          <a:xfrm>
            <a:off x="5349907" y="3815473"/>
            <a:ext cx="36576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/>
              <a:t>No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C04B42E-311C-46AF-850A-B5D33BAC3920}"/>
              </a:ext>
            </a:extLst>
          </p:cNvPr>
          <p:cNvSpPr/>
          <p:nvPr/>
        </p:nvSpPr>
        <p:spPr>
          <a:xfrm>
            <a:off x="3429453" y="4869167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Check Region 2 CRC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52BC45-ACF6-4817-A314-3FC473BC9D71}"/>
              </a:ext>
            </a:extLst>
          </p:cNvPr>
          <p:cNvSpPr/>
          <p:nvPr/>
        </p:nvSpPr>
        <p:spPr>
          <a:xfrm>
            <a:off x="7710721" y="4870523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Send Region 2 Images to Clients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49743D6-AEAB-48F6-945D-97F8C1AC2439}"/>
              </a:ext>
            </a:extLst>
          </p:cNvPr>
          <p:cNvSpPr/>
          <p:nvPr/>
        </p:nvSpPr>
        <p:spPr>
          <a:xfrm>
            <a:off x="4984147" y="4823447"/>
            <a:ext cx="731520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Pass?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E554B38-217D-4E1F-87F2-016D8B925BB3}"/>
              </a:ext>
            </a:extLst>
          </p:cNvPr>
          <p:cNvCxnSpPr>
            <a:cxnSpLocks/>
            <a:stCxn id="158" idx="3"/>
            <a:endCxn id="165" idx="2"/>
          </p:cNvCxnSpPr>
          <p:nvPr/>
        </p:nvCxnSpPr>
        <p:spPr>
          <a:xfrm>
            <a:off x="4526733" y="5052047"/>
            <a:ext cx="457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127C57-3D64-45E2-AA9E-88658D098D48}"/>
              </a:ext>
            </a:extLst>
          </p:cNvPr>
          <p:cNvCxnSpPr>
            <a:cxnSpLocks/>
            <a:stCxn id="165" idx="6"/>
            <a:endCxn id="209" idx="1"/>
          </p:cNvCxnSpPr>
          <p:nvPr/>
        </p:nvCxnSpPr>
        <p:spPr>
          <a:xfrm>
            <a:off x="5715667" y="5052047"/>
            <a:ext cx="478518" cy="1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ontent Placeholder 5">
            <a:extLst>
              <a:ext uri="{FF2B5EF4-FFF2-40B4-BE49-F238E27FC236}">
                <a16:creationId xmlns:a16="http://schemas.microsoft.com/office/drawing/2014/main" id="{A78660A0-35B3-4AA9-B759-977952880AE7}"/>
              </a:ext>
            </a:extLst>
          </p:cNvPr>
          <p:cNvSpPr txBox="1">
            <a:spLocks/>
          </p:cNvSpPr>
          <p:nvPr/>
        </p:nvSpPr>
        <p:spPr>
          <a:xfrm>
            <a:off x="5715667" y="4848002"/>
            <a:ext cx="36576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/>
              <a:t>Yes</a:t>
            </a:r>
          </a:p>
        </p:txBody>
      </p:sp>
      <p:sp>
        <p:nvSpPr>
          <p:cNvPr id="170" name="Content Placeholder 5">
            <a:extLst>
              <a:ext uri="{FF2B5EF4-FFF2-40B4-BE49-F238E27FC236}">
                <a16:creationId xmlns:a16="http://schemas.microsoft.com/office/drawing/2014/main" id="{2CDA2815-3520-453E-9B91-7278DB894D17}"/>
              </a:ext>
            </a:extLst>
          </p:cNvPr>
          <p:cNvSpPr txBox="1">
            <a:spLocks/>
          </p:cNvSpPr>
          <p:nvPr/>
        </p:nvSpPr>
        <p:spPr>
          <a:xfrm>
            <a:off x="5381924" y="5359502"/>
            <a:ext cx="365760" cy="201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/>
              <a:t>No</a:t>
            </a:r>
          </a:p>
        </p:txBody>
      </p:sp>
      <p:sp>
        <p:nvSpPr>
          <p:cNvPr id="179" name="Content Placeholder 5">
            <a:extLst>
              <a:ext uri="{FF2B5EF4-FFF2-40B4-BE49-F238E27FC236}">
                <a16:creationId xmlns:a16="http://schemas.microsoft.com/office/drawing/2014/main" id="{C36F7B55-935B-4231-B2D5-936055E37DFF}"/>
              </a:ext>
            </a:extLst>
          </p:cNvPr>
          <p:cNvSpPr txBox="1">
            <a:spLocks/>
          </p:cNvSpPr>
          <p:nvPr/>
        </p:nvSpPr>
        <p:spPr>
          <a:xfrm>
            <a:off x="1623708" y="3338670"/>
            <a:ext cx="1920240" cy="274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Always check region 1 first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8784E7-1F97-4159-BDF5-43BE7129EF56}"/>
              </a:ext>
            </a:extLst>
          </p:cNvPr>
          <p:cNvSpPr/>
          <p:nvPr/>
        </p:nvSpPr>
        <p:spPr>
          <a:xfrm>
            <a:off x="6194185" y="4870523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Copy Region 2 image to FRAM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7B95D59-CB44-4C3C-90A7-B1C3D91D0BCA}"/>
              </a:ext>
            </a:extLst>
          </p:cNvPr>
          <p:cNvCxnSpPr>
            <a:cxnSpLocks/>
            <a:stCxn id="209" idx="3"/>
            <a:endCxn id="161" idx="1"/>
          </p:cNvCxnSpPr>
          <p:nvPr/>
        </p:nvCxnSpPr>
        <p:spPr>
          <a:xfrm>
            <a:off x="7291465" y="5053403"/>
            <a:ext cx="419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E24C1F-97D2-4B3C-B02E-81F6C9945B17}"/>
              </a:ext>
            </a:extLst>
          </p:cNvPr>
          <p:cNvSpPr/>
          <p:nvPr/>
        </p:nvSpPr>
        <p:spPr>
          <a:xfrm>
            <a:off x="9227257" y="4870523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Region 1 = Stale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Region 2 = Active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FC0A89F-2FBA-45A0-AB0A-980028082355}"/>
              </a:ext>
            </a:extLst>
          </p:cNvPr>
          <p:cNvCxnSpPr>
            <a:cxnSpLocks/>
            <a:stCxn id="161" idx="3"/>
            <a:endCxn id="215" idx="1"/>
          </p:cNvCxnSpPr>
          <p:nvPr/>
        </p:nvCxnSpPr>
        <p:spPr>
          <a:xfrm>
            <a:off x="8808001" y="5053403"/>
            <a:ext cx="419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201CA9-B57B-43C6-B6D8-E50494D4FDDF}"/>
              </a:ext>
            </a:extLst>
          </p:cNvPr>
          <p:cNvCxnSpPr>
            <a:cxnSpLocks/>
            <a:stCxn id="155" idx="0"/>
            <a:endCxn id="243" idx="2"/>
          </p:cNvCxnSpPr>
          <p:nvPr/>
        </p:nvCxnSpPr>
        <p:spPr>
          <a:xfrm rot="5400000" flipH="1" flipV="1">
            <a:off x="5611128" y="3164729"/>
            <a:ext cx="591406" cy="1106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E5776F5-B808-418A-8B77-0E3C61471DAA}"/>
              </a:ext>
            </a:extLst>
          </p:cNvPr>
          <p:cNvSpPr/>
          <p:nvPr/>
        </p:nvSpPr>
        <p:spPr>
          <a:xfrm>
            <a:off x="7710721" y="4060740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Send Region 1 Images to Clients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1D05563-47BF-4F30-B979-9D75E6E2659D}"/>
              </a:ext>
            </a:extLst>
          </p:cNvPr>
          <p:cNvSpPr/>
          <p:nvPr/>
        </p:nvSpPr>
        <p:spPr>
          <a:xfrm>
            <a:off x="6194185" y="4060740"/>
            <a:ext cx="109728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Copy Region 1 image to FRAM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C97276D-28D5-4404-A818-BC34B5551BDE}"/>
              </a:ext>
            </a:extLst>
          </p:cNvPr>
          <p:cNvCxnSpPr>
            <a:cxnSpLocks/>
            <a:stCxn id="226" idx="3"/>
            <a:endCxn id="225" idx="1"/>
          </p:cNvCxnSpPr>
          <p:nvPr/>
        </p:nvCxnSpPr>
        <p:spPr>
          <a:xfrm>
            <a:off x="7291465" y="4243620"/>
            <a:ext cx="419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858C2D5-D71E-4AE7-A8FB-0DE07A62C58D}"/>
              </a:ext>
            </a:extLst>
          </p:cNvPr>
          <p:cNvCxnSpPr>
            <a:cxnSpLocks/>
            <a:stCxn id="155" idx="6"/>
            <a:endCxn id="226" idx="1"/>
          </p:cNvCxnSpPr>
          <p:nvPr/>
        </p:nvCxnSpPr>
        <p:spPr>
          <a:xfrm>
            <a:off x="5719560" y="4242063"/>
            <a:ext cx="474625" cy="1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ontent Placeholder 1">
            <a:extLst>
              <a:ext uri="{FF2B5EF4-FFF2-40B4-BE49-F238E27FC236}">
                <a16:creationId xmlns:a16="http://schemas.microsoft.com/office/drawing/2014/main" id="{FD1516D8-4AB6-4A1F-A1E0-6D9CDE7A7F93}"/>
              </a:ext>
            </a:extLst>
          </p:cNvPr>
          <p:cNvSpPr txBox="1">
            <a:spLocks/>
          </p:cNvSpPr>
          <p:nvPr/>
        </p:nvSpPr>
        <p:spPr>
          <a:xfrm>
            <a:off x="485139" y="4610908"/>
            <a:ext cx="1280161" cy="58138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Installs what is in a stale region and makes it active, IF, there is a valid image in the stale region.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E2153E1B-D6F3-4875-933B-C0FA6F422F59}"/>
              </a:ext>
            </a:extLst>
          </p:cNvPr>
          <p:cNvCxnSpPr>
            <a:cxnSpLocks/>
            <a:stCxn id="165" idx="4"/>
            <a:endCxn id="245" idx="2"/>
          </p:cNvCxnSpPr>
          <p:nvPr/>
        </p:nvCxnSpPr>
        <p:spPr>
          <a:xfrm rot="16200000" flipH="1">
            <a:off x="5611820" y="5018733"/>
            <a:ext cx="586129" cy="11099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FAFE53CA-D374-41A2-9259-CF95F5BE2D67}"/>
              </a:ext>
            </a:extLst>
          </p:cNvPr>
          <p:cNvSpPr/>
          <p:nvPr/>
        </p:nvSpPr>
        <p:spPr>
          <a:xfrm>
            <a:off x="4917504" y="1569960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27BDB1C-6AC6-462D-972F-B00D5961A612}"/>
              </a:ext>
            </a:extLst>
          </p:cNvPr>
          <p:cNvCxnSpPr>
            <a:stCxn id="67" idx="3"/>
            <a:endCxn id="236" idx="2"/>
          </p:cNvCxnSpPr>
          <p:nvPr/>
        </p:nvCxnSpPr>
        <p:spPr>
          <a:xfrm>
            <a:off x="4526733" y="1752840"/>
            <a:ext cx="39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4BFF19C3-9129-463C-B711-C28B5635E318}"/>
              </a:ext>
            </a:extLst>
          </p:cNvPr>
          <p:cNvCxnSpPr>
            <a:stCxn id="68" idx="3"/>
            <a:endCxn id="236" idx="4"/>
          </p:cNvCxnSpPr>
          <p:nvPr/>
        </p:nvCxnSpPr>
        <p:spPr>
          <a:xfrm flipV="1">
            <a:off x="4709613" y="1935720"/>
            <a:ext cx="390771" cy="5833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5EBF3875-FF9C-42F0-B1DA-8AD01106245D}"/>
              </a:ext>
            </a:extLst>
          </p:cNvPr>
          <p:cNvSpPr/>
          <p:nvPr/>
        </p:nvSpPr>
        <p:spPr>
          <a:xfrm>
            <a:off x="2057400" y="3132669"/>
            <a:ext cx="3898900" cy="732367"/>
          </a:xfrm>
          <a:custGeom>
            <a:avLst/>
            <a:gdLst>
              <a:gd name="connsiteX0" fmla="*/ 0 w 3898900"/>
              <a:gd name="connsiteY0" fmla="*/ 732367 h 732367"/>
              <a:gd name="connsiteX1" fmla="*/ 2506133 w 3898900"/>
              <a:gd name="connsiteY1" fmla="*/ 706967 h 732367"/>
              <a:gd name="connsiteX2" fmla="*/ 2836333 w 3898900"/>
              <a:gd name="connsiteY2" fmla="*/ 685800 h 732367"/>
              <a:gd name="connsiteX3" fmla="*/ 2988733 w 3898900"/>
              <a:gd name="connsiteY3" fmla="*/ 626534 h 732367"/>
              <a:gd name="connsiteX4" fmla="*/ 3090333 w 3898900"/>
              <a:gd name="connsiteY4" fmla="*/ 440267 h 732367"/>
              <a:gd name="connsiteX5" fmla="*/ 3191933 w 3898900"/>
              <a:gd name="connsiteY5" fmla="*/ 198967 h 732367"/>
              <a:gd name="connsiteX6" fmla="*/ 3458633 w 3898900"/>
              <a:gd name="connsiteY6" fmla="*/ 42334 h 732367"/>
              <a:gd name="connsiteX7" fmla="*/ 3898900 w 3898900"/>
              <a:gd name="connsiteY7" fmla="*/ 0 h 732367"/>
              <a:gd name="connsiteX8" fmla="*/ 3898900 w 3898900"/>
              <a:gd name="connsiteY8" fmla="*/ 0 h 73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8900" h="732367">
                <a:moveTo>
                  <a:pt x="0" y="732367"/>
                </a:moveTo>
                <a:lnTo>
                  <a:pt x="2506133" y="706967"/>
                </a:lnTo>
                <a:cubicBezTo>
                  <a:pt x="2978855" y="699206"/>
                  <a:pt x="2755900" y="699206"/>
                  <a:pt x="2836333" y="685800"/>
                </a:cubicBezTo>
                <a:cubicBezTo>
                  <a:pt x="2916766" y="672394"/>
                  <a:pt x="2946400" y="667456"/>
                  <a:pt x="2988733" y="626534"/>
                </a:cubicBezTo>
                <a:cubicBezTo>
                  <a:pt x="3031066" y="585612"/>
                  <a:pt x="3056466" y="511528"/>
                  <a:pt x="3090333" y="440267"/>
                </a:cubicBezTo>
                <a:cubicBezTo>
                  <a:pt x="3124200" y="369006"/>
                  <a:pt x="3130550" y="265289"/>
                  <a:pt x="3191933" y="198967"/>
                </a:cubicBezTo>
                <a:cubicBezTo>
                  <a:pt x="3253316" y="132645"/>
                  <a:pt x="3340805" y="75495"/>
                  <a:pt x="3458633" y="42334"/>
                </a:cubicBezTo>
                <a:cubicBezTo>
                  <a:pt x="3576461" y="9173"/>
                  <a:pt x="3898900" y="0"/>
                  <a:pt x="3898900" y="0"/>
                </a:cubicBezTo>
                <a:lnTo>
                  <a:pt x="3898900" y="0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CE5FA29-33E3-426A-AA29-72685788D61B}"/>
              </a:ext>
            </a:extLst>
          </p:cNvPr>
          <p:cNvSpPr/>
          <p:nvPr/>
        </p:nvSpPr>
        <p:spPr>
          <a:xfrm>
            <a:off x="1913467" y="4580630"/>
            <a:ext cx="4114800" cy="1575458"/>
          </a:xfrm>
          <a:custGeom>
            <a:avLst/>
            <a:gdLst>
              <a:gd name="connsiteX0" fmla="*/ 0 w 4114800"/>
              <a:gd name="connsiteY0" fmla="*/ 4073 h 1575458"/>
              <a:gd name="connsiteX1" fmla="*/ 194733 w 4114800"/>
              <a:gd name="connsiteY1" fmla="*/ 4073 h 1575458"/>
              <a:gd name="connsiteX2" fmla="*/ 325966 w 4114800"/>
              <a:gd name="connsiteY2" fmla="*/ 46406 h 1575458"/>
              <a:gd name="connsiteX3" fmla="*/ 414866 w 4114800"/>
              <a:gd name="connsiteY3" fmla="*/ 198806 h 1575458"/>
              <a:gd name="connsiteX4" fmla="*/ 474133 w 4114800"/>
              <a:gd name="connsiteY4" fmla="*/ 545939 h 1575458"/>
              <a:gd name="connsiteX5" fmla="*/ 740833 w 4114800"/>
              <a:gd name="connsiteY5" fmla="*/ 744906 h 1575458"/>
              <a:gd name="connsiteX6" fmla="*/ 1320800 w 4114800"/>
              <a:gd name="connsiteY6" fmla="*/ 812639 h 1575458"/>
              <a:gd name="connsiteX7" fmla="*/ 1976966 w 4114800"/>
              <a:gd name="connsiteY7" fmla="*/ 795706 h 1575458"/>
              <a:gd name="connsiteX8" fmla="*/ 2620433 w 4114800"/>
              <a:gd name="connsiteY8" fmla="*/ 808406 h 1575458"/>
              <a:gd name="connsiteX9" fmla="*/ 2933700 w 4114800"/>
              <a:gd name="connsiteY9" fmla="*/ 922706 h 1575458"/>
              <a:gd name="connsiteX10" fmla="*/ 3132666 w 4114800"/>
              <a:gd name="connsiteY10" fmla="*/ 1193639 h 1575458"/>
              <a:gd name="connsiteX11" fmla="*/ 3263900 w 4114800"/>
              <a:gd name="connsiteY11" fmla="*/ 1464573 h 1575458"/>
              <a:gd name="connsiteX12" fmla="*/ 3695700 w 4114800"/>
              <a:gd name="connsiteY12" fmla="*/ 1561939 h 1575458"/>
              <a:gd name="connsiteX13" fmla="*/ 4114800 w 4114800"/>
              <a:gd name="connsiteY13" fmla="*/ 1574639 h 15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4800" h="1575458">
                <a:moveTo>
                  <a:pt x="0" y="4073"/>
                </a:moveTo>
                <a:cubicBezTo>
                  <a:pt x="70202" y="545"/>
                  <a:pt x="140405" y="-2982"/>
                  <a:pt x="194733" y="4073"/>
                </a:cubicBezTo>
                <a:cubicBezTo>
                  <a:pt x="249061" y="11128"/>
                  <a:pt x="289277" y="13951"/>
                  <a:pt x="325966" y="46406"/>
                </a:cubicBezTo>
                <a:cubicBezTo>
                  <a:pt x="362655" y="78862"/>
                  <a:pt x="390172" y="115551"/>
                  <a:pt x="414866" y="198806"/>
                </a:cubicBezTo>
                <a:cubicBezTo>
                  <a:pt x="439561" y="282062"/>
                  <a:pt x="419805" y="454922"/>
                  <a:pt x="474133" y="545939"/>
                </a:cubicBezTo>
                <a:cubicBezTo>
                  <a:pt x="528461" y="636956"/>
                  <a:pt x="599722" y="700456"/>
                  <a:pt x="740833" y="744906"/>
                </a:cubicBezTo>
                <a:cubicBezTo>
                  <a:pt x="881944" y="789356"/>
                  <a:pt x="1114778" y="804172"/>
                  <a:pt x="1320800" y="812639"/>
                </a:cubicBezTo>
                <a:cubicBezTo>
                  <a:pt x="1526822" y="821106"/>
                  <a:pt x="1760361" y="796411"/>
                  <a:pt x="1976966" y="795706"/>
                </a:cubicBezTo>
                <a:cubicBezTo>
                  <a:pt x="2193571" y="795001"/>
                  <a:pt x="2460977" y="787239"/>
                  <a:pt x="2620433" y="808406"/>
                </a:cubicBezTo>
                <a:cubicBezTo>
                  <a:pt x="2779889" y="829573"/>
                  <a:pt x="2848328" y="858501"/>
                  <a:pt x="2933700" y="922706"/>
                </a:cubicBezTo>
                <a:cubicBezTo>
                  <a:pt x="3019072" y="986911"/>
                  <a:pt x="3077633" y="1103328"/>
                  <a:pt x="3132666" y="1193639"/>
                </a:cubicBezTo>
                <a:cubicBezTo>
                  <a:pt x="3187699" y="1283950"/>
                  <a:pt x="3170061" y="1403190"/>
                  <a:pt x="3263900" y="1464573"/>
                </a:cubicBezTo>
                <a:cubicBezTo>
                  <a:pt x="3357739" y="1525956"/>
                  <a:pt x="3553883" y="1543595"/>
                  <a:pt x="3695700" y="1561939"/>
                </a:cubicBezTo>
                <a:cubicBezTo>
                  <a:pt x="3837517" y="1580283"/>
                  <a:pt x="4047772" y="1574639"/>
                  <a:pt x="4114800" y="157463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F343A72-2250-4394-840D-B3ABCC9E25C7}"/>
              </a:ext>
            </a:extLst>
          </p:cNvPr>
          <p:cNvSpPr/>
          <p:nvPr/>
        </p:nvSpPr>
        <p:spPr>
          <a:xfrm>
            <a:off x="6459862" y="3239177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244" name="Content Placeholder 1">
            <a:extLst>
              <a:ext uri="{FF2B5EF4-FFF2-40B4-BE49-F238E27FC236}">
                <a16:creationId xmlns:a16="http://schemas.microsoft.com/office/drawing/2014/main" id="{203148B2-871F-414A-9514-C551FEDA7B7D}"/>
              </a:ext>
            </a:extLst>
          </p:cNvPr>
          <p:cNvSpPr txBox="1">
            <a:spLocks/>
          </p:cNvSpPr>
          <p:nvPr/>
        </p:nvSpPr>
        <p:spPr>
          <a:xfrm>
            <a:off x="6142452" y="3607187"/>
            <a:ext cx="1005840" cy="18288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Upload an update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48CCD00-0539-4FFB-9EA3-7AA30B80518C}"/>
              </a:ext>
            </a:extLst>
          </p:cNvPr>
          <p:cNvSpPr/>
          <p:nvPr/>
        </p:nvSpPr>
        <p:spPr>
          <a:xfrm>
            <a:off x="6459862" y="5683896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246" name="Content Placeholder 1">
            <a:extLst>
              <a:ext uri="{FF2B5EF4-FFF2-40B4-BE49-F238E27FC236}">
                <a16:creationId xmlns:a16="http://schemas.microsoft.com/office/drawing/2014/main" id="{432D77F6-B202-4AF0-B9B7-E5C6C5426BA6}"/>
              </a:ext>
            </a:extLst>
          </p:cNvPr>
          <p:cNvSpPr txBox="1">
            <a:spLocks/>
          </p:cNvSpPr>
          <p:nvPr/>
        </p:nvSpPr>
        <p:spPr>
          <a:xfrm>
            <a:off x="6119002" y="5496070"/>
            <a:ext cx="1005840" cy="18288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/>
              <a:t>Upload an update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570D987-F5CB-4CC3-A3DD-28A9E6A98035}"/>
              </a:ext>
            </a:extLst>
          </p:cNvPr>
          <p:cNvSpPr/>
          <p:nvPr/>
        </p:nvSpPr>
        <p:spPr>
          <a:xfrm>
            <a:off x="10785946" y="4058691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13B1685-607C-4D29-B618-8210EA2C512F}"/>
              </a:ext>
            </a:extLst>
          </p:cNvPr>
          <p:cNvCxnSpPr>
            <a:stCxn id="151" idx="3"/>
            <a:endCxn id="250" idx="2"/>
          </p:cNvCxnSpPr>
          <p:nvPr/>
        </p:nvCxnSpPr>
        <p:spPr>
          <a:xfrm flipV="1">
            <a:off x="10324537" y="4241571"/>
            <a:ext cx="461409" cy="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0DD6B6B6-8F90-4F6A-A888-425D32C5B544}"/>
              </a:ext>
            </a:extLst>
          </p:cNvPr>
          <p:cNvCxnSpPr>
            <a:stCxn id="215" idx="3"/>
            <a:endCxn id="250" idx="4"/>
          </p:cNvCxnSpPr>
          <p:nvPr/>
        </p:nvCxnSpPr>
        <p:spPr>
          <a:xfrm flipV="1">
            <a:off x="10324537" y="4424451"/>
            <a:ext cx="644289" cy="6289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047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44C5D04-0ABB-4A99-A56F-E6571FE6DF97}" vid="{A4895131-EF39-477D-A3C8-2009DDE2A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18866</TotalTime>
  <Words>1056</Words>
  <Application>Microsoft Office PowerPoint</Application>
  <PresentationFormat>Widescreen</PresentationFormat>
  <Paragraphs>262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Theme1</vt:lpstr>
      <vt:lpstr>Halo 12 Memory Layout Change</vt:lpstr>
      <vt:lpstr>Original Memory Layout</vt:lpstr>
      <vt:lpstr>New Memory Layout</vt:lpstr>
      <vt:lpstr>Software Update Binary</vt:lpstr>
      <vt:lpstr>ECPK Software Update Process</vt:lpstr>
      <vt:lpstr>ECPK Software Update Process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Boeing  RocketR/P1229  Kickoff Meeting</dc:title>
  <dc:creator>MVW</dc:creator>
  <cp:lastModifiedBy>David Andresky</cp:lastModifiedBy>
  <cp:revision>252</cp:revision>
  <cp:lastPrinted>2023-08-28T17:07:16Z</cp:lastPrinted>
  <dcterms:created xsi:type="dcterms:W3CDTF">2021-12-01T01:48:45Z</dcterms:created>
  <dcterms:modified xsi:type="dcterms:W3CDTF">2023-09-12T16:23:51Z</dcterms:modified>
</cp:coreProperties>
</file>