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591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3"/>
    <p:restoredTop sz="95721"/>
  </p:normalViewPr>
  <p:slideViewPr>
    <p:cSldViewPr snapToGrid="0" snapToObjects="1">
      <p:cViewPr>
        <p:scale>
          <a:sx n="106" d="100"/>
          <a:sy n="106" d="100"/>
        </p:scale>
        <p:origin x="-16" y="144"/>
      </p:cViewPr>
      <p:guideLst>
        <p:guide pos="325"/>
        <p:guide pos="1209"/>
        <p:guide pos="2955"/>
        <p:guide pos="2071"/>
        <p:guide pos="3591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13.05.2022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13.05.2022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5-forecasting-accuracy" TargetMode="External"/><Relationship Id="rId2" Type="http://schemas.openxmlformats.org/officeDocument/2006/relationships/hyperlink" Target="https://doi.org/10.1016/j.ijforecast.2019.07.0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</a:t>
            </a:r>
            <a:br>
              <a:rPr lang="en-US" dirty="0"/>
            </a:br>
            <a:r>
              <a:rPr lang="en-US" dirty="0"/>
              <a:t>Demand Forecasting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7304" y="1187841"/>
            <a:ext cx="3848717" cy="435163"/>
          </a:xfrm>
        </p:spPr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  <a:p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B3E7C644-3E22-C98C-B382-C8B0EF4E22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0" y="1173829"/>
            <a:ext cx="2278063" cy="46318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Работу 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Соколов Ян</a:t>
            </a:r>
          </a:p>
          <a:p>
            <a:r>
              <a:rPr lang="ru-RU" dirty="0"/>
              <a:t>Екимов Егор</a:t>
            </a:r>
          </a:p>
        </p:txBody>
      </p:sp>
    </p:spTree>
    <p:extLst>
      <p:ext uri="{BB962C8B-B14F-4D97-AF65-F5344CB8AC3E}">
        <p14:creationId xmlns:p14="http://schemas.microsoft.com/office/powerpoint/2010/main" val="29549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Используемые архитектуры</a:t>
            </a:r>
            <a:br>
              <a:rPr lang="en-US" dirty="0"/>
            </a:br>
            <a:r>
              <a:rPr lang="en-US" sz="1600" dirty="0"/>
              <a:t>Temporal fusion transformer</a:t>
            </a:r>
            <a:endParaRPr lang="ru-RU" sz="1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1045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6EA204-8373-2B29-0858-DEB5080A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79" y="2171817"/>
            <a:ext cx="7257591" cy="41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0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и оценка моделей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418374"/>
            <a:ext cx="4675035" cy="2756008"/>
          </a:xfrm>
        </p:spPr>
        <p:txBody>
          <a:bodyPr/>
          <a:lstStyle/>
          <a:p>
            <a:r>
              <a:rPr lang="ru-RU" dirty="0"/>
              <a:t>В зависимости от поставленной задачи, а также от выбранной архитектуры, в качестве метрик и функций потерь используются: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</a:t>
            </a:r>
            <a:endParaRPr lang="ru-RU" dirty="0"/>
          </a:p>
          <a:p>
            <a:r>
              <a:rPr lang="ru-RU" dirty="0"/>
              <a:t>Для оптимизации весов нейронной сети используется алгоритм </a:t>
            </a:r>
            <a:r>
              <a:rPr lang="en-US" dirty="0"/>
              <a:t>Adam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8718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7DFD36-7EA8-248D-7C7A-BB3E927D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71" y="2224815"/>
            <a:ext cx="2903594" cy="6227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D7A76C-AE23-0CDF-6EE9-89B6261E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46" y="2972348"/>
            <a:ext cx="1967484" cy="6163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40F063-70DE-FD71-7356-DB730B4D0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46" y="3713448"/>
            <a:ext cx="2823519" cy="5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418374"/>
            <a:ext cx="4675035" cy="2756008"/>
          </a:xfrm>
        </p:spPr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8718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F7462E92-EAAF-D6F4-B952-9CE1A0743D7E}"/>
              </a:ext>
            </a:extLst>
          </p:cNvPr>
          <p:cNvGraphicFramePr>
            <a:graphicFrameLocks noGrp="1"/>
          </p:cNvGraphicFramePr>
          <p:nvPr/>
        </p:nvGraphicFramePr>
        <p:xfrm>
          <a:off x="652645" y="2214906"/>
          <a:ext cx="3374606" cy="367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03">
                  <a:extLst>
                    <a:ext uri="{9D8B030D-6E8A-4147-A177-3AD203B41FA5}">
                      <a16:colId xmlns:a16="http://schemas.microsoft.com/office/drawing/2014/main" val="4219787796"/>
                    </a:ext>
                  </a:extLst>
                </a:gridCol>
                <a:gridCol w="1687303">
                  <a:extLst>
                    <a:ext uri="{9D8B030D-6E8A-4147-A177-3AD203B41FA5}">
                      <a16:colId xmlns:a16="http://schemas.microsoft.com/office/drawing/2014/main" val="1168666680"/>
                    </a:ext>
                  </a:extLst>
                </a:gridCol>
              </a:tblGrid>
              <a:tr h="611721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4410"/>
                  </a:ext>
                </a:extLst>
              </a:tr>
              <a:tr h="611721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8509"/>
                  </a:ext>
                </a:extLst>
              </a:tr>
              <a:tr h="611721">
                <a:tc>
                  <a:txBody>
                    <a:bodyPr/>
                    <a:lstStyle/>
                    <a:p>
                      <a:r>
                        <a:rPr lang="en-US" dirty="0"/>
                        <a:t>GRU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7886"/>
                  </a:ext>
                </a:extLst>
              </a:tr>
              <a:tr h="611721">
                <a:tc>
                  <a:txBody>
                    <a:bodyPr/>
                    <a:lstStyle/>
                    <a:p>
                      <a:r>
                        <a:rPr lang="en-US" dirty="0" err="1"/>
                        <a:t>Nbeats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08550"/>
                  </a:ext>
                </a:extLst>
              </a:tr>
              <a:tr h="611721">
                <a:tc>
                  <a:txBody>
                    <a:bodyPr/>
                    <a:lstStyle/>
                    <a:p>
                      <a:r>
                        <a:rPr lang="en-US" dirty="0" err="1"/>
                        <a:t>DeepAR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46874"/>
                  </a:ext>
                </a:extLst>
              </a:tr>
              <a:tr h="611721">
                <a:tc>
                  <a:txBody>
                    <a:bodyPr/>
                    <a:lstStyle/>
                    <a:p>
                      <a:r>
                        <a:rPr lang="en-US" dirty="0"/>
                        <a:t>TFT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50344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56384B3E-0906-A804-8B65-2508AA559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24" y="2106848"/>
            <a:ext cx="6665443" cy="39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7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418374"/>
            <a:ext cx="4675035" cy="27560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 </a:t>
            </a:r>
            <a:r>
              <a:rPr lang="ru-RU" dirty="0" err="1"/>
              <a:t>пайплайн</a:t>
            </a:r>
            <a:r>
              <a:rPr lang="ru-RU" dirty="0"/>
              <a:t> по прогнозированию спроса, имеющий вариативность в построении характеристик и выборе моделей, а также легко адаптируемый под новые входные данные схожего формата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Достигнуто лучшее качество во всех используемых нами соревнованиям по прогнозированию спроса.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8718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107887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418374"/>
            <a:ext cx="10951107" cy="38909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[1] Bryan Lim, , </a:t>
            </a:r>
            <a:r>
              <a:rPr lang="en-US" dirty="0" err="1"/>
              <a:t>Sercan</a:t>
            </a:r>
            <a:r>
              <a:rPr lang="en-US" dirty="0"/>
              <a:t> O. </a:t>
            </a:r>
            <a:r>
              <a:rPr lang="en-US" dirty="0" err="1"/>
              <a:t>Arık</a:t>
            </a:r>
            <a:r>
              <a:rPr lang="en-US" dirty="0"/>
              <a:t> , Nicolas </a:t>
            </a:r>
            <a:r>
              <a:rPr lang="en-US" dirty="0" err="1"/>
              <a:t>Loeff</a:t>
            </a:r>
            <a:r>
              <a:rPr lang="en-US" dirty="0"/>
              <a:t> , Tomas Pfister, Temporal Fusion Transformers for Interpretable Multi-horizon Time Series Forecasting, </a:t>
            </a:r>
            <a:r>
              <a:rPr lang="en-US" dirty="0" err="1"/>
              <a:t>arXiv</a:t>
            </a:r>
            <a:r>
              <a:rPr lang="en-US" dirty="0"/>
              <a:t>: 1912.09363.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[2] Ashish Vaswani, Noam </a:t>
            </a:r>
            <a:r>
              <a:rPr lang="en-US" dirty="0" err="1"/>
              <a:t>Shazeer</a:t>
            </a:r>
            <a:r>
              <a:rPr lang="en-US" dirty="0"/>
              <a:t>, Niki Parmar, Jakob </a:t>
            </a:r>
            <a:r>
              <a:rPr lang="en-US" dirty="0" err="1"/>
              <a:t>Uszkoreit</a:t>
            </a:r>
            <a:r>
              <a:rPr lang="en-US" dirty="0"/>
              <a:t>, </a:t>
            </a:r>
            <a:r>
              <a:rPr lang="en-US" dirty="0" err="1"/>
              <a:t>Llion</a:t>
            </a:r>
            <a:r>
              <a:rPr lang="en-US" dirty="0"/>
              <a:t> Jones, Aidan N. Gomez, Lukasz Kaiser, </a:t>
            </a:r>
            <a:r>
              <a:rPr lang="en-US" dirty="0" err="1"/>
              <a:t>Illia</a:t>
            </a:r>
            <a:r>
              <a:rPr lang="en-US" dirty="0"/>
              <a:t> </a:t>
            </a:r>
            <a:r>
              <a:rPr lang="en-US" dirty="0" err="1"/>
              <a:t>Polosukhin</a:t>
            </a:r>
            <a:r>
              <a:rPr lang="en-US" dirty="0"/>
              <a:t>, Attention Is All You Need, </a:t>
            </a:r>
            <a:r>
              <a:rPr lang="en-US" dirty="0" err="1"/>
              <a:t>arXiv</a:t>
            </a:r>
            <a:r>
              <a:rPr lang="en-US" dirty="0"/>
              <a:t>: 1706.03762.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[3] Boris N. </a:t>
            </a:r>
            <a:r>
              <a:rPr lang="en-US" dirty="0" err="1"/>
              <a:t>Oreshkin</a:t>
            </a:r>
            <a:r>
              <a:rPr lang="en-US" dirty="0"/>
              <a:t>, Dmitri </a:t>
            </a:r>
            <a:r>
              <a:rPr lang="en-US" dirty="0" err="1"/>
              <a:t>Carpov</a:t>
            </a:r>
            <a:r>
              <a:rPr lang="en-US" dirty="0"/>
              <a:t>, Nicolas </a:t>
            </a:r>
            <a:r>
              <a:rPr lang="en-US" dirty="0" err="1"/>
              <a:t>Chapados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N-BEATS: Neural basis expansion analysis for interpretable time series forecasting, </a:t>
            </a:r>
            <a:r>
              <a:rPr lang="en-US" dirty="0" err="1"/>
              <a:t>arXiv</a:t>
            </a:r>
            <a:r>
              <a:rPr lang="en-US" dirty="0"/>
              <a:t>: 1905.10437.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[4] David Salinas, Valentin </a:t>
            </a:r>
            <a:r>
              <a:rPr lang="en-US" dirty="0" err="1"/>
              <a:t>Flunkert</a:t>
            </a:r>
            <a:r>
              <a:rPr lang="en-US" dirty="0"/>
              <a:t>, Jan </a:t>
            </a:r>
            <a:r>
              <a:rPr lang="en-US" dirty="0" err="1"/>
              <a:t>Gasthaus</a:t>
            </a:r>
            <a:r>
              <a:rPr lang="en-US" dirty="0"/>
              <a:t>, Tim </a:t>
            </a:r>
            <a:r>
              <a:rPr lang="en-US" dirty="0" err="1"/>
              <a:t>Januschowsk</a:t>
            </a:r>
            <a:r>
              <a:rPr lang="en-US" dirty="0"/>
              <a:t>, </a:t>
            </a:r>
            <a:r>
              <a:rPr lang="en-US" dirty="0" err="1"/>
              <a:t>DeepAR</a:t>
            </a:r>
            <a:r>
              <a:rPr lang="en-US" dirty="0"/>
              <a:t>: Probabilistic forecasting with autoregressive recurrent networks,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doi.org</a:t>
            </a:r>
            <a:r>
              <a:rPr lang="en-US" dirty="0">
                <a:hlinkClick r:id="rId2"/>
              </a:rPr>
              <a:t>/10.1016/</a:t>
            </a:r>
            <a:r>
              <a:rPr lang="en-US" dirty="0" err="1">
                <a:hlinkClick r:id="rId2"/>
              </a:rPr>
              <a:t>j.ijforecast.2019.07.001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[5] </a:t>
            </a:r>
            <a:r>
              <a:rPr lang="en-US" dirty="0" err="1"/>
              <a:t>M5</a:t>
            </a:r>
            <a:r>
              <a:rPr lang="en-US" dirty="0"/>
              <a:t> Forecasting - Accuracy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www.kaggle.com</a:t>
            </a:r>
            <a:r>
              <a:rPr lang="en-US" dirty="0">
                <a:hlinkClick r:id="rId3"/>
              </a:rPr>
              <a:t>/c/</a:t>
            </a:r>
            <a:r>
              <a:rPr lang="en-US" dirty="0" err="1">
                <a:hlinkClick r:id="rId3"/>
              </a:rPr>
              <a:t>m5</a:t>
            </a:r>
            <a:r>
              <a:rPr lang="en-US" dirty="0">
                <a:hlinkClick r:id="rId3"/>
              </a:rPr>
              <a:t>-forecasting-accuracy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[6] </a:t>
            </a:r>
            <a:r>
              <a:rPr lang="es-ES" dirty="0"/>
              <a:t>Tsfresh https://tsfresh.readthedocs.io/en/latest/text/introduction.html</a:t>
            </a:r>
            <a:endParaRPr lang="en-US" dirty="0"/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8718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16782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45E0ADDD-2BB9-B655-4D30-EE273A2D94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135671" y="2224816"/>
            <a:ext cx="6906017" cy="3185394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418374"/>
            <a:ext cx="4675035" cy="2756008"/>
          </a:xfrm>
        </p:spPr>
        <p:txBody>
          <a:bodyPr/>
          <a:lstStyle/>
          <a:p>
            <a:r>
              <a:rPr lang="ru-RU" dirty="0"/>
              <a:t>Прогнозирование спроса – область в предсказательной аналитике</a:t>
            </a:r>
            <a:r>
              <a:rPr lang="en-US" dirty="0"/>
              <a:t>, </a:t>
            </a:r>
            <a:r>
              <a:rPr lang="ru-RU" dirty="0"/>
              <a:t>задачей которой является предсказание спроса на продукты или услуги компании с целью планирования производства или выработки стратегии ведения бизнеса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Как правило</a:t>
            </a:r>
            <a:r>
              <a:rPr lang="en-US" dirty="0"/>
              <a:t>, </a:t>
            </a:r>
            <a:r>
              <a:rPr lang="ru-RU" dirty="0"/>
              <a:t>в данной области в качестве моделей используются алгоритмы</a:t>
            </a:r>
            <a:r>
              <a:rPr lang="en-US" dirty="0"/>
              <a:t>, </a:t>
            </a:r>
            <a:r>
              <a:rPr lang="ru-RU" dirty="0"/>
              <a:t>основанные на деревьях решений</a:t>
            </a:r>
            <a:r>
              <a:rPr lang="en-US" dirty="0"/>
              <a:t>, </a:t>
            </a:r>
            <a:r>
              <a:rPr lang="ru-RU" dirty="0"/>
              <a:t>так как даже самые лучшие алгоритмы глубинного обучения(</a:t>
            </a:r>
            <a:r>
              <a:rPr lang="en-US" dirty="0"/>
              <a:t>google-net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не показывают выдающихся результатов(топ </a:t>
            </a:r>
            <a:r>
              <a:rPr lang="en-US" dirty="0"/>
              <a:t>2.5% </a:t>
            </a:r>
            <a:r>
              <a:rPr lang="ru-RU" dirty="0"/>
              <a:t>в соревновании </a:t>
            </a:r>
            <a:r>
              <a:rPr lang="en-US" dirty="0"/>
              <a:t>M5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научиться применять методы глубинного обучения в этой задаче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8718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4018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able&#10;&#10;Description automatically generated">
            <a:extLst>
              <a:ext uri="{FF2B5EF4-FFF2-40B4-BE49-F238E27FC236}">
                <a16:creationId xmlns:a16="http://schemas.microsoft.com/office/drawing/2014/main" id="{6F0B5DE5-BE62-CC87-B1D0-10ACE4E918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831457" y="3429000"/>
            <a:ext cx="6136531" cy="285532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получения данных</a:t>
            </a:r>
            <a:r>
              <a:rPr lang="en-US" dirty="0"/>
              <a:t> </a:t>
            </a:r>
            <a:r>
              <a:rPr lang="ru-RU" dirty="0"/>
              <a:t>и оценки результатов в процессе работы мы использовали соревнования с платформы </a:t>
            </a:r>
            <a:r>
              <a:rPr lang="en-US" dirty="0"/>
              <a:t>Kaggle, </a:t>
            </a:r>
            <a:r>
              <a:rPr lang="ru-RU" dirty="0"/>
              <a:t>которые выдавались студентам НИУ ВШЭ в качестве домашних заданий</a:t>
            </a:r>
            <a:r>
              <a:rPr lang="en-US" dirty="0"/>
              <a:t>.</a:t>
            </a:r>
          </a:p>
          <a:p>
            <a:r>
              <a:rPr lang="ru-RU" dirty="0"/>
              <a:t>В данных соревнованиях студентам было разрешено использовать исключительно модели</a:t>
            </a:r>
            <a:r>
              <a:rPr lang="en-US" dirty="0"/>
              <a:t>,</a:t>
            </a:r>
            <a:r>
              <a:rPr lang="ru-RU" dirty="0"/>
              <a:t> основанные на методах деревьев решений</a:t>
            </a:r>
            <a:r>
              <a:rPr lang="en-US" dirty="0"/>
              <a:t>,</a:t>
            </a:r>
            <a:r>
              <a:rPr lang="ru-RU" dirty="0"/>
              <a:t> для получения предсказаний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Сами данные имели подобную структуру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– </a:t>
            </a:r>
            <a:r>
              <a:rPr lang="ru-RU" dirty="0"/>
              <a:t>целевая переменная</a:t>
            </a:r>
            <a:r>
              <a:rPr lang="en-US" dirty="0"/>
              <a:t>, </a:t>
            </a:r>
            <a:r>
              <a:rPr lang="ru-RU" dirty="0"/>
              <a:t>спрос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– </a:t>
            </a:r>
            <a:r>
              <a:rPr lang="ru-RU" dirty="0"/>
              <a:t>дата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SKU_id</a:t>
            </a:r>
            <a:r>
              <a:rPr lang="en-US" dirty="0"/>
              <a:t> – id </a:t>
            </a:r>
            <a:r>
              <a:rPr lang="ru-RU" dirty="0"/>
              <a:t>магазина и товара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Promo, </a:t>
            </a:r>
            <a:r>
              <a:rPr lang="en-US" dirty="0" err="1"/>
              <a:t>Regular_Price</a:t>
            </a:r>
            <a:r>
              <a:rPr lang="en-US" dirty="0"/>
              <a:t>, </a:t>
            </a:r>
            <a:r>
              <a:rPr lang="en-US" dirty="0" err="1"/>
              <a:t>Promo_Price</a:t>
            </a:r>
            <a:r>
              <a:rPr lang="en-US" dirty="0"/>
              <a:t> – </a:t>
            </a:r>
            <a:r>
              <a:rPr lang="ru-RU" dirty="0"/>
              <a:t>драйверы спроса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1045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9E5FF6-8605-1578-5A72-6C321E44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6" y="1508199"/>
            <a:ext cx="6136531" cy="17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r>
              <a:rPr lang="ru-RU" dirty="0"/>
              <a:t>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Так как наши данные не обладают большим количеством готовых признаков</a:t>
            </a:r>
            <a:r>
              <a:rPr lang="en-US" dirty="0"/>
              <a:t>, </a:t>
            </a:r>
            <a:r>
              <a:rPr lang="ru-RU" dirty="0"/>
              <a:t>мы будем использовать классический подход их создания в прогнозировании временных рядов</a:t>
            </a:r>
            <a:r>
              <a:rPr lang="en-US" dirty="0"/>
              <a:t>.</a:t>
            </a:r>
            <a:r>
              <a:rPr lang="ru-RU" dirty="0"/>
              <a:t> Этим подходом является учет предыдущих значений целевой переменной для вычисления признака на текущий момент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отличие от классических методов прогнозирования временных рядов</a:t>
            </a:r>
            <a:r>
              <a:rPr lang="en-US" dirty="0"/>
              <a:t>, </a:t>
            </a:r>
            <a:r>
              <a:rPr lang="ru-RU" dirty="0"/>
              <a:t>где эти признаки уже встроены в алгоритм</a:t>
            </a:r>
            <a:r>
              <a:rPr lang="en-US" dirty="0"/>
              <a:t>, </a:t>
            </a:r>
            <a:r>
              <a:rPr lang="ru-RU" dirty="0"/>
              <a:t>модели машинного обучения и модели глубинного обучения требуют генерации таких признаков</a:t>
            </a:r>
            <a:r>
              <a:rPr lang="en-US" dirty="0"/>
              <a:t> </a:t>
            </a:r>
            <a:r>
              <a:rPr lang="ru-RU" dirty="0"/>
              <a:t>для выявления различных зависимостей во временных рядах</a:t>
            </a:r>
            <a:r>
              <a:rPr lang="en-US" dirty="0"/>
              <a:t>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1045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16" name="Picture Placeholder 15" descr="Timeline&#10;&#10;Description automatically generated">
            <a:extLst>
              <a:ext uri="{FF2B5EF4-FFF2-40B4-BE49-F238E27FC236}">
                <a16:creationId xmlns:a16="http://schemas.microsoft.com/office/drawing/2014/main" id="{57ADB87C-91E4-64F1-2F71-E0D233087E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831458" y="2224815"/>
            <a:ext cx="6057900" cy="3416300"/>
          </a:xfrm>
        </p:spPr>
      </p:pic>
    </p:spTree>
    <p:extLst>
      <p:ext uri="{BB962C8B-B14F-4D97-AF65-F5344CB8AC3E}">
        <p14:creationId xmlns:p14="http://schemas.microsoft.com/office/powerpoint/2010/main" val="209338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Lagged Features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36847"/>
            <a:ext cx="5245561" cy="3393234"/>
          </a:xfrm>
        </p:spPr>
        <p:txBody>
          <a:bodyPr/>
          <a:lstStyle/>
          <a:p>
            <a:r>
              <a:rPr lang="ru-RU" dirty="0"/>
              <a:t>Вариативность передаваемых параметров в функцию позволяет создать большое количество самых разных признаков</a:t>
            </a:r>
            <a:r>
              <a:rPr lang="en-US" dirty="0"/>
              <a:t>.</a:t>
            </a:r>
            <a:r>
              <a:rPr lang="ru-RU" dirty="0"/>
              <a:t> Основные параметры функции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lags – </a:t>
            </a:r>
            <a:r>
              <a:rPr lang="ru-RU" dirty="0"/>
              <a:t>параметр отступа от текущей даты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–</a:t>
            </a:r>
            <a:r>
              <a:rPr lang="ru-RU" dirty="0"/>
              <a:t> параметр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agg_methods</a:t>
            </a:r>
            <a:r>
              <a:rPr lang="en-US" dirty="0"/>
              <a:t> –</a:t>
            </a:r>
            <a:r>
              <a:rPr lang="ru-RU" dirty="0"/>
              <a:t> применяемые функции к данному окну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dynamic_filters</a:t>
            </a:r>
            <a:r>
              <a:rPr lang="en-US" dirty="0"/>
              <a:t> – </a:t>
            </a:r>
            <a:r>
              <a:rPr lang="ru-RU" dirty="0"/>
              <a:t>параметр фильтрации при расчете признака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С помощью данной функции были созданы все самые популярные характеристики из известных соревнований </a:t>
            </a:r>
            <a:r>
              <a:rPr lang="en-US" dirty="0"/>
              <a:t>M4 </a:t>
            </a:r>
            <a:r>
              <a:rPr lang="ru-RU" dirty="0"/>
              <a:t>и </a:t>
            </a:r>
            <a:r>
              <a:rPr lang="en-US" dirty="0"/>
              <a:t>M5 Competition </a:t>
            </a:r>
            <a:r>
              <a:rPr lang="ru-RU" dirty="0"/>
              <a:t>по предсказанию спроса</a:t>
            </a:r>
            <a:r>
              <a:rPr lang="en-US" dirty="0"/>
              <a:t>, </a:t>
            </a:r>
            <a:r>
              <a:rPr lang="ru-RU" dirty="0"/>
              <a:t>а также 80</a:t>
            </a:r>
            <a:r>
              <a:rPr lang="en-US" dirty="0"/>
              <a:t>%</a:t>
            </a:r>
            <a:r>
              <a:rPr lang="ru-RU" dirty="0"/>
              <a:t> релевантных признаков из альтернативного пакета </a:t>
            </a:r>
            <a:r>
              <a:rPr lang="en-US" dirty="0" err="1"/>
              <a:t>tsfresh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1045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12" name="Picture Placeholder 11" descr="Text&#10;&#10;Description automatically generated">
            <a:extLst>
              <a:ext uri="{FF2B5EF4-FFF2-40B4-BE49-F238E27FC236}">
                <a16:creationId xmlns:a16="http://schemas.microsoft.com/office/drawing/2014/main" id="{BCA04DD9-3157-A595-E950-434DB52836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961413" y="2168921"/>
            <a:ext cx="6092042" cy="3812870"/>
          </a:xfrm>
        </p:spPr>
      </p:pic>
    </p:spTree>
    <p:extLst>
      <p:ext uri="{BB962C8B-B14F-4D97-AF65-F5344CB8AC3E}">
        <p14:creationId xmlns:p14="http://schemas.microsoft.com/office/powerpoint/2010/main" val="314519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2805" y="542229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Лучший результат в соревновании на платформе </a:t>
            </a:r>
            <a:r>
              <a:rPr lang="en-US" dirty="0"/>
              <a:t>Kaggle</a:t>
            </a:r>
            <a:r>
              <a:rPr lang="ru-RU" dirty="0"/>
              <a:t> среди всех участников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en-US" dirty="0"/>
              <a:t>, </a:t>
            </a:r>
            <a:r>
              <a:rPr lang="ru-RU" dirty="0"/>
              <a:t>полученный при построении одной из первых моделей глубинного обучения на исходных признаках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en-US" dirty="0"/>
              <a:t>, </a:t>
            </a:r>
            <a:r>
              <a:rPr lang="ru-RU" dirty="0"/>
              <a:t>полученный при построении одной из первых моделей глубинного обучения с учетом лаговых признаков</a:t>
            </a:r>
          </a:p>
          <a:p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72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90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67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9100" y="548719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708" y="2381225"/>
            <a:ext cx="2217456" cy="2399371"/>
          </a:xfrm>
        </p:spPr>
        <p:txBody>
          <a:bodyPr/>
          <a:lstStyle/>
          <a:p>
            <a:r>
              <a:rPr lang="ru-RU" dirty="0"/>
              <a:t>На графике видно</a:t>
            </a:r>
            <a:r>
              <a:rPr lang="en-US" dirty="0"/>
              <a:t>, </a:t>
            </a:r>
            <a:r>
              <a:rPr lang="ru-RU" dirty="0"/>
              <a:t>что самыми важными признаками являются именно лаговые</a:t>
            </a:r>
            <a:r>
              <a:rPr lang="en-US" dirty="0"/>
              <a:t>, </a:t>
            </a:r>
            <a:r>
              <a:rPr lang="ru-RU" dirty="0"/>
              <a:t>что является еще одним подтверждением необходимости этих характеристик в предсказании спроса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" name="Picture 9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243FE18B-9CA6-C919-6026-1ECBAE7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5" y="2217820"/>
            <a:ext cx="9256295" cy="42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архитектуры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качестве моделей глубинного обучения использовались следующие архитектуры: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Nbeats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Fusion Transformer</a:t>
            </a:r>
            <a:endParaRPr lang="ru-RU" dirty="0"/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1045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938BDF-9576-CEB0-9D9D-6C24C1176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9663"/>
            <a:ext cx="5371326" cy="35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4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архитектуры</a:t>
            </a:r>
            <a:br>
              <a:rPr lang="en-US" dirty="0"/>
            </a:br>
            <a:r>
              <a:rPr lang="en-US" sz="1600" dirty="0"/>
              <a:t>LSTM </a:t>
            </a:r>
            <a:r>
              <a:rPr lang="ru-RU" sz="1600" dirty="0"/>
              <a:t>и </a:t>
            </a:r>
            <a:r>
              <a:rPr lang="en-US" sz="1600" dirty="0"/>
              <a:t>GRU</a:t>
            </a:r>
            <a:endParaRPr lang="ru-RU" sz="1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8577" y="541045"/>
            <a:ext cx="2070100" cy="408109"/>
          </a:xfrm>
        </p:spPr>
        <p:txBody>
          <a:bodyPr/>
          <a:lstStyle/>
          <a:p>
            <a:r>
              <a:rPr lang="en-US" dirty="0"/>
              <a:t>Deep Learning in</a:t>
            </a:r>
          </a:p>
          <a:p>
            <a:r>
              <a:rPr lang="en-US" dirty="0"/>
              <a:t>Demand Forecasting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32F014B-0BF5-6FBE-584B-64FB9CC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8" y="1836302"/>
            <a:ext cx="4920221" cy="33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10AD3C6-C8DA-0BAF-7DE6-97804DA8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1" y="2109378"/>
            <a:ext cx="4920222" cy="30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1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779</Words>
  <Application>Microsoft Macintosh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HSE Sans</vt:lpstr>
      <vt:lpstr>Office Theme</vt:lpstr>
      <vt:lpstr>Deep Learning in Demand Forecasting</vt:lpstr>
      <vt:lpstr>Постановка задачи</vt:lpstr>
      <vt:lpstr>Данные</vt:lpstr>
      <vt:lpstr>Feature Engineering </vt:lpstr>
      <vt:lpstr>Generate Lagged Features</vt:lpstr>
      <vt:lpstr>Feature Importance</vt:lpstr>
      <vt:lpstr>Feature Importance</vt:lpstr>
      <vt:lpstr>Используемые архитектуры</vt:lpstr>
      <vt:lpstr>Используемые архитектуры LSTM и GRU</vt:lpstr>
      <vt:lpstr>Используемые архитектуры Temporal fusion transformer</vt:lpstr>
      <vt:lpstr>Обучение и оценка моделей</vt:lpstr>
      <vt:lpstr>Полученные результаты</vt:lpstr>
      <vt:lpstr>Выводы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Соколов Ян Олегович</cp:lastModifiedBy>
  <cp:revision>24</cp:revision>
  <cp:lastPrinted>2021-11-11T13:08:42Z</cp:lastPrinted>
  <dcterms:created xsi:type="dcterms:W3CDTF">2021-11-11T08:52:47Z</dcterms:created>
  <dcterms:modified xsi:type="dcterms:W3CDTF">2022-05-13T22:04:43Z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