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10515600"/>
  <p:notesSz cx="12192000" cy="10515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9" d="100"/>
          <a:sy n="49" d="100"/>
        </p:scale>
        <p:origin x="131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0078D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78D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78D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78D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499618"/>
            <a:ext cx="3455670" cy="4490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0078D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103.png"/><Relationship Id="rId7" Type="http://schemas.openxmlformats.org/officeDocument/2006/relationships/image" Target="../media/image106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5.png"/><Relationship Id="rId5" Type="http://schemas.openxmlformats.org/officeDocument/2006/relationships/image" Target="../media/image50.png"/><Relationship Id="rId10" Type="http://schemas.openxmlformats.org/officeDocument/2006/relationships/image" Target="../media/image107.png"/><Relationship Id="rId4" Type="http://schemas.openxmlformats.org/officeDocument/2006/relationships/image" Target="../media/image104.png"/><Relationship Id="rId9" Type="http://schemas.openxmlformats.org/officeDocument/2006/relationships/image" Target="../media/image8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8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82.png"/><Relationship Id="rId9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5.png"/><Relationship Id="rId3" Type="http://schemas.openxmlformats.org/officeDocument/2006/relationships/image" Target="../media/image15.png"/><Relationship Id="rId7" Type="http://schemas.openxmlformats.org/officeDocument/2006/relationships/image" Target="../media/image120.png"/><Relationship Id="rId12" Type="http://schemas.openxmlformats.org/officeDocument/2006/relationships/image" Target="../media/image124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11" Type="http://schemas.openxmlformats.org/officeDocument/2006/relationships/image" Target="../media/image123.png"/><Relationship Id="rId5" Type="http://schemas.openxmlformats.org/officeDocument/2006/relationships/image" Target="../media/image119.png"/><Relationship Id="rId10" Type="http://schemas.openxmlformats.org/officeDocument/2006/relationships/image" Target="../media/image87.png"/><Relationship Id="rId4" Type="http://schemas.openxmlformats.org/officeDocument/2006/relationships/image" Target="../media/image118.png"/><Relationship Id="rId9" Type="http://schemas.openxmlformats.org/officeDocument/2006/relationships/image" Target="../media/image122.png"/><Relationship Id="rId14" Type="http://schemas.openxmlformats.org/officeDocument/2006/relationships/image" Target="../media/image1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hyperlink" Target="mailto:hr-data@storageacct.blob.core.windows.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1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80.png"/><Relationship Id="rId21" Type="http://schemas.openxmlformats.org/officeDocument/2006/relationships/image" Target="../media/image97.png"/><Relationship Id="rId7" Type="http://schemas.openxmlformats.org/officeDocument/2006/relationships/image" Target="../media/image84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79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17.png"/><Relationship Id="rId5" Type="http://schemas.openxmlformats.org/officeDocument/2006/relationships/image" Target="../media/image82.png"/><Relationship Id="rId15" Type="http://schemas.openxmlformats.org/officeDocument/2006/relationships/image" Target="../media/image91.png"/><Relationship Id="rId10" Type="http://schemas.openxmlformats.org/officeDocument/2006/relationships/image" Target="../media/image87.png"/><Relationship Id="rId19" Type="http://schemas.openxmlformats.org/officeDocument/2006/relationships/image" Target="../media/image95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523865" y="1819276"/>
            <a:ext cx="1143000" cy="47625"/>
          </a:xfrm>
          <a:custGeom>
            <a:avLst/>
            <a:gdLst/>
            <a:ahLst/>
            <a:cxnLst/>
            <a:rect l="l" t="t" r="r" b="b"/>
            <a:pathLst>
              <a:path w="1143000" h="47625">
                <a:moveTo>
                  <a:pt x="1143000" y="0"/>
                </a:moveTo>
                <a:lnTo>
                  <a:pt x="0" y="0"/>
                </a:lnTo>
                <a:lnTo>
                  <a:pt x="0" y="47623"/>
                </a:lnTo>
                <a:lnTo>
                  <a:pt x="1143000" y="47623"/>
                </a:lnTo>
                <a:lnTo>
                  <a:pt x="1143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3825" y="3429000"/>
            <a:ext cx="200025" cy="228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7125" y="3427780"/>
            <a:ext cx="175260" cy="2328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4220" y="3428377"/>
            <a:ext cx="226695" cy="22820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48450" y="3442970"/>
            <a:ext cx="228600" cy="20002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419975" y="3442970"/>
            <a:ext cx="285750" cy="200025"/>
          </a:xfrm>
          <a:custGeom>
            <a:avLst/>
            <a:gdLst/>
            <a:ahLst/>
            <a:cxnLst/>
            <a:rect l="l" t="t" r="r" b="b"/>
            <a:pathLst>
              <a:path w="285750" h="200025">
                <a:moveTo>
                  <a:pt x="114300" y="0"/>
                </a:moveTo>
                <a:lnTo>
                  <a:pt x="86486" y="5587"/>
                </a:lnTo>
                <a:lnTo>
                  <a:pt x="63753" y="20954"/>
                </a:lnTo>
                <a:lnTo>
                  <a:pt x="48514" y="43560"/>
                </a:lnTo>
                <a:lnTo>
                  <a:pt x="42799" y="71500"/>
                </a:lnTo>
                <a:lnTo>
                  <a:pt x="42925" y="75056"/>
                </a:lnTo>
                <a:lnTo>
                  <a:pt x="25653" y="84327"/>
                </a:lnTo>
                <a:lnTo>
                  <a:pt x="12065" y="98170"/>
                </a:lnTo>
                <a:lnTo>
                  <a:pt x="3175" y="115696"/>
                </a:lnTo>
                <a:lnTo>
                  <a:pt x="0" y="135762"/>
                </a:lnTo>
                <a:lnTo>
                  <a:pt x="5079" y="160781"/>
                </a:lnTo>
                <a:lnTo>
                  <a:pt x="18796" y="181228"/>
                </a:lnTo>
                <a:lnTo>
                  <a:pt x="39243" y="194944"/>
                </a:lnTo>
                <a:lnTo>
                  <a:pt x="64261" y="200024"/>
                </a:lnTo>
                <a:lnTo>
                  <a:pt x="228600" y="200024"/>
                </a:lnTo>
                <a:lnTo>
                  <a:pt x="250825" y="195579"/>
                </a:lnTo>
                <a:lnTo>
                  <a:pt x="268985" y="183260"/>
                </a:lnTo>
                <a:lnTo>
                  <a:pt x="281304" y="165099"/>
                </a:lnTo>
                <a:lnTo>
                  <a:pt x="285750" y="142875"/>
                </a:lnTo>
                <a:lnTo>
                  <a:pt x="282321" y="123189"/>
                </a:lnTo>
                <a:lnTo>
                  <a:pt x="272669" y="106552"/>
                </a:lnTo>
                <a:lnTo>
                  <a:pt x="258191" y="93979"/>
                </a:lnTo>
                <a:lnTo>
                  <a:pt x="240029" y="86867"/>
                </a:lnTo>
                <a:lnTo>
                  <a:pt x="241807" y="82168"/>
                </a:lnTo>
                <a:lnTo>
                  <a:pt x="242824" y="76834"/>
                </a:lnTo>
                <a:lnTo>
                  <a:pt x="242824" y="71500"/>
                </a:lnTo>
                <a:lnTo>
                  <a:pt x="239522" y="54737"/>
                </a:lnTo>
                <a:lnTo>
                  <a:pt x="230377" y="41147"/>
                </a:lnTo>
                <a:lnTo>
                  <a:pt x="216661" y="32003"/>
                </a:lnTo>
                <a:lnTo>
                  <a:pt x="200025" y="28575"/>
                </a:lnTo>
                <a:lnTo>
                  <a:pt x="191261" y="28575"/>
                </a:lnTo>
                <a:lnTo>
                  <a:pt x="183006" y="31241"/>
                </a:lnTo>
                <a:lnTo>
                  <a:pt x="176275" y="35813"/>
                </a:lnTo>
                <a:lnTo>
                  <a:pt x="165100" y="21208"/>
                </a:lnTo>
                <a:lnTo>
                  <a:pt x="150495" y="9905"/>
                </a:lnTo>
                <a:lnTo>
                  <a:pt x="133350" y="2539"/>
                </a:lnTo>
                <a:lnTo>
                  <a:pt x="1143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91500" y="3429000"/>
            <a:ext cx="200025" cy="2286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07338" y="1034541"/>
            <a:ext cx="96050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20" dirty="0"/>
              <a:t>Employee</a:t>
            </a:r>
            <a:r>
              <a:rPr sz="4500" spc="-270" dirty="0"/>
              <a:t> </a:t>
            </a:r>
            <a:r>
              <a:rPr sz="4500" spc="-110" dirty="0"/>
              <a:t>Attrition</a:t>
            </a:r>
            <a:r>
              <a:rPr sz="4500" spc="-254" dirty="0"/>
              <a:t> </a:t>
            </a:r>
            <a:r>
              <a:rPr sz="4500" spc="-114" dirty="0"/>
              <a:t>Prediction</a:t>
            </a:r>
            <a:r>
              <a:rPr sz="4500" spc="-260" dirty="0"/>
              <a:t> </a:t>
            </a:r>
            <a:r>
              <a:rPr sz="4500" spc="-35" dirty="0"/>
              <a:t>System</a:t>
            </a:r>
            <a:endParaRPr sz="4500"/>
          </a:p>
        </p:txBody>
      </p:sp>
      <p:sp>
        <p:nvSpPr>
          <p:cNvPr id="11" name="object 11"/>
          <p:cNvSpPr txBox="1"/>
          <p:nvPr/>
        </p:nvSpPr>
        <p:spPr>
          <a:xfrm>
            <a:off x="2214117" y="2158110"/>
            <a:ext cx="776859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495361"/>
                </a:solidFill>
                <a:latin typeface="Segoe UI"/>
                <a:cs typeface="Segoe UI"/>
              </a:rPr>
              <a:t>Predicting</a:t>
            </a:r>
            <a:r>
              <a:rPr sz="2250" spc="-3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2250" dirty="0">
                <a:solidFill>
                  <a:srgbClr val="495361"/>
                </a:solidFill>
                <a:latin typeface="Segoe UI"/>
                <a:cs typeface="Segoe UI"/>
              </a:rPr>
              <a:t>Employee</a:t>
            </a:r>
            <a:r>
              <a:rPr sz="2250" spc="-50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2250" dirty="0">
                <a:solidFill>
                  <a:srgbClr val="495361"/>
                </a:solidFill>
                <a:latin typeface="Segoe UI"/>
                <a:cs typeface="Segoe UI"/>
              </a:rPr>
              <a:t>Attrition</a:t>
            </a:r>
            <a:r>
              <a:rPr sz="2250" spc="-40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2250" dirty="0">
                <a:solidFill>
                  <a:srgbClr val="495361"/>
                </a:solidFill>
                <a:latin typeface="Segoe UI"/>
                <a:cs typeface="Segoe UI"/>
              </a:rPr>
              <a:t>Using</a:t>
            </a:r>
            <a:r>
              <a:rPr sz="2250" spc="-30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2250" dirty="0">
                <a:solidFill>
                  <a:srgbClr val="495361"/>
                </a:solidFill>
                <a:latin typeface="Segoe UI"/>
                <a:cs typeface="Segoe UI"/>
              </a:rPr>
              <a:t>Azure</a:t>
            </a:r>
            <a:r>
              <a:rPr sz="2250" spc="-40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2250" dirty="0">
                <a:solidFill>
                  <a:srgbClr val="495361"/>
                </a:solidFill>
                <a:latin typeface="Segoe UI"/>
                <a:cs typeface="Segoe UI"/>
              </a:rPr>
              <a:t>Data</a:t>
            </a:r>
            <a:r>
              <a:rPr sz="2250" spc="-30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2250" dirty="0">
                <a:solidFill>
                  <a:srgbClr val="495361"/>
                </a:solidFill>
                <a:latin typeface="Segoe UI"/>
                <a:cs typeface="Segoe UI"/>
              </a:rPr>
              <a:t>Science</a:t>
            </a:r>
            <a:r>
              <a:rPr sz="2250" spc="-30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2250" spc="-10" dirty="0">
                <a:solidFill>
                  <a:srgbClr val="495361"/>
                </a:solidFill>
                <a:latin typeface="Segoe UI"/>
                <a:cs typeface="Segoe UI"/>
              </a:rPr>
              <a:t>Tools</a:t>
            </a:r>
            <a:endParaRPr sz="225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7826" y="3657980"/>
            <a:ext cx="7785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A7180"/>
                </a:solidFill>
                <a:latin typeface="Segoe UI"/>
                <a:cs typeface="Segoe UI"/>
              </a:rPr>
              <a:t>Blob </a:t>
            </a:r>
            <a:r>
              <a:rPr sz="1050" spc="-10" dirty="0">
                <a:solidFill>
                  <a:srgbClr val="6A7180"/>
                </a:solidFill>
                <a:latin typeface="Segoe UI"/>
                <a:cs typeface="Segoe UI"/>
              </a:rPr>
              <a:t>Storage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7386" y="3657980"/>
            <a:ext cx="6330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6A7180"/>
                </a:solidFill>
                <a:latin typeface="Segoe UI"/>
                <a:cs typeface="Segoe UI"/>
              </a:rPr>
              <a:t>Databricks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67883" y="3657980"/>
            <a:ext cx="6292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A7180"/>
                </a:solidFill>
                <a:latin typeface="Segoe UI"/>
                <a:cs typeface="Segoe UI"/>
              </a:rPr>
              <a:t>Delta</a:t>
            </a:r>
            <a:r>
              <a:rPr sz="1050" spc="-30" dirty="0">
                <a:solidFill>
                  <a:srgbClr val="6A7180"/>
                </a:solidFill>
                <a:latin typeface="Segoe UI"/>
                <a:cs typeface="Segoe UI"/>
              </a:rPr>
              <a:t> </a:t>
            </a:r>
            <a:r>
              <a:rPr sz="1050" spc="-20" dirty="0">
                <a:solidFill>
                  <a:srgbClr val="6A7180"/>
                </a:solidFill>
                <a:latin typeface="Segoe UI"/>
                <a:cs typeface="Segoe UI"/>
              </a:rPr>
              <a:t>Lake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85331" y="3657980"/>
            <a:ext cx="4521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6A7180"/>
                </a:solidFill>
                <a:latin typeface="Segoe UI"/>
                <a:cs typeface="Segoe UI"/>
              </a:rPr>
              <a:t>MLflow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21677" y="3657980"/>
            <a:ext cx="5778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A7180"/>
                </a:solidFill>
                <a:latin typeface="Segoe UI"/>
                <a:cs typeface="Segoe UI"/>
              </a:rPr>
              <a:t>Azure</a:t>
            </a:r>
            <a:r>
              <a:rPr sz="1050" spc="-30" dirty="0">
                <a:solidFill>
                  <a:srgbClr val="6A7180"/>
                </a:solidFill>
                <a:latin typeface="Segoe UI"/>
                <a:cs typeface="Segoe UI"/>
              </a:rPr>
              <a:t> </a:t>
            </a:r>
            <a:r>
              <a:rPr sz="1050" spc="-25" dirty="0">
                <a:solidFill>
                  <a:srgbClr val="6A7180"/>
                </a:solidFill>
                <a:latin typeface="Segoe UI"/>
                <a:cs typeface="Segoe UI"/>
              </a:rPr>
              <a:t>ML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46744" y="3657980"/>
            <a:ext cx="1847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solidFill>
                  <a:srgbClr val="6A7180"/>
                </a:solidFill>
                <a:latin typeface="Segoe UI"/>
                <a:cs typeface="Segoe UI"/>
              </a:rPr>
              <a:t>Git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2000" y="0"/>
                </a:moveTo>
                <a:lnTo>
                  <a:pt x="0" y="0"/>
                </a:lnTo>
                <a:lnTo>
                  <a:pt x="0" y="76198"/>
                </a:lnTo>
                <a:lnTo>
                  <a:pt x="12192000" y="761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6565" y="989331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2000" y="0"/>
                </a:moveTo>
                <a:lnTo>
                  <a:pt x="0" y="0"/>
                </a:lnTo>
                <a:lnTo>
                  <a:pt x="0" y="38098"/>
                </a:lnTo>
                <a:lnTo>
                  <a:pt x="762000" y="38098"/>
                </a:lnTo>
                <a:lnTo>
                  <a:pt x="76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6565" y="1407795"/>
            <a:ext cx="5334000" cy="2324100"/>
            <a:chOff x="456565" y="1407795"/>
            <a:chExt cx="5334000" cy="2324100"/>
          </a:xfrm>
        </p:grpSpPr>
        <p:sp>
          <p:nvSpPr>
            <p:cNvPr id="5" name="object 5"/>
            <p:cNvSpPr/>
            <p:nvPr/>
          </p:nvSpPr>
          <p:spPr>
            <a:xfrm>
              <a:off x="475615" y="1407795"/>
              <a:ext cx="5314950" cy="2324100"/>
            </a:xfrm>
            <a:custGeom>
              <a:avLst/>
              <a:gdLst/>
              <a:ahLst/>
              <a:cxnLst/>
              <a:rect l="l" t="t" r="r" b="b"/>
              <a:pathLst>
                <a:path w="5314950" h="2324100">
                  <a:moveTo>
                    <a:pt x="5261610" y="0"/>
                  </a:moveTo>
                  <a:lnTo>
                    <a:pt x="33045" y="0"/>
                  </a:lnTo>
                  <a:lnTo>
                    <a:pt x="14731" y="11429"/>
                  </a:lnTo>
                  <a:lnTo>
                    <a:pt x="0" y="49529"/>
                  </a:lnTo>
                  <a:lnTo>
                    <a:pt x="0" y="2274569"/>
                  </a:lnTo>
                  <a:lnTo>
                    <a:pt x="965" y="2281808"/>
                  </a:lnTo>
                  <a:lnTo>
                    <a:pt x="28181" y="2322703"/>
                  </a:lnTo>
                  <a:lnTo>
                    <a:pt x="33045" y="2324099"/>
                  </a:lnTo>
                  <a:lnTo>
                    <a:pt x="5261610" y="2324099"/>
                  </a:lnTo>
                  <a:lnTo>
                    <a:pt x="5265293" y="2323718"/>
                  </a:lnTo>
                  <a:lnTo>
                    <a:pt x="5295519" y="2310003"/>
                  </a:lnTo>
                  <a:lnTo>
                    <a:pt x="5314950" y="2270759"/>
                  </a:lnTo>
                  <a:lnTo>
                    <a:pt x="5314950" y="53339"/>
                  </a:lnTo>
                  <a:lnTo>
                    <a:pt x="5300853" y="19430"/>
                  </a:lnTo>
                  <a:lnTo>
                    <a:pt x="5261610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6565" y="1407795"/>
              <a:ext cx="52069" cy="2324100"/>
            </a:xfrm>
            <a:custGeom>
              <a:avLst/>
              <a:gdLst/>
              <a:ahLst/>
              <a:cxnLst/>
              <a:rect l="l" t="t" r="r" b="b"/>
              <a:pathLst>
                <a:path w="52070" h="2324100">
                  <a:moveTo>
                    <a:pt x="51892" y="0"/>
                  </a:moveTo>
                  <a:lnTo>
                    <a:pt x="49568" y="0"/>
                  </a:lnTo>
                  <a:lnTo>
                    <a:pt x="22097" y="11429"/>
                  </a:lnTo>
                  <a:lnTo>
                    <a:pt x="0" y="49529"/>
                  </a:lnTo>
                  <a:lnTo>
                    <a:pt x="0" y="2274569"/>
                  </a:lnTo>
                  <a:lnTo>
                    <a:pt x="7251" y="2295779"/>
                  </a:lnTo>
                  <a:lnTo>
                    <a:pt x="42278" y="2322703"/>
                  </a:lnTo>
                  <a:lnTo>
                    <a:pt x="49568" y="2324099"/>
                  </a:lnTo>
                  <a:lnTo>
                    <a:pt x="51892" y="2324099"/>
                  </a:lnTo>
                  <a:lnTo>
                    <a:pt x="47396" y="2318511"/>
                  </a:lnTo>
                  <a:lnTo>
                    <a:pt x="43675" y="2307335"/>
                  </a:lnTo>
                  <a:lnTo>
                    <a:pt x="38100" y="2266949"/>
                  </a:lnTo>
                  <a:lnTo>
                    <a:pt x="38100" y="57150"/>
                  </a:lnTo>
                  <a:lnTo>
                    <a:pt x="43675" y="16763"/>
                  </a:lnTo>
                  <a:lnTo>
                    <a:pt x="47396" y="5587"/>
                  </a:lnTo>
                  <a:lnTo>
                    <a:pt x="5189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265" y="2151989"/>
              <a:ext cx="214312" cy="1500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109" y="2525115"/>
              <a:ext cx="165760" cy="1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265" y="2913989"/>
              <a:ext cx="171450" cy="1500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586" y="3284233"/>
              <a:ext cx="160794" cy="17118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11200" y="1642618"/>
            <a:ext cx="4189095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Azure</a:t>
            </a:r>
            <a:r>
              <a:rPr sz="1800" spc="-2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ML</a:t>
            </a:r>
            <a:r>
              <a:rPr sz="1800" spc="-4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Deployment</a:t>
            </a:r>
            <a:endParaRPr sz="1800">
              <a:latin typeface="Segoe UI Semibold"/>
              <a:cs typeface="Segoe UI Semibold"/>
            </a:endParaRPr>
          </a:p>
          <a:p>
            <a:pPr marL="306705" marR="5080" indent="42545">
              <a:lnSpc>
                <a:spcPct val="184800"/>
              </a:lnSpc>
              <a:spcBef>
                <a:spcPts val="145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Register</a:t>
            </a:r>
            <a:r>
              <a:rPr sz="1350" spc="-7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trained</a:t>
            </a:r>
            <a:r>
              <a:rPr sz="13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model</a:t>
            </a:r>
            <a:r>
              <a:rPr sz="1350" spc="-5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in</a:t>
            </a:r>
            <a:r>
              <a:rPr sz="1350" spc="-7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Azure</a:t>
            </a:r>
            <a:r>
              <a:rPr sz="1350" spc="-7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ML</a:t>
            </a:r>
            <a:r>
              <a:rPr sz="1350" spc="-7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Model</a:t>
            </a:r>
            <a:r>
              <a:rPr sz="1350" spc="-7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Registry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Package</a:t>
            </a:r>
            <a:r>
              <a:rPr sz="13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model</a:t>
            </a:r>
            <a:r>
              <a:rPr sz="13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and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dependencies</a:t>
            </a:r>
            <a:r>
              <a:rPr sz="13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in</a:t>
            </a:r>
            <a:r>
              <a:rPr sz="13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container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Deploy</a:t>
            </a:r>
            <a:r>
              <a:rPr sz="1350" spc="-6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as</a:t>
            </a:r>
            <a:r>
              <a:rPr sz="13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managed</a:t>
            </a:r>
            <a:r>
              <a:rPr sz="1350" spc="-6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endpoint</a:t>
            </a:r>
            <a:r>
              <a:rPr sz="1350" spc="-5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with</a:t>
            </a:r>
            <a:r>
              <a:rPr sz="1350" spc="-6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autoscaling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Secure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with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Azure</a:t>
            </a:r>
            <a:r>
              <a:rPr sz="1350" spc="-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AD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 authentication</a:t>
            </a:r>
            <a:endParaRPr sz="1350">
              <a:latin typeface="Segoe UI"/>
              <a:cs typeface="Segoe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6565" y="3960495"/>
            <a:ext cx="5334000" cy="2324100"/>
            <a:chOff x="456565" y="3960495"/>
            <a:chExt cx="5334000" cy="2324100"/>
          </a:xfrm>
        </p:grpSpPr>
        <p:sp>
          <p:nvSpPr>
            <p:cNvPr id="13" name="object 13"/>
            <p:cNvSpPr/>
            <p:nvPr/>
          </p:nvSpPr>
          <p:spPr>
            <a:xfrm>
              <a:off x="475615" y="3960495"/>
              <a:ext cx="5314950" cy="2324100"/>
            </a:xfrm>
            <a:custGeom>
              <a:avLst/>
              <a:gdLst/>
              <a:ahLst/>
              <a:cxnLst/>
              <a:rect l="l" t="t" r="r" b="b"/>
              <a:pathLst>
                <a:path w="5314950" h="2324100">
                  <a:moveTo>
                    <a:pt x="5261610" y="0"/>
                  </a:moveTo>
                  <a:lnTo>
                    <a:pt x="33045" y="0"/>
                  </a:lnTo>
                  <a:lnTo>
                    <a:pt x="14731" y="11430"/>
                  </a:lnTo>
                  <a:lnTo>
                    <a:pt x="0" y="49530"/>
                  </a:lnTo>
                  <a:lnTo>
                    <a:pt x="0" y="2274570"/>
                  </a:lnTo>
                  <a:lnTo>
                    <a:pt x="965" y="2281809"/>
                  </a:lnTo>
                  <a:lnTo>
                    <a:pt x="28181" y="2322703"/>
                  </a:lnTo>
                  <a:lnTo>
                    <a:pt x="33045" y="2324100"/>
                  </a:lnTo>
                  <a:lnTo>
                    <a:pt x="5261610" y="2324100"/>
                  </a:lnTo>
                  <a:lnTo>
                    <a:pt x="5265293" y="2323719"/>
                  </a:lnTo>
                  <a:lnTo>
                    <a:pt x="5295519" y="2310003"/>
                  </a:lnTo>
                  <a:lnTo>
                    <a:pt x="5314950" y="2270760"/>
                  </a:lnTo>
                  <a:lnTo>
                    <a:pt x="5314950" y="53339"/>
                  </a:lnTo>
                  <a:lnTo>
                    <a:pt x="5300853" y="19431"/>
                  </a:lnTo>
                  <a:lnTo>
                    <a:pt x="5261610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565" y="3960495"/>
              <a:ext cx="52069" cy="2324100"/>
            </a:xfrm>
            <a:custGeom>
              <a:avLst/>
              <a:gdLst/>
              <a:ahLst/>
              <a:cxnLst/>
              <a:rect l="l" t="t" r="r" b="b"/>
              <a:pathLst>
                <a:path w="52070" h="2324100">
                  <a:moveTo>
                    <a:pt x="51892" y="0"/>
                  </a:moveTo>
                  <a:lnTo>
                    <a:pt x="49568" y="0"/>
                  </a:lnTo>
                  <a:lnTo>
                    <a:pt x="22097" y="11430"/>
                  </a:lnTo>
                  <a:lnTo>
                    <a:pt x="0" y="49530"/>
                  </a:lnTo>
                  <a:lnTo>
                    <a:pt x="0" y="2274570"/>
                  </a:lnTo>
                  <a:lnTo>
                    <a:pt x="7251" y="2295779"/>
                  </a:lnTo>
                  <a:lnTo>
                    <a:pt x="42278" y="2322703"/>
                  </a:lnTo>
                  <a:lnTo>
                    <a:pt x="49568" y="2324100"/>
                  </a:lnTo>
                  <a:lnTo>
                    <a:pt x="51892" y="2324100"/>
                  </a:lnTo>
                  <a:lnTo>
                    <a:pt x="47396" y="2318512"/>
                  </a:lnTo>
                  <a:lnTo>
                    <a:pt x="43675" y="2307336"/>
                  </a:lnTo>
                  <a:lnTo>
                    <a:pt x="38100" y="2266950"/>
                  </a:lnTo>
                  <a:lnTo>
                    <a:pt x="38100" y="57150"/>
                  </a:lnTo>
                  <a:lnTo>
                    <a:pt x="43675" y="16763"/>
                  </a:lnTo>
                  <a:lnTo>
                    <a:pt x="47396" y="5587"/>
                  </a:lnTo>
                  <a:lnTo>
                    <a:pt x="5189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3069" y="4693005"/>
              <a:ext cx="130390" cy="17325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223" y="5073713"/>
              <a:ext cx="216382" cy="17392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2693" y="5455920"/>
              <a:ext cx="215087" cy="1714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265" y="5847689"/>
              <a:ext cx="171450" cy="15001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11200" y="4195699"/>
            <a:ext cx="3047365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REST</a:t>
            </a:r>
            <a:r>
              <a:rPr sz="1800" spc="-3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API</a:t>
            </a:r>
            <a:r>
              <a:rPr sz="1800" spc="-2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Features</a:t>
            </a:r>
            <a:endParaRPr sz="1800">
              <a:latin typeface="Segoe UI Semibold"/>
              <a:cs typeface="Segoe UI Semibold"/>
            </a:endParaRPr>
          </a:p>
          <a:p>
            <a:pPr marL="306705" marR="5080" indent="-21590">
              <a:lnSpc>
                <a:spcPct val="184700"/>
              </a:lnSpc>
              <a:spcBef>
                <a:spcPts val="145"/>
              </a:spcBef>
            </a:pP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Low-latency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real-time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predictions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JSON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request/response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format</a:t>
            </a:r>
            <a:r>
              <a:rPr sz="1350" spc="50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Load</a:t>
            </a:r>
            <a:r>
              <a:rPr sz="1350" spc="-5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balancing</a:t>
            </a:r>
            <a:r>
              <a:rPr sz="13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for</a:t>
            </a:r>
            <a:r>
              <a:rPr sz="1350" spc="-6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high</a:t>
            </a:r>
            <a:r>
              <a:rPr sz="13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throughput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Performance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monitoring</a:t>
            </a:r>
            <a:r>
              <a:rPr sz="13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&amp;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logging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105" dirty="0"/>
              <a:t> </a:t>
            </a:r>
            <a:r>
              <a:rPr spc="-10" dirty="0"/>
              <a:t>Deployment</a:t>
            </a:r>
          </a:p>
        </p:txBody>
      </p:sp>
      <p:sp>
        <p:nvSpPr>
          <p:cNvPr id="21" name="object 21"/>
          <p:cNvSpPr/>
          <p:nvPr/>
        </p:nvSpPr>
        <p:spPr>
          <a:xfrm>
            <a:off x="0" y="1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2000" y="0"/>
                </a:moveTo>
                <a:lnTo>
                  <a:pt x="0" y="0"/>
                </a:lnTo>
                <a:lnTo>
                  <a:pt x="0" y="76198"/>
                </a:lnTo>
                <a:lnTo>
                  <a:pt x="12192000" y="761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33565" y="1409065"/>
            <a:ext cx="4267200" cy="453389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315325" y="1644142"/>
            <a:ext cx="15373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78D3"/>
                </a:solidFill>
                <a:latin typeface="Segoe UI Semibold"/>
                <a:cs typeface="Segoe UI Semibold"/>
              </a:rPr>
              <a:t>Deployment</a:t>
            </a:r>
            <a:r>
              <a:rPr sz="1500" spc="-5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500" spc="-20" dirty="0">
                <a:solidFill>
                  <a:srgbClr val="0078D3"/>
                </a:solidFill>
                <a:latin typeface="Segoe UI Semibold"/>
                <a:cs typeface="Segoe UI Semibold"/>
              </a:rPr>
              <a:t>Flow</a:t>
            </a:r>
            <a:endParaRPr sz="1500">
              <a:latin typeface="Segoe UI Semibold"/>
              <a:cs typeface="Segoe UI Semibol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79689" y="2795981"/>
            <a:ext cx="1806575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Trained</a:t>
            </a:r>
            <a:r>
              <a:rPr sz="1350" spc="-6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Model</a:t>
            </a:r>
            <a:r>
              <a:rPr sz="13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(MLflow)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24825" y="4130167"/>
            <a:ext cx="19215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Azure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ML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Model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 Registry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89189" y="5463921"/>
            <a:ext cx="218948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Deployed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REST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API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Endpoint</a:t>
            </a:r>
            <a:endParaRPr sz="13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6565" y="988696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2000" y="0"/>
                </a:moveTo>
                <a:lnTo>
                  <a:pt x="0" y="0"/>
                </a:lnTo>
                <a:lnTo>
                  <a:pt x="0" y="38098"/>
                </a:lnTo>
                <a:lnTo>
                  <a:pt x="762000" y="38098"/>
                </a:lnTo>
                <a:lnTo>
                  <a:pt x="76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6565" y="1407159"/>
            <a:ext cx="5334000" cy="2324100"/>
            <a:chOff x="456565" y="1407159"/>
            <a:chExt cx="5334000" cy="2324100"/>
          </a:xfrm>
        </p:grpSpPr>
        <p:sp>
          <p:nvSpPr>
            <p:cNvPr id="5" name="object 5"/>
            <p:cNvSpPr/>
            <p:nvPr/>
          </p:nvSpPr>
          <p:spPr>
            <a:xfrm>
              <a:off x="475615" y="1407159"/>
              <a:ext cx="5314950" cy="2324100"/>
            </a:xfrm>
            <a:custGeom>
              <a:avLst/>
              <a:gdLst/>
              <a:ahLst/>
              <a:cxnLst/>
              <a:rect l="l" t="t" r="r" b="b"/>
              <a:pathLst>
                <a:path w="5314950" h="2324100">
                  <a:moveTo>
                    <a:pt x="5261610" y="0"/>
                  </a:moveTo>
                  <a:lnTo>
                    <a:pt x="33045" y="0"/>
                  </a:lnTo>
                  <a:lnTo>
                    <a:pt x="14731" y="11430"/>
                  </a:lnTo>
                  <a:lnTo>
                    <a:pt x="0" y="49530"/>
                  </a:lnTo>
                  <a:lnTo>
                    <a:pt x="0" y="2274570"/>
                  </a:lnTo>
                  <a:lnTo>
                    <a:pt x="965" y="2281809"/>
                  </a:lnTo>
                  <a:lnTo>
                    <a:pt x="28181" y="2322703"/>
                  </a:lnTo>
                  <a:lnTo>
                    <a:pt x="33045" y="2324100"/>
                  </a:lnTo>
                  <a:lnTo>
                    <a:pt x="5261610" y="2324100"/>
                  </a:lnTo>
                  <a:lnTo>
                    <a:pt x="5265293" y="2323719"/>
                  </a:lnTo>
                  <a:lnTo>
                    <a:pt x="5295519" y="2310003"/>
                  </a:lnTo>
                  <a:lnTo>
                    <a:pt x="5314950" y="2270760"/>
                  </a:lnTo>
                  <a:lnTo>
                    <a:pt x="5314950" y="53339"/>
                  </a:lnTo>
                  <a:lnTo>
                    <a:pt x="5300853" y="19431"/>
                  </a:lnTo>
                  <a:lnTo>
                    <a:pt x="5261610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6565" y="1407159"/>
              <a:ext cx="52069" cy="2324100"/>
            </a:xfrm>
            <a:custGeom>
              <a:avLst/>
              <a:gdLst/>
              <a:ahLst/>
              <a:cxnLst/>
              <a:rect l="l" t="t" r="r" b="b"/>
              <a:pathLst>
                <a:path w="52070" h="2324100">
                  <a:moveTo>
                    <a:pt x="51892" y="0"/>
                  </a:moveTo>
                  <a:lnTo>
                    <a:pt x="49568" y="0"/>
                  </a:lnTo>
                  <a:lnTo>
                    <a:pt x="22097" y="11430"/>
                  </a:lnTo>
                  <a:lnTo>
                    <a:pt x="0" y="49530"/>
                  </a:lnTo>
                  <a:lnTo>
                    <a:pt x="0" y="2274570"/>
                  </a:lnTo>
                  <a:lnTo>
                    <a:pt x="7251" y="2295779"/>
                  </a:lnTo>
                  <a:lnTo>
                    <a:pt x="42278" y="2322703"/>
                  </a:lnTo>
                  <a:lnTo>
                    <a:pt x="49568" y="2324100"/>
                  </a:lnTo>
                  <a:lnTo>
                    <a:pt x="51892" y="2324100"/>
                  </a:lnTo>
                  <a:lnTo>
                    <a:pt x="47396" y="2318512"/>
                  </a:lnTo>
                  <a:lnTo>
                    <a:pt x="43675" y="2307336"/>
                  </a:lnTo>
                  <a:lnTo>
                    <a:pt x="38100" y="2266950"/>
                  </a:lnTo>
                  <a:lnTo>
                    <a:pt x="38100" y="57150"/>
                  </a:lnTo>
                  <a:lnTo>
                    <a:pt x="43675" y="16763"/>
                  </a:lnTo>
                  <a:lnTo>
                    <a:pt x="47396" y="5587"/>
                  </a:lnTo>
                  <a:lnTo>
                    <a:pt x="5189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265" y="2151354"/>
              <a:ext cx="150025" cy="1500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265" y="2521584"/>
              <a:ext cx="150012" cy="1714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265" y="2902584"/>
              <a:ext cx="171450" cy="1714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265" y="3315748"/>
              <a:ext cx="214312" cy="10715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11200" y="1641093"/>
            <a:ext cx="3587115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Version</a:t>
            </a:r>
            <a:r>
              <a:rPr sz="1800" spc="-114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Control</a:t>
            </a:r>
            <a:r>
              <a:rPr sz="1800" spc="-11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Workflow</a:t>
            </a:r>
            <a:endParaRPr sz="1800">
              <a:latin typeface="Segoe UI Semibold"/>
              <a:cs typeface="Segoe UI Semibold"/>
            </a:endParaRPr>
          </a:p>
          <a:p>
            <a:pPr marL="285115" marR="5080">
              <a:lnSpc>
                <a:spcPct val="184800"/>
              </a:lnSpc>
              <a:spcBef>
                <a:spcPts val="145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Track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changes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to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all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Databricks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notebooks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Branch</a:t>
            </a:r>
            <a:r>
              <a:rPr sz="1350" spc="-9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notebooks</a:t>
            </a:r>
            <a:r>
              <a:rPr sz="1350" spc="-7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for</a:t>
            </a:r>
            <a:r>
              <a:rPr sz="1350" spc="-8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experimental</a:t>
            </a:r>
            <a:r>
              <a:rPr sz="1350" spc="-8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features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Maintain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complete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history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of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code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changes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Roll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back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to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previous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versions</a:t>
            </a:r>
            <a:r>
              <a:rPr sz="13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if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needed</a:t>
            </a:r>
            <a:endParaRPr sz="1350">
              <a:latin typeface="Segoe UI"/>
              <a:cs typeface="Segoe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6565" y="3959224"/>
            <a:ext cx="5334000" cy="2705100"/>
            <a:chOff x="456565" y="3959224"/>
            <a:chExt cx="5334000" cy="2705100"/>
          </a:xfrm>
        </p:grpSpPr>
        <p:sp>
          <p:nvSpPr>
            <p:cNvPr id="13" name="object 13"/>
            <p:cNvSpPr/>
            <p:nvPr/>
          </p:nvSpPr>
          <p:spPr>
            <a:xfrm>
              <a:off x="475615" y="3959224"/>
              <a:ext cx="5314950" cy="2705100"/>
            </a:xfrm>
            <a:custGeom>
              <a:avLst/>
              <a:gdLst/>
              <a:ahLst/>
              <a:cxnLst/>
              <a:rect l="l" t="t" r="r" b="b"/>
              <a:pathLst>
                <a:path w="5314950" h="2705100">
                  <a:moveTo>
                    <a:pt x="5261610" y="0"/>
                  </a:moveTo>
                  <a:lnTo>
                    <a:pt x="33045" y="0"/>
                  </a:lnTo>
                  <a:lnTo>
                    <a:pt x="14731" y="11430"/>
                  </a:lnTo>
                  <a:lnTo>
                    <a:pt x="0" y="49530"/>
                  </a:lnTo>
                  <a:lnTo>
                    <a:pt x="0" y="2655531"/>
                  </a:lnTo>
                  <a:lnTo>
                    <a:pt x="965" y="2662821"/>
                  </a:lnTo>
                  <a:lnTo>
                    <a:pt x="28181" y="2703652"/>
                  </a:lnTo>
                  <a:lnTo>
                    <a:pt x="33045" y="2705100"/>
                  </a:lnTo>
                  <a:lnTo>
                    <a:pt x="5261610" y="2705100"/>
                  </a:lnTo>
                  <a:lnTo>
                    <a:pt x="5265293" y="2704731"/>
                  </a:lnTo>
                  <a:lnTo>
                    <a:pt x="5295519" y="2691015"/>
                  </a:lnTo>
                  <a:lnTo>
                    <a:pt x="5314950" y="2651696"/>
                  </a:lnTo>
                  <a:lnTo>
                    <a:pt x="5314950" y="53340"/>
                  </a:lnTo>
                  <a:lnTo>
                    <a:pt x="5300853" y="19431"/>
                  </a:lnTo>
                  <a:lnTo>
                    <a:pt x="5261610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565" y="3959224"/>
              <a:ext cx="52069" cy="2705100"/>
            </a:xfrm>
            <a:custGeom>
              <a:avLst/>
              <a:gdLst/>
              <a:ahLst/>
              <a:cxnLst/>
              <a:rect l="l" t="t" r="r" b="b"/>
              <a:pathLst>
                <a:path w="52070" h="2705100">
                  <a:moveTo>
                    <a:pt x="51892" y="0"/>
                  </a:moveTo>
                  <a:lnTo>
                    <a:pt x="49568" y="0"/>
                  </a:lnTo>
                  <a:lnTo>
                    <a:pt x="22097" y="11430"/>
                  </a:lnTo>
                  <a:lnTo>
                    <a:pt x="0" y="49530"/>
                  </a:lnTo>
                  <a:lnTo>
                    <a:pt x="0" y="2655531"/>
                  </a:lnTo>
                  <a:lnTo>
                    <a:pt x="7251" y="2676817"/>
                  </a:lnTo>
                  <a:lnTo>
                    <a:pt x="42278" y="2703652"/>
                  </a:lnTo>
                  <a:lnTo>
                    <a:pt x="49568" y="2705100"/>
                  </a:lnTo>
                  <a:lnTo>
                    <a:pt x="51892" y="2705100"/>
                  </a:lnTo>
                  <a:lnTo>
                    <a:pt x="47396" y="2699524"/>
                  </a:lnTo>
                  <a:lnTo>
                    <a:pt x="43675" y="2688361"/>
                  </a:lnTo>
                  <a:lnTo>
                    <a:pt x="38100" y="2647950"/>
                  </a:lnTo>
                  <a:lnTo>
                    <a:pt x="38100" y="57150"/>
                  </a:lnTo>
                  <a:lnTo>
                    <a:pt x="43675" y="16763"/>
                  </a:lnTo>
                  <a:lnTo>
                    <a:pt x="47396" y="5587"/>
                  </a:lnTo>
                  <a:lnTo>
                    <a:pt x="5189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265" y="4692649"/>
              <a:ext cx="214312" cy="1714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265" y="5073624"/>
              <a:ext cx="171450" cy="1724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8624" y="5465393"/>
              <a:ext cx="160731" cy="15003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265" y="5835649"/>
              <a:ext cx="128587" cy="1714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2464" y="6226377"/>
              <a:ext cx="172250" cy="14559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11200" y="4194428"/>
            <a:ext cx="324485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Benefits</a:t>
            </a:r>
            <a:endParaRPr sz="1800">
              <a:latin typeface="Segoe UI Semibold"/>
              <a:cs typeface="Segoe UI Semibold"/>
            </a:endParaRPr>
          </a:p>
          <a:p>
            <a:pPr marL="306705" marR="231140" indent="42545">
              <a:lnSpc>
                <a:spcPct val="184400"/>
              </a:lnSpc>
              <a:spcBef>
                <a:spcPts val="150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Enhanced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team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collaboration</a:t>
            </a:r>
            <a:r>
              <a:rPr sz="1350" spc="50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Easier</a:t>
            </a:r>
            <a:r>
              <a:rPr sz="1350" spc="-7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debugging</a:t>
            </a:r>
            <a:r>
              <a:rPr sz="1350" spc="-6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and</a:t>
            </a:r>
            <a:r>
              <a:rPr sz="13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issue</a:t>
            </a:r>
            <a:r>
              <a:rPr sz="1350" spc="-6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tracking</a:t>
            </a:r>
            <a:endParaRPr sz="1350">
              <a:latin typeface="Segoe UI"/>
              <a:cs typeface="Segoe UI"/>
            </a:endParaRPr>
          </a:p>
          <a:p>
            <a:pPr marL="263525" marR="5080" indent="42545">
              <a:lnSpc>
                <a:spcPct val="184900"/>
              </a:lnSpc>
              <a:spcBef>
                <a:spcPts val="5"/>
              </a:spcBef>
            </a:pP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Reproducible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data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science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experiments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Code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review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and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quality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assurance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Project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progress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tracking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Git</a:t>
            </a:r>
            <a:r>
              <a:rPr spc="-5" dirty="0"/>
              <a:t> </a:t>
            </a:r>
            <a:r>
              <a:rPr spc="-10" dirty="0"/>
              <a:t>Integration</a:t>
            </a:r>
          </a:p>
        </p:txBody>
      </p:sp>
      <p:sp>
        <p:nvSpPr>
          <p:cNvPr id="22" name="object 22"/>
          <p:cNvSpPr/>
          <p:nvPr/>
        </p:nvSpPr>
        <p:spPr>
          <a:xfrm>
            <a:off x="0" y="1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2000" y="0"/>
                </a:moveTo>
                <a:lnTo>
                  <a:pt x="0" y="0"/>
                </a:lnTo>
                <a:lnTo>
                  <a:pt x="0" y="76198"/>
                </a:lnTo>
                <a:lnTo>
                  <a:pt x="12192000" y="761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00165" y="1409064"/>
            <a:ext cx="5334000" cy="261937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390001" y="1644141"/>
            <a:ext cx="139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Git</a:t>
            </a:r>
            <a:r>
              <a:rPr sz="1800" spc="-1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Workflow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59067" y="2511678"/>
            <a:ext cx="916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Development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44153" y="2511678"/>
            <a:ext cx="479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Branch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702290" y="2511678"/>
            <a:ext cx="553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Commit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40677" y="3473322"/>
            <a:ext cx="494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Deploy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87765" y="3473322"/>
            <a:ext cx="591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Approve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751057" y="3473322"/>
            <a:ext cx="459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Merge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00165" y="4257039"/>
            <a:ext cx="5334000" cy="300989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7902320" y="4493132"/>
            <a:ext cx="2364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Collaboration</a:t>
            </a:r>
            <a:r>
              <a:rPr sz="1800" spc="-12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Features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41260" y="5540120"/>
            <a:ext cx="910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Pull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 Requests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02420" y="5540120"/>
            <a:ext cx="948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Code</a:t>
            </a:r>
            <a:r>
              <a:rPr sz="120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Reviews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400538" y="5540120"/>
            <a:ext cx="730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Versioning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79360" y="6071818"/>
            <a:ext cx="4015104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4190">
              <a:lnSpc>
                <a:spcPct val="129600"/>
              </a:lnSpc>
              <a:spcBef>
                <a:spcPts val="95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Git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enables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multiple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data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scientists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to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work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simultaneously</a:t>
            </a:r>
            <a:r>
              <a:rPr sz="1350" spc="-6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on</a:t>
            </a:r>
            <a:r>
              <a:rPr sz="1350" spc="-5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the</a:t>
            </a:r>
            <a:r>
              <a:rPr sz="1350" spc="-6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same</a:t>
            </a:r>
            <a:r>
              <a:rPr sz="1350" spc="-6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project</a:t>
            </a:r>
            <a:r>
              <a:rPr sz="1350" spc="-6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without</a:t>
            </a:r>
            <a:r>
              <a:rPr sz="1350" spc="-6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conflicts,</a:t>
            </a:r>
            <a:endParaRPr sz="1350">
              <a:latin typeface="Segoe UI"/>
              <a:cs typeface="Segoe UI"/>
            </a:endParaRPr>
          </a:p>
          <a:p>
            <a:pPr marL="320040">
              <a:lnSpc>
                <a:spcPct val="100000"/>
              </a:lnSpc>
              <a:spcBef>
                <a:spcPts val="480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maintaining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code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quality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and</a:t>
            </a:r>
            <a:r>
              <a:rPr sz="13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project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history.</a:t>
            </a:r>
            <a:endParaRPr sz="13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6565" y="988696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2000" y="0"/>
                </a:moveTo>
                <a:lnTo>
                  <a:pt x="0" y="0"/>
                </a:lnTo>
                <a:lnTo>
                  <a:pt x="0" y="38098"/>
                </a:lnTo>
                <a:lnTo>
                  <a:pt x="762000" y="38098"/>
                </a:lnTo>
                <a:lnTo>
                  <a:pt x="76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6565" y="1407159"/>
            <a:ext cx="5334000" cy="2971800"/>
            <a:chOff x="456565" y="1407159"/>
            <a:chExt cx="5334000" cy="2971800"/>
          </a:xfrm>
        </p:grpSpPr>
        <p:sp>
          <p:nvSpPr>
            <p:cNvPr id="5" name="object 5"/>
            <p:cNvSpPr/>
            <p:nvPr/>
          </p:nvSpPr>
          <p:spPr>
            <a:xfrm>
              <a:off x="475615" y="1407159"/>
              <a:ext cx="5314950" cy="2971800"/>
            </a:xfrm>
            <a:custGeom>
              <a:avLst/>
              <a:gdLst/>
              <a:ahLst/>
              <a:cxnLst/>
              <a:rect l="l" t="t" r="r" b="b"/>
              <a:pathLst>
                <a:path w="5314950" h="2971800">
                  <a:moveTo>
                    <a:pt x="5261610" y="0"/>
                  </a:moveTo>
                  <a:lnTo>
                    <a:pt x="33045" y="0"/>
                  </a:lnTo>
                  <a:lnTo>
                    <a:pt x="14731" y="11430"/>
                  </a:lnTo>
                  <a:lnTo>
                    <a:pt x="0" y="49530"/>
                  </a:lnTo>
                  <a:lnTo>
                    <a:pt x="0" y="2922270"/>
                  </a:lnTo>
                  <a:lnTo>
                    <a:pt x="965" y="2929509"/>
                  </a:lnTo>
                  <a:lnTo>
                    <a:pt x="28181" y="2970403"/>
                  </a:lnTo>
                  <a:lnTo>
                    <a:pt x="33045" y="2971800"/>
                  </a:lnTo>
                  <a:lnTo>
                    <a:pt x="5261610" y="2971800"/>
                  </a:lnTo>
                  <a:lnTo>
                    <a:pt x="5265293" y="2971419"/>
                  </a:lnTo>
                  <a:lnTo>
                    <a:pt x="5295519" y="2957703"/>
                  </a:lnTo>
                  <a:lnTo>
                    <a:pt x="5314950" y="2918460"/>
                  </a:lnTo>
                  <a:lnTo>
                    <a:pt x="5314950" y="53339"/>
                  </a:lnTo>
                  <a:lnTo>
                    <a:pt x="5300853" y="19431"/>
                  </a:lnTo>
                  <a:lnTo>
                    <a:pt x="5261610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6565" y="1407159"/>
              <a:ext cx="52069" cy="2971800"/>
            </a:xfrm>
            <a:custGeom>
              <a:avLst/>
              <a:gdLst/>
              <a:ahLst/>
              <a:cxnLst/>
              <a:rect l="l" t="t" r="r" b="b"/>
              <a:pathLst>
                <a:path w="52070" h="2971800">
                  <a:moveTo>
                    <a:pt x="51892" y="0"/>
                  </a:moveTo>
                  <a:lnTo>
                    <a:pt x="49568" y="0"/>
                  </a:lnTo>
                  <a:lnTo>
                    <a:pt x="22097" y="11430"/>
                  </a:lnTo>
                  <a:lnTo>
                    <a:pt x="0" y="49530"/>
                  </a:lnTo>
                  <a:lnTo>
                    <a:pt x="0" y="2922270"/>
                  </a:lnTo>
                  <a:lnTo>
                    <a:pt x="7251" y="2943479"/>
                  </a:lnTo>
                  <a:lnTo>
                    <a:pt x="42278" y="2970403"/>
                  </a:lnTo>
                  <a:lnTo>
                    <a:pt x="49568" y="2971800"/>
                  </a:lnTo>
                  <a:lnTo>
                    <a:pt x="51892" y="2971800"/>
                  </a:lnTo>
                  <a:lnTo>
                    <a:pt x="47396" y="2966212"/>
                  </a:lnTo>
                  <a:lnTo>
                    <a:pt x="43675" y="2955036"/>
                  </a:lnTo>
                  <a:lnTo>
                    <a:pt x="38100" y="2914650"/>
                  </a:lnTo>
                  <a:lnTo>
                    <a:pt x="38100" y="57150"/>
                  </a:lnTo>
                  <a:lnTo>
                    <a:pt x="43675" y="16763"/>
                  </a:lnTo>
                  <a:lnTo>
                    <a:pt x="47396" y="5587"/>
                  </a:lnTo>
                  <a:lnTo>
                    <a:pt x="5189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265" y="2140584"/>
              <a:ext cx="171450" cy="1714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265" y="2788284"/>
              <a:ext cx="150012" cy="1714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265" y="3169284"/>
              <a:ext cx="171450" cy="1714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265" y="3561054"/>
              <a:ext cx="214312" cy="1500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265" y="3931284"/>
              <a:ext cx="150012" cy="1714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11200" y="1641093"/>
            <a:ext cx="4681220" cy="248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Project</a:t>
            </a:r>
            <a:r>
              <a:rPr sz="1800" spc="-7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Outcomes</a:t>
            </a:r>
            <a:endParaRPr sz="1800">
              <a:latin typeface="Segoe UI Semibold"/>
              <a:cs typeface="Segoe UI Semibold"/>
            </a:endParaRPr>
          </a:p>
          <a:p>
            <a:pPr marL="306705">
              <a:lnSpc>
                <a:spcPct val="100000"/>
              </a:lnSpc>
              <a:spcBef>
                <a:spcPts val="1530"/>
              </a:spcBef>
            </a:pP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End-to-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end</a:t>
            </a:r>
            <a:r>
              <a:rPr sz="1350" spc="-5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attrition</a:t>
            </a:r>
            <a:r>
              <a:rPr sz="13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prediction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system</a:t>
            </a:r>
            <a:r>
              <a:rPr sz="1350" spc="-5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using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Azure's</a:t>
            </a:r>
            <a:endParaRPr sz="13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scalable</a:t>
            </a:r>
            <a:r>
              <a:rPr sz="13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ecosystem</a:t>
            </a:r>
            <a:endParaRPr sz="1350">
              <a:latin typeface="Segoe UI"/>
              <a:cs typeface="Segoe UI"/>
            </a:endParaRPr>
          </a:p>
          <a:p>
            <a:pPr marL="306705" marR="5080" indent="-21590">
              <a:lnSpc>
                <a:spcPts val="2990"/>
              </a:lnSpc>
              <a:spcBef>
                <a:spcPts val="315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Reliable</a:t>
            </a:r>
            <a:r>
              <a:rPr sz="1350" spc="-5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data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pipeline</a:t>
            </a:r>
            <a:r>
              <a:rPr sz="13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with</a:t>
            </a:r>
            <a:r>
              <a:rPr sz="13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Bronze-Silver-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Gold</a:t>
            </a:r>
            <a:r>
              <a:rPr sz="1350" spc="-5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architecture High-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accuracy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machine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learning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model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with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XGBoost</a:t>
            </a:r>
            <a:endParaRPr sz="1350">
              <a:latin typeface="Segoe UI"/>
              <a:cs typeface="Segoe UI"/>
            </a:endParaRPr>
          </a:p>
          <a:p>
            <a:pPr marL="285115" marR="432434" indent="63500">
              <a:lnSpc>
                <a:spcPts val="2990"/>
              </a:lnSpc>
            </a:pP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Production-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ready</a:t>
            </a:r>
            <a:r>
              <a:rPr sz="13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REST</a:t>
            </a:r>
            <a:r>
              <a:rPr sz="13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API</a:t>
            </a:r>
            <a:r>
              <a:rPr sz="1350" spc="-5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for</a:t>
            </a:r>
            <a:r>
              <a:rPr sz="13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real-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time</a:t>
            </a:r>
            <a:r>
              <a:rPr sz="13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predictions Version-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controlled,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reproducible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solution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with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Git</a:t>
            </a:r>
            <a:endParaRPr sz="1350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686165" y="4569459"/>
            <a:ext cx="762000" cy="762000"/>
            <a:chOff x="8686165" y="4569459"/>
            <a:chExt cx="762000" cy="762000"/>
          </a:xfrm>
        </p:grpSpPr>
        <p:sp>
          <p:nvSpPr>
            <p:cNvPr id="14" name="object 14"/>
            <p:cNvSpPr/>
            <p:nvPr/>
          </p:nvSpPr>
          <p:spPr>
            <a:xfrm>
              <a:off x="8686165" y="456945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306704" y="7366"/>
                  </a:lnTo>
                  <a:lnTo>
                    <a:pt x="261492" y="19177"/>
                  </a:lnTo>
                  <a:lnTo>
                    <a:pt x="218058" y="36575"/>
                  </a:lnTo>
                  <a:lnTo>
                    <a:pt x="177164" y="59055"/>
                  </a:lnTo>
                  <a:lnTo>
                    <a:pt x="139318" y="86487"/>
                  </a:lnTo>
                  <a:lnTo>
                    <a:pt x="105028" y="118237"/>
                  </a:lnTo>
                  <a:lnTo>
                    <a:pt x="74929" y="154050"/>
                  </a:lnTo>
                  <a:lnTo>
                    <a:pt x="49529" y="193167"/>
                  </a:lnTo>
                  <a:lnTo>
                    <a:pt x="28955" y="235204"/>
                  </a:lnTo>
                  <a:lnTo>
                    <a:pt x="13842" y="279400"/>
                  </a:lnTo>
                  <a:lnTo>
                    <a:pt x="4063" y="325119"/>
                  </a:lnTo>
                  <a:lnTo>
                    <a:pt x="126" y="371602"/>
                  </a:lnTo>
                  <a:lnTo>
                    <a:pt x="0" y="381000"/>
                  </a:lnTo>
                  <a:lnTo>
                    <a:pt x="1777" y="418338"/>
                  </a:lnTo>
                  <a:lnTo>
                    <a:pt x="9270" y="464438"/>
                  </a:lnTo>
                  <a:lnTo>
                    <a:pt x="22225" y="509397"/>
                  </a:lnTo>
                  <a:lnTo>
                    <a:pt x="40639" y="552323"/>
                  </a:lnTo>
                  <a:lnTo>
                    <a:pt x="64261" y="592709"/>
                  </a:lnTo>
                  <a:lnTo>
                    <a:pt x="92455" y="629919"/>
                  </a:lnTo>
                  <a:lnTo>
                    <a:pt x="125094" y="663321"/>
                  </a:lnTo>
                  <a:lnTo>
                    <a:pt x="161670" y="692531"/>
                  </a:lnTo>
                  <a:lnTo>
                    <a:pt x="201421" y="717042"/>
                  </a:lnTo>
                  <a:lnTo>
                    <a:pt x="243839" y="736473"/>
                  </a:lnTo>
                  <a:lnTo>
                    <a:pt x="288416" y="750569"/>
                  </a:lnTo>
                  <a:lnTo>
                    <a:pt x="334390" y="759079"/>
                  </a:lnTo>
                  <a:lnTo>
                    <a:pt x="381000" y="762000"/>
                  </a:lnTo>
                  <a:lnTo>
                    <a:pt x="409066" y="760984"/>
                  </a:lnTo>
                  <a:lnTo>
                    <a:pt x="455294" y="754634"/>
                  </a:lnTo>
                  <a:lnTo>
                    <a:pt x="500506" y="742823"/>
                  </a:lnTo>
                  <a:lnTo>
                    <a:pt x="543940" y="725424"/>
                  </a:lnTo>
                  <a:lnTo>
                    <a:pt x="584834" y="702944"/>
                  </a:lnTo>
                  <a:lnTo>
                    <a:pt x="622680" y="675513"/>
                  </a:lnTo>
                  <a:lnTo>
                    <a:pt x="656970" y="643763"/>
                  </a:lnTo>
                  <a:lnTo>
                    <a:pt x="687069" y="607949"/>
                  </a:lnTo>
                  <a:lnTo>
                    <a:pt x="712469" y="568833"/>
                  </a:lnTo>
                  <a:lnTo>
                    <a:pt x="733043" y="526796"/>
                  </a:lnTo>
                  <a:lnTo>
                    <a:pt x="748156" y="482600"/>
                  </a:lnTo>
                  <a:lnTo>
                    <a:pt x="757935" y="436880"/>
                  </a:lnTo>
                  <a:lnTo>
                    <a:pt x="761873" y="390398"/>
                  </a:lnTo>
                  <a:lnTo>
                    <a:pt x="762000" y="381000"/>
                  </a:lnTo>
                  <a:lnTo>
                    <a:pt x="760983" y="352933"/>
                  </a:lnTo>
                  <a:lnTo>
                    <a:pt x="754633" y="306705"/>
                  </a:lnTo>
                  <a:lnTo>
                    <a:pt x="742823" y="261493"/>
                  </a:lnTo>
                  <a:lnTo>
                    <a:pt x="725424" y="218059"/>
                  </a:lnTo>
                  <a:lnTo>
                    <a:pt x="702944" y="177165"/>
                  </a:lnTo>
                  <a:lnTo>
                    <a:pt x="675512" y="139319"/>
                  </a:lnTo>
                  <a:lnTo>
                    <a:pt x="643762" y="105029"/>
                  </a:lnTo>
                  <a:lnTo>
                    <a:pt x="607949" y="74930"/>
                  </a:lnTo>
                  <a:lnTo>
                    <a:pt x="568832" y="49530"/>
                  </a:lnTo>
                  <a:lnTo>
                    <a:pt x="526795" y="28956"/>
                  </a:lnTo>
                  <a:lnTo>
                    <a:pt x="482600" y="13843"/>
                  </a:lnTo>
                  <a:lnTo>
                    <a:pt x="436879" y="4063"/>
                  </a:lnTo>
                  <a:lnTo>
                    <a:pt x="390398" y="12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78D3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94953" y="4779136"/>
              <a:ext cx="343535" cy="265430"/>
            </a:xfrm>
            <a:custGeom>
              <a:avLst/>
              <a:gdLst/>
              <a:ahLst/>
              <a:cxnLst/>
              <a:rect l="l" t="t" r="r" b="b"/>
              <a:pathLst>
                <a:path w="343534" h="265429">
                  <a:moveTo>
                    <a:pt x="343535" y="51435"/>
                  </a:moveTo>
                  <a:lnTo>
                    <a:pt x="338582" y="10922"/>
                  </a:lnTo>
                  <a:lnTo>
                    <a:pt x="292100" y="0"/>
                  </a:lnTo>
                  <a:lnTo>
                    <a:pt x="284734" y="508"/>
                  </a:lnTo>
                  <a:lnTo>
                    <a:pt x="284734" y="82042"/>
                  </a:lnTo>
                  <a:lnTo>
                    <a:pt x="284734" y="89154"/>
                  </a:lnTo>
                  <a:lnTo>
                    <a:pt x="271526" y="108966"/>
                  </a:lnTo>
                  <a:lnTo>
                    <a:pt x="264922" y="111760"/>
                  </a:lnTo>
                  <a:lnTo>
                    <a:pt x="261493" y="112395"/>
                  </a:lnTo>
                  <a:lnTo>
                    <a:pt x="254381" y="112395"/>
                  </a:lnTo>
                  <a:lnTo>
                    <a:pt x="231140" y="89154"/>
                  </a:lnTo>
                  <a:lnTo>
                    <a:pt x="231140" y="82042"/>
                  </a:lnTo>
                  <a:lnTo>
                    <a:pt x="250952" y="59436"/>
                  </a:lnTo>
                  <a:lnTo>
                    <a:pt x="254381" y="58801"/>
                  </a:lnTo>
                  <a:lnTo>
                    <a:pt x="261493" y="58801"/>
                  </a:lnTo>
                  <a:lnTo>
                    <a:pt x="284734" y="82042"/>
                  </a:lnTo>
                  <a:lnTo>
                    <a:pt x="284734" y="508"/>
                  </a:lnTo>
                  <a:lnTo>
                    <a:pt x="214376" y="14224"/>
                  </a:lnTo>
                  <a:lnTo>
                    <a:pt x="175133" y="38354"/>
                  </a:lnTo>
                  <a:lnTo>
                    <a:pt x="136271" y="82931"/>
                  </a:lnTo>
                  <a:lnTo>
                    <a:pt x="134747" y="85598"/>
                  </a:lnTo>
                  <a:lnTo>
                    <a:pt x="79629" y="85598"/>
                  </a:lnTo>
                  <a:lnTo>
                    <a:pt x="38100" y="109220"/>
                  </a:lnTo>
                  <a:lnTo>
                    <a:pt x="0" y="173482"/>
                  </a:lnTo>
                  <a:lnTo>
                    <a:pt x="0" y="179578"/>
                  </a:lnTo>
                  <a:lnTo>
                    <a:pt x="5715" y="189611"/>
                  </a:lnTo>
                  <a:lnTo>
                    <a:pt x="11049" y="192786"/>
                  </a:lnTo>
                  <a:lnTo>
                    <a:pt x="87630" y="192786"/>
                  </a:lnTo>
                  <a:lnTo>
                    <a:pt x="77216" y="223012"/>
                  </a:lnTo>
                  <a:lnTo>
                    <a:pt x="79248" y="231267"/>
                  </a:lnTo>
                  <a:lnTo>
                    <a:pt x="111252" y="263144"/>
                  </a:lnTo>
                  <a:lnTo>
                    <a:pt x="119380" y="265303"/>
                  </a:lnTo>
                  <a:lnTo>
                    <a:pt x="141351" y="258191"/>
                  </a:lnTo>
                  <a:lnTo>
                    <a:pt x="150749" y="254889"/>
                  </a:lnTo>
                  <a:lnTo>
                    <a:pt x="257937" y="254889"/>
                  </a:lnTo>
                  <a:lnTo>
                    <a:pt x="257937" y="208788"/>
                  </a:lnTo>
                  <a:lnTo>
                    <a:pt x="265557" y="203962"/>
                  </a:lnTo>
                  <a:lnTo>
                    <a:pt x="305181" y="168402"/>
                  </a:lnTo>
                  <a:lnTo>
                    <a:pt x="329311" y="129159"/>
                  </a:lnTo>
                  <a:lnTo>
                    <a:pt x="334137" y="112395"/>
                  </a:lnTo>
                  <a:lnTo>
                    <a:pt x="340995" y="89154"/>
                  </a:lnTo>
                  <a:lnTo>
                    <a:pt x="343027" y="58801"/>
                  </a:lnTo>
                  <a:lnTo>
                    <a:pt x="343535" y="51435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45702" y="5034025"/>
              <a:ext cx="107188" cy="88645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311008" y="5334438"/>
            <a:ext cx="3516629" cy="131191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Ready</a:t>
            </a:r>
            <a:r>
              <a:rPr sz="1800" spc="-7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for</a:t>
            </a:r>
            <a:r>
              <a:rPr sz="1800" spc="-5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the</a:t>
            </a:r>
            <a:r>
              <a:rPr sz="1800" spc="-5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Future</a:t>
            </a:r>
            <a:endParaRPr sz="1800">
              <a:latin typeface="Segoe UI Semibold"/>
              <a:cs typeface="Segoe UI Semibold"/>
            </a:endParaRPr>
          </a:p>
          <a:p>
            <a:pPr marL="12065" marR="5080" indent="4445" algn="ctr">
              <a:lnSpc>
                <a:spcPct val="129200"/>
              </a:lnSpc>
              <a:spcBef>
                <a:spcPts val="455"/>
              </a:spcBef>
            </a:pP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This</a:t>
            </a:r>
            <a:r>
              <a:rPr sz="1350" spc="-3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solution</a:t>
            </a:r>
            <a:r>
              <a:rPr sz="1350" spc="-3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provides</a:t>
            </a:r>
            <a:r>
              <a:rPr sz="1350" spc="-3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</a:t>
            </a:r>
            <a:r>
              <a:rPr sz="1350" spc="-4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foundation</a:t>
            </a:r>
            <a:r>
              <a:rPr sz="1350" spc="-3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for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advanced</a:t>
            </a:r>
            <a:r>
              <a:rPr sz="1350" spc="-6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HR</a:t>
            </a:r>
            <a:r>
              <a:rPr sz="1350" spc="-6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analytics</a:t>
            </a:r>
            <a:r>
              <a:rPr sz="1350" spc="-7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350" spc="-5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strategic</a:t>
            </a:r>
            <a:r>
              <a:rPr sz="1350" spc="-7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workforce planning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2000" y="0"/>
                </a:moveTo>
                <a:lnTo>
                  <a:pt x="0" y="0"/>
                </a:lnTo>
                <a:lnTo>
                  <a:pt x="0" y="76198"/>
                </a:lnTo>
                <a:lnTo>
                  <a:pt x="12192000" y="761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56565" y="4608067"/>
            <a:ext cx="5334000" cy="2324735"/>
            <a:chOff x="456565" y="4608067"/>
            <a:chExt cx="5334000" cy="2324735"/>
          </a:xfrm>
        </p:grpSpPr>
        <p:sp>
          <p:nvSpPr>
            <p:cNvPr id="21" name="object 21"/>
            <p:cNvSpPr/>
            <p:nvPr/>
          </p:nvSpPr>
          <p:spPr>
            <a:xfrm>
              <a:off x="475615" y="4608067"/>
              <a:ext cx="5314950" cy="2324735"/>
            </a:xfrm>
            <a:custGeom>
              <a:avLst/>
              <a:gdLst/>
              <a:ahLst/>
              <a:cxnLst/>
              <a:rect l="l" t="t" r="r" b="b"/>
              <a:pathLst>
                <a:path w="5314950" h="2324734">
                  <a:moveTo>
                    <a:pt x="5261610" y="0"/>
                  </a:moveTo>
                  <a:lnTo>
                    <a:pt x="33045" y="0"/>
                  </a:lnTo>
                  <a:lnTo>
                    <a:pt x="14731" y="11429"/>
                  </a:lnTo>
                  <a:lnTo>
                    <a:pt x="0" y="49529"/>
                  </a:lnTo>
                  <a:lnTo>
                    <a:pt x="0" y="2274544"/>
                  </a:lnTo>
                  <a:lnTo>
                    <a:pt x="965" y="2281834"/>
                  </a:lnTo>
                  <a:lnTo>
                    <a:pt x="28181" y="2322664"/>
                  </a:lnTo>
                  <a:lnTo>
                    <a:pt x="33045" y="2324112"/>
                  </a:lnTo>
                  <a:lnTo>
                    <a:pt x="5261610" y="2324112"/>
                  </a:lnTo>
                  <a:lnTo>
                    <a:pt x="5265293" y="2323757"/>
                  </a:lnTo>
                  <a:lnTo>
                    <a:pt x="5295519" y="2310028"/>
                  </a:lnTo>
                  <a:lnTo>
                    <a:pt x="5314950" y="2270721"/>
                  </a:lnTo>
                  <a:lnTo>
                    <a:pt x="5314950" y="53466"/>
                  </a:lnTo>
                  <a:lnTo>
                    <a:pt x="5300853" y="19430"/>
                  </a:lnTo>
                  <a:lnTo>
                    <a:pt x="5261610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6565" y="4608067"/>
              <a:ext cx="52069" cy="2324735"/>
            </a:xfrm>
            <a:custGeom>
              <a:avLst/>
              <a:gdLst/>
              <a:ahLst/>
              <a:cxnLst/>
              <a:rect l="l" t="t" r="r" b="b"/>
              <a:pathLst>
                <a:path w="52070" h="2324734">
                  <a:moveTo>
                    <a:pt x="51892" y="0"/>
                  </a:moveTo>
                  <a:lnTo>
                    <a:pt x="49568" y="0"/>
                  </a:lnTo>
                  <a:lnTo>
                    <a:pt x="22097" y="11429"/>
                  </a:lnTo>
                  <a:lnTo>
                    <a:pt x="0" y="49529"/>
                  </a:lnTo>
                  <a:lnTo>
                    <a:pt x="0" y="2274544"/>
                  </a:lnTo>
                  <a:lnTo>
                    <a:pt x="7251" y="2295842"/>
                  </a:lnTo>
                  <a:lnTo>
                    <a:pt x="42278" y="2322664"/>
                  </a:lnTo>
                  <a:lnTo>
                    <a:pt x="49568" y="2324112"/>
                  </a:lnTo>
                  <a:lnTo>
                    <a:pt x="51892" y="2324112"/>
                  </a:lnTo>
                  <a:lnTo>
                    <a:pt x="47396" y="2318537"/>
                  </a:lnTo>
                  <a:lnTo>
                    <a:pt x="43675" y="2307374"/>
                  </a:lnTo>
                  <a:lnTo>
                    <a:pt x="38100" y="2266975"/>
                  </a:lnTo>
                  <a:lnTo>
                    <a:pt x="38100" y="57150"/>
                  </a:lnTo>
                  <a:lnTo>
                    <a:pt x="43675" y="16763"/>
                  </a:lnTo>
                  <a:lnTo>
                    <a:pt x="47396" y="5587"/>
                  </a:lnTo>
                  <a:lnTo>
                    <a:pt x="5189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265" y="5352706"/>
              <a:ext cx="192874" cy="1490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265" y="5722492"/>
              <a:ext cx="214312" cy="1714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265" y="6114262"/>
              <a:ext cx="171450" cy="1500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3265" y="6493788"/>
              <a:ext cx="171450" cy="15146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11200" y="4843652"/>
            <a:ext cx="4067810" cy="184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Business</a:t>
            </a:r>
            <a:r>
              <a:rPr sz="1800" spc="-6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Impact</a:t>
            </a:r>
            <a:endParaRPr sz="1800">
              <a:latin typeface="Segoe UI Semibold"/>
              <a:cs typeface="Segoe UI Semibold"/>
            </a:endParaRPr>
          </a:p>
          <a:p>
            <a:pPr marL="306705" marR="783590" indent="20955">
              <a:lnSpc>
                <a:spcPct val="184900"/>
              </a:lnSpc>
              <a:spcBef>
                <a:spcPts val="140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Reduced</a:t>
            </a:r>
            <a:r>
              <a:rPr sz="1350" spc="-6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recruitment</a:t>
            </a:r>
            <a:r>
              <a:rPr sz="1350" spc="-7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and</a:t>
            </a:r>
            <a:r>
              <a:rPr sz="1350" spc="-6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training</a:t>
            </a:r>
            <a:r>
              <a:rPr sz="1350" spc="-7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costs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Improved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talent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retention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strategies Data-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driven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HR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decision</a:t>
            </a:r>
            <a:r>
              <a:rPr sz="13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making</a:t>
            </a:r>
            <a:endParaRPr sz="1350">
              <a:latin typeface="Segoe UI"/>
              <a:cs typeface="Segoe UI"/>
            </a:endParaRPr>
          </a:p>
          <a:p>
            <a:pPr marL="306705">
              <a:lnSpc>
                <a:spcPct val="100000"/>
              </a:lnSpc>
              <a:spcBef>
                <a:spcPts val="1380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Enhanced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employee</a:t>
            </a:r>
            <a:r>
              <a:rPr sz="13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satisfaction</a:t>
            </a:r>
            <a:r>
              <a:rPr sz="13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and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engagement</a:t>
            </a:r>
            <a:endParaRPr sz="1350">
              <a:latin typeface="Segoe UI"/>
              <a:cs typeface="Segoe U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400165" y="1407921"/>
            <a:ext cx="5334000" cy="2933700"/>
            <a:chOff x="6400165" y="1407921"/>
            <a:chExt cx="5334000" cy="2933700"/>
          </a:xfrm>
        </p:grpSpPr>
        <p:sp>
          <p:nvSpPr>
            <p:cNvPr id="29" name="object 29"/>
            <p:cNvSpPr/>
            <p:nvPr/>
          </p:nvSpPr>
          <p:spPr>
            <a:xfrm>
              <a:off x="6419215" y="1407921"/>
              <a:ext cx="5314950" cy="2933700"/>
            </a:xfrm>
            <a:custGeom>
              <a:avLst/>
              <a:gdLst/>
              <a:ahLst/>
              <a:cxnLst/>
              <a:rect l="l" t="t" r="r" b="b"/>
              <a:pathLst>
                <a:path w="5314950" h="2933700">
                  <a:moveTo>
                    <a:pt x="5261610" y="0"/>
                  </a:moveTo>
                  <a:lnTo>
                    <a:pt x="33020" y="0"/>
                  </a:lnTo>
                  <a:lnTo>
                    <a:pt x="14732" y="11429"/>
                  </a:lnTo>
                  <a:lnTo>
                    <a:pt x="0" y="49657"/>
                  </a:lnTo>
                  <a:lnTo>
                    <a:pt x="0" y="2884170"/>
                  </a:lnTo>
                  <a:lnTo>
                    <a:pt x="1015" y="2891409"/>
                  </a:lnTo>
                  <a:lnTo>
                    <a:pt x="28194" y="2932303"/>
                  </a:lnTo>
                  <a:lnTo>
                    <a:pt x="33020" y="2933700"/>
                  </a:lnTo>
                  <a:lnTo>
                    <a:pt x="5261610" y="2933700"/>
                  </a:lnTo>
                  <a:lnTo>
                    <a:pt x="5265293" y="2933319"/>
                  </a:lnTo>
                  <a:lnTo>
                    <a:pt x="5295519" y="2919603"/>
                  </a:lnTo>
                  <a:lnTo>
                    <a:pt x="5314950" y="2880360"/>
                  </a:lnTo>
                  <a:lnTo>
                    <a:pt x="5314950" y="53466"/>
                  </a:lnTo>
                  <a:lnTo>
                    <a:pt x="5300853" y="19431"/>
                  </a:lnTo>
                  <a:lnTo>
                    <a:pt x="5261610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00165" y="1407921"/>
              <a:ext cx="52069" cy="2933700"/>
            </a:xfrm>
            <a:custGeom>
              <a:avLst/>
              <a:gdLst/>
              <a:ahLst/>
              <a:cxnLst/>
              <a:rect l="l" t="t" r="r" b="b"/>
              <a:pathLst>
                <a:path w="52070" h="2933700">
                  <a:moveTo>
                    <a:pt x="51943" y="0"/>
                  </a:moveTo>
                  <a:lnTo>
                    <a:pt x="49530" y="0"/>
                  </a:lnTo>
                  <a:lnTo>
                    <a:pt x="22098" y="11429"/>
                  </a:lnTo>
                  <a:lnTo>
                    <a:pt x="0" y="49657"/>
                  </a:lnTo>
                  <a:lnTo>
                    <a:pt x="0" y="2884170"/>
                  </a:lnTo>
                  <a:lnTo>
                    <a:pt x="7238" y="2905506"/>
                  </a:lnTo>
                  <a:lnTo>
                    <a:pt x="42290" y="2932303"/>
                  </a:lnTo>
                  <a:lnTo>
                    <a:pt x="49530" y="2933700"/>
                  </a:lnTo>
                  <a:lnTo>
                    <a:pt x="51943" y="2933700"/>
                  </a:lnTo>
                  <a:lnTo>
                    <a:pt x="47371" y="2928112"/>
                  </a:lnTo>
                  <a:lnTo>
                    <a:pt x="43687" y="2916936"/>
                  </a:lnTo>
                  <a:lnTo>
                    <a:pt x="38100" y="2876550"/>
                  </a:lnTo>
                  <a:lnTo>
                    <a:pt x="38100" y="57150"/>
                  </a:lnTo>
                  <a:lnTo>
                    <a:pt x="43687" y="16763"/>
                  </a:lnTo>
                  <a:lnTo>
                    <a:pt x="47371" y="5587"/>
                  </a:lnTo>
                  <a:lnTo>
                    <a:pt x="51943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66865" y="2093721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871" y="0"/>
                  </a:moveTo>
                  <a:lnTo>
                    <a:pt x="230377" y="0"/>
                  </a:lnTo>
                  <a:lnTo>
                    <a:pt x="199262" y="3048"/>
                  </a:lnTo>
                  <a:lnTo>
                    <a:pt x="154177" y="15112"/>
                  </a:lnTo>
                  <a:lnTo>
                    <a:pt x="112267" y="35813"/>
                  </a:lnTo>
                  <a:lnTo>
                    <a:pt x="75310" y="64262"/>
                  </a:lnTo>
                  <a:lnTo>
                    <a:pt x="44450" y="99313"/>
                  </a:lnTo>
                  <a:lnTo>
                    <a:pt x="21081" y="139826"/>
                  </a:lnTo>
                  <a:lnTo>
                    <a:pt x="6095" y="184023"/>
                  </a:lnTo>
                  <a:lnTo>
                    <a:pt x="0" y="230377"/>
                  </a:lnTo>
                  <a:lnTo>
                    <a:pt x="0" y="245999"/>
                  </a:lnTo>
                  <a:lnTo>
                    <a:pt x="15112" y="322072"/>
                  </a:lnTo>
                  <a:lnTo>
                    <a:pt x="35813" y="363982"/>
                  </a:lnTo>
                  <a:lnTo>
                    <a:pt x="64261" y="401065"/>
                  </a:lnTo>
                  <a:lnTo>
                    <a:pt x="99313" y="431800"/>
                  </a:lnTo>
                  <a:lnTo>
                    <a:pt x="139826" y="455168"/>
                  </a:lnTo>
                  <a:lnTo>
                    <a:pt x="184023" y="470153"/>
                  </a:lnTo>
                  <a:lnTo>
                    <a:pt x="222503" y="475869"/>
                  </a:lnTo>
                  <a:lnTo>
                    <a:pt x="230377" y="476250"/>
                  </a:lnTo>
                  <a:lnTo>
                    <a:pt x="245871" y="476250"/>
                  </a:lnTo>
                  <a:lnTo>
                    <a:pt x="322071" y="461137"/>
                  </a:lnTo>
                  <a:lnTo>
                    <a:pt x="363981" y="440436"/>
                  </a:lnTo>
                  <a:lnTo>
                    <a:pt x="400938" y="411988"/>
                  </a:lnTo>
                  <a:lnTo>
                    <a:pt x="431800" y="376936"/>
                  </a:lnTo>
                  <a:lnTo>
                    <a:pt x="455167" y="336423"/>
                  </a:lnTo>
                  <a:lnTo>
                    <a:pt x="470153" y="292226"/>
                  </a:lnTo>
                  <a:lnTo>
                    <a:pt x="476250" y="245999"/>
                  </a:lnTo>
                  <a:lnTo>
                    <a:pt x="476250" y="230377"/>
                  </a:lnTo>
                  <a:lnTo>
                    <a:pt x="461136" y="154177"/>
                  </a:lnTo>
                  <a:lnTo>
                    <a:pt x="440435" y="112395"/>
                  </a:lnTo>
                  <a:lnTo>
                    <a:pt x="411987" y="75311"/>
                  </a:lnTo>
                  <a:lnTo>
                    <a:pt x="376935" y="44450"/>
                  </a:lnTo>
                  <a:lnTo>
                    <a:pt x="336423" y="21082"/>
                  </a:lnTo>
                  <a:lnTo>
                    <a:pt x="292226" y="6096"/>
                  </a:lnTo>
                  <a:lnTo>
                    <a:pt x="245871" y="0"/>
                  </a:lnTo>
                  <a:close/>
                </a:path>
              </a:pathLst>
            </a:custGeom>
            <a:solidFill>
              <a:srgbClr val="0078D3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26377" y="2217546"/>
              <a:ext cx="157149" cy="2286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666865" y="2970021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871" y="0"/>
                  </a:moveTo>
                  <a:lnTo>
                    <a:pt x="230377" y="0"/>
                  </a:lnTo>
                  <a:lnTo>
                    <a:pt x="199262" y="3048"/>
                  </a:lnTo>
                  <a:lnTo>
                    <a:pt x="154177" y="15112"/>
                  </a:lnTo>
                  <a:lnTo>
                    <a:pt x="112267" y="35813"/>
                  </a:lnTo>
                  <a:lnTo>
                    <a:pt x="75310" y="64262"/>
                  </a:lnTo>
                  <a:lnTo>
                    <a:pt x="44450" y="99313"/>
                  </a:lnTo>
                  <a:lnTo>
                    <a:pt x="21081" y="139826"/>
                  </a:lnTo>
                  <a:lnTo>
                    <a:pt x="6095" y="184023"/>
                  </a:lnTo>
                  <a:lnTo>
                    <a:pt x="0" y="230377"/>
                  </a:lnTo>
                  <a:lnTo>
                    <a:pt x="0" y="245999"/>
                  </a:lnTo>
                  <a:lnTo>
                    <a:pt x="15112" y="322072"/>
                  </a:lnTo>
                  <a:lnTo>
                    <a:pt x="35813" y="363982"/>
                  </a:lnTo>
                  <a:lnTo>
                    <a:pt x="64261" y="401065"/>
                  </a:lnTo>
                  <a:lnTo>
                    <a:pt x="99313" y="431800"/>
                  </a:lnTo>
                  <a:lnTo>
                    <a:pt x="139826" y="455168"/>
                  </a:lnTo>
                  <a:lnTo>
                    <a:pt x="184023" y="470153"/>
                  </a:lnTo>
                  <a:lnTo>
                    <a:pt x="222503" y="475869"/>
                  </a:lnTo>
                  <a:lnTo>
                    <a:pt x="230377" y="476250"/>
                  </a:lnTo>
                  <a:lnTo>
                    <a:pt x="245871" y="476250"/>
                  </a:lnTo>
                  <a:lnTo>
                    <a:pt x="322071" y="461137"/>
                  </a:lnTo>
                  <a:lnTo>
                    <a:pt x="363981" y="440436"/>
                  </a:lnTo>
                  <a:lnTo>
                    <a:pt x="400938" y="411988"/>
                  </a:lnTo>
                  <a:lnTo>
                    <a:pt x="431800" y="376936"/>
                  </a:lnTo>
                  <a:lnTo>
                    <a:pt x="455167" y="336423"/>
                  </a:lnTo>
                  <a:lnTo>
                    <a:pt x="470153" y="292226"/>
                  </a:lnTo>
                  <a:lnTo>
                    <a:pt x="476250" y="245999"/>
                  </a:lnTo>
                  <a:lnTo>
                    <a:pt x="476250" y="230377"/>
                  </a:lnTo>
                  <a:lnTo>
                    <a:pt x="461136" y="154177"/>
                  </a:lnTo>
                  <a:lnTo>
                    <a:pt x="440435" y="112395"/>
                  </a:lnTo>
                  <a:lnTo>
                    <a:pt x="411987" y="75311"/>
                  </a:lnTo>
                  <a:lnTo>
                    <a:pt x="376935" y="44450"/>
                  </a:lnTo>
                  <a:lnTo>
                    <a:pt x="336423" y="21082"/>
                  </a:lnTo>
                  <a:lnTo>
                    <a:pt x="292226" y="6096"/>
                  </a:lnTo>
                  <a:lnTo>
                    <a:pt x="245871" y="0"/>
                  </a:lnTo>
                  <a:close/>
                </a:path>
              </a:pathLst>
            </a:custGeom>
            <a:solidFill>
              <a:srgbClr val="0078D3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97802" y="3108159"/>
              <a:ext cx="214312" cy="20006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666865" y="3617721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871" y="0"/>
                  </a:moveTo>
                  <a:lnTo>
                    <a:pt x="230377" y="0"/>
                  </a:lnTo>
                  <a:lnTo>
                    <a:pt x="199262" y="3048"/>
                  </a:lnTo>
                  <a:lnTo>
                    <a:pt x="154177" y="15112"/>
                  </a:lnTo>
                  <a:lnTo>
                    <a:pt x="112267" y="35813"/>
                  </a:lnTo>
                  <a:lnTo>
                    <a:pt x="75310" y="64262"/>
                  </a:lnTo>
                  <a:lnTo>
                    <a:pt x="44450" y="99313"/>
                  </a:lnTo>
                  <a:lnTo>
                    <a:pt x="21081" y="139826"/>
                  </a:lnTo>
                  <a:lnTo>
                    <a:pt x="6095" y="184023"/>
                  </a:lnTo>
                  <a:lnTo>
                    <a:pt x="0" y="230377"/>
                  </a:lnTo>
                  <a:lnTo>
                    <a:pt x="0" y="245999"/>
                  </a:lnTo>
                  <a:lnTo>
                    <a:pt x="15112" y="322072"/>
                  </a:lnTo>
                  <a:lnTo>
                    <a:pt x="35813" y="363982"/>
                  </a:lnTo>
                  <a:lnTo>
                    <a:pt x="64261" y="401065"/>
                  </a:lnTo>
                  <a:lnTo>
                    <a:pt x="99313" y="431800"/>
                  </a:lnTo>
                  <a:lnTo>
                    <a:pt x="139826" y="455168"/>
                  </a:lnTo>
                  <a:lnTo>
                    <a:pt x="184023" y="470153"/>
                  </a:lnTo>
                  <a:lnTo>
                    <a:pt x="222503" y="475869"/>
                  </a:lnTo>
                  <a:lnTo>
                    <a:pt x="230377" y="476250"/>
                  </a:lnTo>
                  <a:lnTo>
                    <a:pt x="245871" y="476250"/>
                  </a:lnTo>
                  <a:lnTo>
                    <a:pt x="322071" y="461137"/>
                  </a:lnTo>
                  <a:lnTo>
                    <a:pt x="363981" y="440436"/>
                  </a:lnTo>
                  <a:lnTo>
                    <a:pt x="400938" y="411988"/>
                  </a:lnTo>
                  <a:lnTo>
                    <a:pt x="431800" y="376936"/>
                  </a:lnTo>
                  <a:lnTo>
                    <a:pt x="455167" y="336423"/>
                  </a:lnTo>
                  <a:lnTo>
                    <a:pt x="470153" y="292226"/>
                  </a:lnTo>
                  <a:lnTo>
                    <a:pt x="476250" y="245999"/>
                  </a:lnTo>
                  <a:lnTo>
                    <a:pt x="476250" y="230377"/>
                  </a:lnTo>
                  <a:lnTo>
                    <a:pt x="461136" y="154177"/>
                  </a:lnTo>
                  <a:lnTo>
                    <a:pt x="440435" y="112395"/>
                  </a:lnTo>
                  <a:lnTo>
                    <a:pt x="411987" y="75311"/>
                  </a:lnTo>
                  <a:lnTo>
                    <a:pt x="376935" y="44450"/>
                  </a:lnTo>
                  <a:lnTo>
                    <a:pt x="336423" y="21082"/>
                  </a:lnTo>
                  <a:lnTo>
                    <a:pt x="292226" y="6096"/>
                  </a:lnTo>
                  <a:lnTo>
                    <a:pt x="245871" y="0"/>
                  </a:lnTo>
                  <a:close/>
                </a:path>
              </a:pathLst>
            </a:custGeom>
            <a:solidFill>
              <a:srgbClr val="0078D3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95389" y="3741546"/>
              <a:ext cx="242443" cy="22860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655434" y="1642617"/>
            <a:ext cx="4833620" cy="2456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Future</a:t>
            </a:r>
            <a:r>
              <a:rPr sz="1800" spc="-4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20" dirty="0">
                <a:solidFill>
                  <a:srgbClr val="0078D3"/>
                </a:solidFill>
                <a:latin typeface="Segoe UI Semibold"/>
                <a:cs typeface="Segoe UI Semibold"/>
              </a:rPr>
              <a:t>Scope</a:t>
            </a:r>
            <a:endParaRPr sz="1800">
              <a:latin typeface="Segoe UI Semibold"/>
              <a:cs typeface="Segoe UI Semibold"/>
            </a:endParaRPr>
          </a:p>
          <a:p>
            <a:pPr marL="641985">
              <a:lnSpc>
                <a:spcPct val="100000"/>
              </a:lnSpc>
              <a:spcBef>
                <a:spcPts val="1440"/>
              </a:spcBef>
            </a:pPr>
            <a:r>
              <a:rPr sz="1500" dirty="0">
                <a:solidFill>
                  <a:srgbClr val="0078D3"/>
                </a:solidFill>
                <a:latin typeface="Segoe UI"/>
                <a:cs typeface="Segoe UI"/>
              </a:rPr>
              <a:t>New</a:t>
            </a:r>
            <a:r>
              <a:rPr sz="1500" spc="-45" dirty="0">
                <a:solidFill>
                  <a:srgbClr val="0078D3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0078D3"/>
                </a:solidFill>
                <a:latin typeface="Segoe UI"/>
                <a:cs typeface="Segoe UI"/>
              </a:rPr>
              <a:t>Features</a:t>
            </a:r>
            <a:endParaRPr sz="1500">
              <a:latin typeface="Segoe UI"/>
              <a:cs typeface="Segoe UI"/>
            </a:endParaRPr>
          </a:p>
          <a:p>
            <a:pPr marL="641985" marR="76200">
              <a:lnSpc>
                <a:spcPts val="1800"/>
              </a:lnSpc>
              <a:spcBef>
                <a:spcPts val="6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Incorporate</a:t>
            </a:r>
            <a:r>
              <a:rPr sz="1200" spc="-5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employee</a:t>
            </a:r>
            <a:r>
              <a:rPr sz="1200" spc="-4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sentiment</a:t>
            </a:r>
            <a:r>
              <a:rPr sz="1200" spc="-4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analysis</a:t>
            </a:r>
            <a:r>
              <a:rPr sz="1200" spc="-5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200" spc="-4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external</a:t>
            </a:r>
            <a:r>
              <a:rPr sz="1200" spc="-5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market 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data</a:t>
            </a:r>
            <a:endParaRPr sz="1200">
              <a:latin typeface="Segoe UI"/>
              <a:cs typeface="Segoe UI"/>
            </a:endParaRPr>
          </a:p>
          <a:p>
            <a:pPr marL="641985">
              <a:lnSpc>
                <a:spcPct val="100000"/>
              </a:lnSpc>
              <a:spcBef>
                <a:spcPts val="1440"/>
              </a:spcBef>
            </a:pPr>
            <a:r>
              <a:rPr sz="1500" dirty="0">
                <a:solidFill>
                  <a:srgbClr val="0078D3"/>
                </a:solidFill>
                <a:latin typeface="Segoe UI"/>
                <a:cs typeface="Segoe UI"/>
              </a:rPr>
              <a:t>Continuous</a:t>
            </a:r>
            <a:r>
              <a:rPr sz="1500" spc="-60" dirty="0">
                <a:solidFill>
                  <a:srgbClr val="0078D3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0078D3"/>
                </a:solidFill>
                <a:latin typeface="Segoe UI"/>
                <a:cs typeface="Segoe UI"/>
              </a:rPr>
              <a:t>Training</a:t>
            </a:r>
            <a:endParaRPr sz="1500">
              <a:latin typeface="Segoe UI"/>
              <a:cs typeface="Segoe UI"/>
            </a:endParaRPr>
          </a:p>
          <a:p>
            <a:pPr marL="64198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Implement</a:t>
            </a:r>
            <a:r>
              <a:rPr sz="1200" spc="-4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automated</a:t>
            </a:r>
            <a:r>
              <a:rPr sz="1200" spc="-4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model</a:t>
            </a:r>
            <a:r>
              <a:rPr sz="1200" spc="-4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retraining</a:t>
            </a:r>
            <a:r>
              <a:rPr sz="1200" spc="-3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pipelines</a:t>
            </a:r>
            <a:endParaRPr sz="1200">
              <a:latin typeface="Segoe UI"/>
              <a:cs typeface="Segoe UI"/>
            </a:endParaRPr>
          </a:p>
          <a:p>
            <a:pPr marL="641985">
              <a:lnSpc>
                <a:spcPct val="100000"/>
              </a:lnSpc>
              <a:spcBef>
                <a:spcPts val="1570"/>
              </a:spcBef>
            </a:pPr>
            <a:r>
              <a:rPr sz="1500" dirty="0">
                <a:solidFill>
                  <a:srgbClr val="0078D3"/>
                </a:solidFill>
                <a:latin typeface="Segoe UI"/>
                <a:cs typeface="Segoe UI"/>
              </a:rPr>
              <a:t>KPI</a:t>
            </a:r>
            <a:r>
              <a:rPr sz="1500" spc="-25" dirty="0">
                <a:solidFill>
                  <a:srgbClr val="0078D3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0078D3"/>
                </a:solidFill>
                <a:latin typeface="Segoe UI"/>
                <a:cs typeface="Segoe UI"/>
              </a:rPr>
              <a:t>Integration</a:t>
            </a:r>
            <a:endParaRPr sz="1500">
              <a:latin typeface="Segoe UI"/>
              <a:cs typeface="Segoe UI"/>
            </a:endParaRPr>
          </a:p>
          <a:p>
            <a:pPr marL="641985">
              <a:lnSpc>
                <a:spcPct val="100000"/>
              </a:lnSpc>
              <a:spcBef>
                <a:spcPts val="305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Connect</a:t>
            </a:r>
            <a:r>
              <a:rPr sz="1200" spc="-3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model</a:t>
            </a:r>
            <a:r>
              <a:rPr sz="1200" spc="-3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predictions</a:t>
            </a:r>
            <a:r>
              <a:rPr sz="1200" spc="-3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with</a:t>
            </a:r>
            <a:r>
              <a:rPr sz="1200" spc="-3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business</a:t>
            </a:r>
            <a:r>
              <a:rPr sz="120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performance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metrics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6565" y="989966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2000" y="0"/>
                </a:moveTo>
                <a:lnTo>
                  <a:pt x="0" y="0"/>
                </a:lnTo>
                <a:lnTo>
                  <a:pt x="0" y="38098"/>
                </a:lnTo>
                <a:lnTo>
                  <a:pt x="762000" y="38098"/>
                </a:lnTo>
                <a:lnTo>
                  <a:pt x="76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439025" y="1951354"/>
            <a:ext cx="476250" cy="476250"/>
            <a:chOff x="7439025" y="1951354"/>
            <a:chExt cx="476250" cy="476250"/>
          </a:xfrm>
        </p:grpSpPr>
        <p:sp>
          <p:nvSpPr>
            <p:cNvPr id="5" name="object 5"/>
            <p:cNvSpPr/>
            <p:nvPr/>
          </p:nvSpPr>
          <p:spPr>
            <a:xfrm>
              <a:off x="7439025" y="195135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872" y="0"/>
                  </a:moveTo>
                  <a:lnTo>
                    <a:pt x="230377" y="0"/>
                  </a:lnTo>
                  <a:lnTo>
                    <a:pt x="199263" y="3048"/>
                  </a:lnTo>
                  <a:lnTo>
                    <a:pt x="154177" y="15112"/>
                  </a:lnTo>
                  <a:lnTo>
                    <a:pt x="112268" y="35814"/>
                  </a:lnTo>
                  <a:lnTo>
                    <a:pt x="75310" y="64262"/>
                  </a:lnTo>
                  <a:lnTo>
                    <a:pt x="44450" y="99314"/>
                  </a:lnTo>
                  <a:lnTo>
                    <a:pt x="21081" y="139827"/>
                  </a:lnTo>
                  <a:lnTo>
                    <a:pt x="6096" y="184023"/>
                  </a:lnTo>
                  <a:lnTo>
                    <a:pt x="0" y="230378"/>
                  </a:lnTo>
                  <a:lnTo>
                    <a:pt x="0" y="245872"/>
                  </a:lnTo>
                  <a:lnTo>
                    <a:pt x="15113" y="322072"/>
                  </a:lnTo>
                  <a:lnTo>
                    <a:pt x="35814" y="363982"/>
                  </a:lnTo>
                  <a:lnTo>
                    <a:pt x="64261" y="400939"/>
                  </a:lnTo>
                  <a:lnTo>
                    <a:pt x="99314" y="431800"/>
                  </a:lnTo>
                  <a:lnTo>
                    <a:pt x="139826" y="455168"/>
                  </a:lnTo>
                  <a:lnTo>
                    <a:pt x="184023" y="470154"/>
                  </a:lnTo>
                  <a:lnTo>
                    <a:pt x="222503" y="475869"/>
                  </a:lnTo>
                  <a:lnTo>
                    <a:pt x="230377" y="476250"/>
                  </a:lnTo>
                  <a:lnTo>
                    <a:pt x="245872" y="476250"/>
                  </a:lnTo>
                  <a:lnTo>
                    <a:pt x="322072" y="461137"/>
                  </a:lnTo>
                  <a:lnTo>
                    <a:pt x="363981" y="440436"/>
                  </a:lnTo>
                  <a:lnTo>
                    <a:pt x="400939" y="411988"/>
                  </a:lnTo>
                  <a:lnTo>
                    <a:pt x="431800" y="376936"/>
                  </a:lnTo>
                  <a:lnTo>
                    <a:pt x="455168" y="336423"/>
                  </a:lnTo>
                  <a:lnTo>
                    <a:pt x="470153" y="292227"/>
                  </a:lnTo>
                  <a:lnTo>
                    <a:pt x="476250" y="245872"/>
                  </a:lnTo>
                  <a:lnTo>
                    <a:pt x="476250" y="230378"/>
                  </a:lnTo>
                  <a:lnTo>
                    <a:pt x="461136" y="154178"/>
                  </a:lnTo>
                  <a:lnTo>
                    <a:pt x="440435" y="112268"/>
                  </a:lnTo>
                  <a:lnTo>
                    <a:pt x="411988" y="75311"/>
                  </a:lnTo>
                  <a:lnTo>
                    <a:pt x="376935" y="44450"/>
                  </a:lnTo>
                  <a:lnTo>
                    <a:pt x="336423" y="21082"/>
                  </a:lnTo>
                  <a:lnTo>
                    <a:pt x="292226" y="6096"/>
                  </a:lnTo>
                  <a:lnTo>
                    <a:pt x="245872" y="0"/>
                  </a:lnTo>
                  <a:close/>
                </a:path>
              </a:pathLst>
            </a:custGeom>
            <a:solidFill>
              <a:srgbClr val="0078D3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7073" y="2075179"/>
              <a:ext cx="11430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34275" y="2210942"/>
              <a:ext cx="200025" cy="9283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34300" y="2164460"/>
              <a:ext cx="85725" cy="21590"/>
            </a:xfrm>
            <a:custGeom>
              <a:avLst/>
              <a:gdLst/>
              <a:ahLst/>
              <a:cxnLst/>
              <a:rect l="l" t="t" r="r" b="b"/>
              <a:pathLst>
                <a:path w="85725" h="21589">
                  <a:moveTo>
                    <a:pt x="80899" y="0"/>
                  </a:moveTo>
                  <a:lnTo>
                    <a:pt x="4825" y="0"/>
                  </a:lnTo>
                  <a:lnTo>
                    <a:pt x="0" y="4825"/>
                  </a:lnTo>
                  <a:lnTo>
                    <a:pt x="0" y="16637"/>
                  </a:lnTo>
                  <a:lnTo>
                    <a:pt x="4825" y="21462"/>
                  </a:lnTo>
                  <a:lnTo>
                    <a:pt x="80899" y="21462"/>
                  </a:lnTo>
                  <a:lnTo>
                    <a:pt x="85725" y="16637"/>
                  </a:lnTo>
                  <a:lnTo>
                    <a:pt x="85725" y="4825"/>
                  </a:lnTo>
                  <a:lnTo>
                    <a:pt x="80899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876665" y="1951354"/>
            <a:ext cx="476250" cy="476250"/>
            <a:chOff x="8876665" y="1951354"/>
            <a:chExt cx="476250" cy="476250"/>
          </a:xfrm>
        </p:grpSpPr>
        <p:sp>
          <p:nvSpPr>
            <p:cNvPr id="10" name="object 10"/>
            <p:cNvSpPr/>
            <p:nvPr/>
          </p:nvSpPr>
          <p:spPr>
            <a:xfrm>
              <a:off x="8876665" y="195135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871" y="0"/>
                  </a:moveTo>
                  <a:lnTo>
                    <a:pt x="230377" y="0"/>
                  </a:lnTo>
                  <a:lnTo>
                    <a:pt x="199262" y="3048"/>
                  </a:lnTo>
                  <a:lnTo>
                    <a:pt x="154177" y="15112"/>
                  </a:lnTo>
                  <a:lnTo>
                    <a:pt x="112267" y="35814"/>
                  </a:lnTo>
                  <a:lnTo>
                    <a:pt x="75310" y="64262"/>
                  </a:lnTo>
                  <a:lnTo>
                    <a:pt x="44450" y="99314"/>
                  </a:lnTo>
                  <a:lnTo>
                    <a:pt x="21081" y="139827"/>
                  </a:lnTo>
                  <a:lnTo>
                    <a:pt x="6095" y="184023"/>
                  </a:lnTo>
                  <a:lnTo>
                    <a:pt x="0" y="230378"/>
                  </a:lnTo>
                  <a:lnTo>
                    <a:pt x="0" y="245872"/>
                  </a:lnTo>
                  <a:lnTo>
                    <a:pt x="15112" y="322072"/>
                  </a:lnTo>
                  <a:lnTo>
                    <a:pt x="35813" y="363982"/>
                  </a:lnTo>
                  <a:lnTo>
                    <a:pt x="64261" y="400939"/>
                  </a:lnTo>
                  <a:lnTo>
                    <a:pt x="99313" y="431800"/>
                  </a:lnTo>
                  <a:lnTo>
                    <a:pt x="139826" y="455168"/>
                  </a:lnTo>
                  <a:lnTo>
                    <a:pt x="184023" y="470154"/>
                  </a:lnTo>
                  <a:lnTo>
                    <a:pt x="222503" y="475869"/>
                  </a:lnTo>
                  <a:lnTo>
                    <a:pt x="230377" y="476250"/>
                  </a:lnTo>
                  <a:lnTo>
                    <a:pt x="245871" y="476250"/>
                  </a:lnTo>
                  <a:lnTo>
                    <a:pt x="322071" y="461137"/>
                  </a:lnTo>
                  <a:lnTo>
                    <a:pt x="363981" y="440436"/>
                  </a:lnTo>
                  <a:lnTo>
                    <a:pt x="400938" y="411988"/>
                  </a:lnTo>
                  <a:lnTo>
                    <a:pt x="431800" y="376936"/>
                  </a:lnTo>
                  <a:lnTo>
                    <a:pt x="455167" y="336423"/>
                  </a:lnTo>
                  <a:lnTo>
                    <a:pt x="470153" y="292227"/>
                  </a:lnTo>
                  <a:lnTo>
                    <a:pt x="476250" y="245872"/>
                  </a:lnTo>
                  <a:lnTo>
                    <a:pt x="476250" y="230378"/>
                  </a:lnTo>
                  <a:lnTo>
                    <a:pt x="461136" y="154178"/>
                  </a:lnTo>
                  <a:lnTo>
                    <a:pt x="440435" y="112268"/>
                  </a:lnTo>
                  <a:lnTo>
                    <a:pt x="411987" y="75311"/>
                  </a:lnTo>
                  <a:lnTo>
                    <a:pt x="376935" y="44450"/>
                  </a:lnTo>
                  <a:lnTo>
                    <a:pt x="336423" y="21082"/>
                  </a:lnTo>
                  <a:lnTo>
                    <a:pt x="292226" y="6096"/>
                  </a:lnTo>
                  <a:lnTo>
                    <a:pt x="245871" y="0"/>
                  </a:lnTo>
                  <a:close/>
                </a:path>
              </a:pathLst>
            </a:custGeom>
            <a:solidFill>
              <a:srgbClr val="0078D3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0490" y="2075154"/>
              <a:ext cx="229984" cy="23002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0267315" y="1951354"/>
            <a:ext cx="476250" cy="476250"/>
            <a:chOff x="10267315" y="1951354"/>
            <a:chExt cx="476250" cy="476250"/>
          </a:xfrm>
        </p:grpSpPr>
        <p:sp>
          <p:nvSpPr>
            <p:cNvPr id="13" name="object 13"/>
            <p:cNvSpPr/>
            <p:nvPr/>
          </p:nvSpPr>
          <p:spPr>
            <a:xfrm>
              <a:off x="10267315" y="195135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871" y="0"/>
                  </a:moveTo>
                  <a:lnTo>
                    <a:pt x="230377" y="0"/>
                  </a:lnTo>
                  <a:lnTo>
                    <a:pt x="199262" y="3048"/>
                  </a:lnTo>
                  <a:lnTo>
                    <a:pt x="154177" y="15112"/>
                  </a:lnTo>
                  <a:lnTo>
                    <a:pt x="112267" y="35814"/>
                  </a:lnTo>
                  <a:lnTo>
                    <a:pt x="75310" y="64262"/>
                  </a:lnTo>
                  <a:lnTo>
                    <a:pt x="44450" y="99314"/>
                  </a:lnTo>
                  <a:lnTo>
                    <a:pt x="21081" y="139827"/>
                  </a:lnTo>
                  <a:lnTo>
                    <a:pt x="6095" y="184023"/>
                  </a:lnTo>
                  <a:lnTo>
                    <a:pt x="0" y="230378"/>
                  </a:lnTo>
                  <a:lnTo>
                    <a:pt x="0" y="245872"/>
                  </a:lnTo>
                  <a:lnTo>
                    <a:pt x="15112" y="322072"/>
                  </a:lnTo>
                  <a:lnTo>
                    <a:pt x="35813" y="363982"/>
                  </a:lnTo>
                  <a:lnTo>
                    <a:pt x="64261" y="400939"/>
                  </a:lnTo>
                  <a:lnTo>
                    <a:pt x="99313" y="431800"/>
                  </a:lnTo>
                  <a:lnTo>
                    <a:pt x="139826" y="455168"/>
                  </a:lnTo>
                  <a:lnTo>
                    <a:pt x="184023" y="470154"/>
                  </a:lnTo>
                  <a:lnTo>
                    <a:pt x="222503" y="475869"/>
                  </a:lnTo>
                  <a:lnTo>
                    <a:pt x="230377" y="476250"/>
                  </a:lnTo>
                  <a:lnTo>
                    <a:pt x="245871" y="476250"/>
                  </a:lnTo>
                  <a:lnTo>
                    <a:pt x="322071" y="461137"/>
                  </a:lnTo>
                  <a:lnTo>
                    <a:pt x="363981" y="440436"/>
                  </a:lnTo>
                  <a:lnTo>
                    <a:pt x="400938" y="411988"/>
                  </a:lnTo>
                  <a:lnTo>
                    <a:pt x="431800" y="376936"/>
                  </a:lnTo>
                  <a:lnTo>
                    <a:pt x="455167" y="336423"/>
                  </a:lnTo>
                  <a:lnTo>
                    <a:pt x="470153" y="292227"/>
                  </a:lnTo>
                  <a:lnTo>
                    <a:pt x="476250" y="245872"/>
                  </a:lnTo>
                  <a:lnTo>
                    <a:pt x="476250" y="230378"/>
                  </a:lnTo>
                  <a:lnTo>
                    <a:pt x="461136" y="154178"/>
                  </a:lnTo>
                  <a:lnTo>
                    <a:pt x="440435" y="112268"/>
                  </a:lnTo>
                  <a:lnTo>
                    <a:pt x="411987" y="75311"/>
                  </a:lnTo>
                  <a:lnTo>
                    <a:pt x="376935" y="44450"/>
                  </a:lnTo>
                  <a:lnTo>
                    <a:pt x="336423" y="21082"/>
                  </a:lnTo>
                  <a:lnTo>
                    <a:pt x="292226" y="6096"/>
                  </a:lnTo>
                  <a:lnTo>
                    <a:pt x="245871" y="0"/>
                  </a:lnTo>
                  <a:close/>
                </a:path>
              </a:pathLst>
            </a:custGeom>
            <a:solidFill>
              <a:srgbClr val="0078D3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62565" y="2075179"/>
              <a:ext cx="285750" cy="228854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218044" y="2549778"/>
            <a:ext cx="94106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16700"/>
              </a:lnSpc>
              <a:spcBef>
                <a:spcPts val="100"/>
              </a:spcBef>
            </a:pPr>
            <a:r>
              <a:rPr sz="1500" spc="-20" dirty="0">
                <a:solidFill>
                  <a:srgbClr val="31302E"/>
                </a:solidFill>
                <a:latin typeface="Segoe UI"/>
                <a:cs typeface="Segoe UI"/>
              </a:rPr>
              <a:t>Unplanned </a:t>
            </a:r>
            <a:r>
              <a:rPr sz="1500" spc="-25" dirty="0">
                <a:solidFill>
                  <a:srgbClr val="31302E"/>
                </a:solidFill>
                <a:latin typeface="Segoe UI"/>
                <a:cs typeface="Segoe UI"/>
              </a:rPr>
              <a:t>Departures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94801" y="2549778"/>
            <a:ext cx="8337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5080" indent="-38100">
              <a:lnSpc>
                <a:spcPct val="116700"/>
              </a:lnSpc>
              <a:spcBef>
                <a:spcPts val="100"/>
              </a:spcBef>
            </a:pPr>
            <a:r>
              <a:rPr sz="1500" spc="-20" dirty="0">
                <a:solidFill>
                  <a:srgbClr val="31302E"/>
                </a:solidFill>
                <a:latin typeface="Segoe UI"/>
                <a:cs typeface="Segoe UI"/>
              </a:rPr>
              <a:t>Predictive </a:t>
            </a:r>
            <a:r>
              <a:rPr sz="1500" spc="-10" dirty="0">
                <a:solidFill>
                  <a:srgbClr val="31302E"/>
                </a:solidFill>
                <a:latin typeface="Segoe UI"/>
                <a:cs typeface="Segoe UI"/>
              </a:rPr>
              <a:t>Analytics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80497" y="2549778"/>
            <a:ext cx="8464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16700"/>
              </a:lnSpc>
              <a:spcBef>
                <a:spcPts val="100"/>
              </a:spcBef>
            </a:pPr>
            <a:r>
              <a:rPr sz="1500" spc="-10" dirty="0">
                <a:solidFill>
                  <a:srgbClr val="31302E"/>
                </a:solidFill>
                <a:latin typeface="Segoe UI"/>
                <a:cs typeface="Segoe UI"/>
              </a:rPr>
              <a:t>Retention </a:t>
            </a:r>
            <a:r>
              <a:rPr sz="1500" spc="-15" dirty="0">
                <a:solidFill>
                  <a:srgbClr val="31302E"/>
                </a:solidFill>
                <a:latin typeface="Segoe UI"/>
                <a:cs typeface="Segoe UI"/>
              </a:rPr>
              <a:t>Strategies</a:t>
            </a:r>
            <a:endParaRPr sz="1500">
              <a:latin typeface="Segoe UI"/>
              <a:cs typeface="Segoe U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3961155"/>
            <a:ext cx="5334000" cy="232410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11200" y="4195953"/>
            <a:ext cx="3378835" cy="184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Project</a:t>
            </a:r>
            <a:r>
              <a:rPr sz="1800" spc="-7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20" dirty="0">
                <a:solidFill>
                  <a:srgbClr val="0078D3"/>
                </a:solidFill>
                <a:latin typeface="Segoe UI Semibold"/>
                <a:cs typeface="Segoe UI Semibold"/>
              </a:rPr>
              <a:t>Goals</a:t>
            </a:r>
            <a:endParaRPr sz="1800">
              <a:latin typeface="Segoe UI Semibold"/>
              <a:cs typeface="Segoe UI Semibold"/>
            </a:endParaRPr>
          </a:p>
          <a:p>
            <a:pPr marL="263525" marR="5080" indent="42545">
              <a:lnSpc>
                <a:spcPct val="185000"/>
              </a:lnSpc>
              <a:spcBef>
                <a:spcPts val="150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Predict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attrition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before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it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happens</a:t>
            </a:r>
            <a:r>
              <a:rPr sz="1350" spc="50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Enable</a:t>
            </a:r>
            <a:r>
              <a:rPr sz="1350" spc="-7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data-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driven</a:t>
            </a:r>
            <a:r>
              <a:rPr sz="1350" spc="-6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retention</a:t>
            </a:r>
            <a:r>
              <a:rPr sz="1350" spc="-6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strategies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Build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scalable,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reproducible</a:t>
            </a:r>
            <a:r>
              <a:rPr sz="13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solution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Provide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actionable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insights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for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HR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teams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2000" y="0"/>
                </a:moveTo>
                <a:lnTo>
                  <a:pt x="0" y="0"/>
                </a:lnTo>
                <a:lnTo>
                  <a:pt x="0" y="76198"/>
                </a:lnTo>
                <a:lnTo>
                  <a:pt x="12192000" y="761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456565" y="1408430"/>
            <a:ext cx="5334000" cy="2324100"/>
            <a:chOff x="456565" y="1408430"/>
            <a:chExt cx="5334000" cy="2324100"/>
          </a:xfrm>
        </p:grpSpPr>
        <p:sp>
          <p:nvSpPr>
            <p:cNvPr id="23" name="object 23"/>
            <p:cNvSpPr/>
            <p:nvPr/>
          </p:nvSpPr>
          <p:spPr>
            <a:xfrm>
              <a:off x="475615" y="1408430"/>
              <a:ext cx="5314950" cy="2324100"/>
            </a:xfrm>
            <a:custGeom>
              <a:avLst/>
              <a:gdLst/>
              <a:ahLst/>
              <a:cxnLst/>
              <a:rect l="l" t="t" r="r" b="b"/>
              <a:pathLst>
                <a:path w="5314950" h="2324100">
                  <a:moveTo>
                    <a:pt x="5261610" y="0"/>
                  </a:moveTo>
                  <a:lnTo>
                    <a:pt x="33045" y="0"/>
                  </a:lnTo>
                  <a:lnTo>
                    <a:pt x="14731" y="11430"/>
                  </a:lnTo>
                  <a:lnTo>
                    <a:pt x="0" y="49530"/>
                  </a:lnTo>
                  <a:lnTo>
                    <a:pt x="0" y="2274570"/>
                  </a:lnTo>
                  <a:lnTo>
                    <a:pt x="965" y="2281809"/>
                  </a:lnTo>
                  <a:lnTo>
                    <a:pt x="28181" y="2322703"/>
                  </a:lnTo>
                  <a:lnTo>
                    <a:pt x="33045" y="2324100"/>
                  </a:lnTo>
                  <a:lnTo>
                    <a:pt x="5261610" y="2324100"/>
                  </a:lnTo>
                  <a:lnTo>
                    <a:pt x="5265293" y="2323719"/>
                  </a:lnTo>
                  <a:lnTo>
                    <a:pt x="5295519" y="2310003"/>
                  </a:lnTo>
                  <a:lnTo>
                    <a:pt x="5314950" y="2270760"/>
                  </a:lnTo>
                  <a:lnTo>
                    <a:pt x="5314950" y="53340"/>
                  </a:lnTo>
                  <a:lnTo>
                    <a:pt x="5300853" y="19431"/>
                  </a:lnTo>
                  <a:lnTo>
                    <a:pt x="5261610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6565" y="1408430"/>
              <a:ext cx="52069" cy="2324100"/>
            </a:xfrm>
            <a:custGeom>
              <a:avLst/>
              <a:gdLst/>
              <a:ahLst/>
              <a:cxnLst/>
              <a:rect l="l" t="t" r="r" b="b"/>
              <a:pathLst>
                <a:path w="52070" h="2324100">
                  <a:moveTo>
                    <a:pt x="51892" y="0"/>
                  </a:moveTo>
                  <a:lnTo>
                    <a:pt x="49568" y="0"/>
                  </a:lnTo>
                  <a:lnTo>
                    <a:pt x="22097" y="11430"/>
                  </a:lnTo>
                  <a:lnTo>
                    <a:pt x="0" y="49530"/>
                  </a:lnTo>
                  <a:lnTo>
                    <a:pt x="0" y="2274570"/>
                  </a:lnTo>
                  <a:lnTo>
                    <a:pt x="7251" y="2295779"/>
                  </a:lnTo>
                  <a:lnTo>
                    <a:pt x="42278" y="2322703"/>
                  </a:lnTo>
                  <a:lnTo>
                    <a:pt x="49568" y="2324100"/>
                  </a:lnTo>
                  <a:lnTo>
                    <a:pt x="51892" y="2324100"/>
                  </a:lnTo>
                  <a:lnTo>
                    <a:pt x="47396" y="2318512"/>
                  </a:lnTo>
                  <a:lnTo>
                    <a:pt x="43675" y="2307336"/>
                  </a:lnTo>
                  <a:lnTo>
                    <a:pt x="38100" y="2266950"/>
                  </a:lnTo>
                  <a:lnTo>
                    <a:pt x="38100" y="57150"/>
                  </a:lnTo>
                  <a:lnTo>
                    <a:pt x="43675" y="16764"/>
                  </a:lnTo>
                  <a:lnTo>
                    <a:pt x="47396" y="5587"/>
                  </a:lnTo>
                  <a:lnTo>
                    <a:pt x="5189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265" y="2141855"/>
              <a:ext cx="171450" cy="1714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7151" y="2522855"/>
              <a:ext cx="98549" cy="1714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265" y="2914624"/>
              <a:ext cx="171450" cy="15001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265" y="3284791"/>
              <a:ext cx="214274" cy="17138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711200" y="1642617"/>
            <a:ext cx="3881754" cy="69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The</a:t>
            </a:r>
            <a:r>
              <a:rPr sz="1800" spc="-4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Challenge</a:t>
            </a:r>
            <a:endParaRPr sz="1800">
              <a:latin typeface="Segoe UI Semibold"/>
              <a:cs typeface="Segoe UI Semibold"/>
            </a:endParaRPr>
          </a:p>
          <a:p>
            <a:pPr marL="306705">
              <a:lnSpc>
                <a:spcPct val="100000"/>
              </a:lnSpc>
              <a:spcBef>
                <a:spcPts val="1520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Employee</a:t>
            </a:r>
            <a:r>
              <a:rPr sz="13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attrition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disrupts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business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operations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41324" y="2488819"/>
            <a:ext cx="3691254" cy="993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High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recruitment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and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training</a:t>
            </a:r>
            <a:r>
              <a:rPr sz="13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costs</a:t>
            </a:r>
            <a:endParaRPr sz="1350">
              <a:latin typeface="Segoe UI"/>
              <a:cs typeface="Segoe UI"/>
            </a:endParaRPr>
          </a:p>
          <a:p>
            <a:pPr marL="118745" marR="5080" indent="-43180">
              <a:lnSpc>
                <a:spcPct val="184400"/>
              </a:lnSpc>
              <a:spcBef>
                <a:spcPts val="10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Loss</a:t>
            </a:r>
            <a:r>
              <a:rPr sz="13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of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productivity</a:t>
            </a:r>
            <a:r>
              <a:rPr sz="13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and</a:t>
            </a:r>
            <a:r>
              <a:rPr sz="13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institutional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knowledge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Decreased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team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morale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and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cohesion</a:t>
            </a:r>
            <a:endParaRPr sz="1350">
              <a:latin typeface="Segoe UI"/>
              <a:cs typeface="Segoe U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933565" y="3495040"/>
            <a:ext cx="4267200" cy="2286000"/>
            <a:chOff x="6933565" y="3495040"/>
            <a:chExt cx="4267200" cy="2286000"/>
          </a:xfrm>
        </p:grpSpPr>
        <p:sp>
          <p:nvSpPr>
            <p:cNvPr id="32" name="object 32"/>
            <p:cNvSpPr/>
            <p:nvPr/>
          </p:nvSpPr>
          <p:spPr>
            <a:xfrm>
              <a:off x="6952615" y="3495040"/>
              <a:ext cx="4248150" cy="2286000"/>
            </a:xfrm>
            <a:custGeom>
              <a:avLst/>
              <a:gdLst/>
              <a:ahLst/>
              <a:cxnLst/>
              <a:rect l="l" t="t" r="r" b="b"/>
              <a:pathLst>
                <a:path w="4248150" h="2286000">
                  <a:moveTo>
                    <a:pt x="4194809" y="0"/>
                  </a:moveTo>
                  <a:lnTo>
                    <a:pt x="33019" y="0"/>
                  </a:lnTo>
                  <a:lnTo>
                    <a:pt x="14731" y="11430"/>
                  </a:lnTo>
                  <a:lnTo>
                    <a:pt x="0" y="49530"/>
                  </a:lnTo>
                  <a:lnTo>
                    <a:pt x="0" y="2236431"/>
                  </a:lnTo>
                  <a:lnTo>
                    <a:pt x="1015" y="2243721"/>
                  </a:lnTo>
                  <a:lnTo>
                    <a:pt x="28193" y="2284552"/>
                  </a:lnTo>
                  <a:lnTo>
                    <a:pt x="33019" y="2286000"/>
                  </a:lnTo>
                  <a:lnTo>
                    <a:pt x="4194809" y="2286000"/>
                  </a:lnTo>
                  <a:lnTo>
                    <a:pt x="4198492" y="2285631"/>
                  </a:lnTo>
                  <a:lnTo>
                    <a:pt x="4228718" y="2271915"/>
                  </a:lnTo>
                  <a:lnTo>
                    <a:pt x="4248150" y="2232596"/>
                  </a:lnTo>
                  <a:lnTo>
                    <a:pt x="4248150" y="53339"/>
                  </a:lnTo>
                  <a:lnTo>
                    <a:pt x="4234053" y="19431"/>
                  </a:lnTo>
                  <a:lnTo>
                    <a:pt x="4194809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33565" y="3495039"/>
              <a:ext cx="3067050" cy="2286000"/>
            </a:xfrm>
            <a:custGeom>
              <a:avLst/>
              <a:gdLst/>
              <a:ahLst/>
              <a:cxnLst/>
              <a:rect l="l" t="t" r="r" b="b"/>
              <a:pathLst>
                <a:path w="3067050" h="2286000">
                  <a:moveTo>
                    <a:pt x="51943" y="0"/>
                  </a:moveTo>
                  <a:lnTo>
                    <a:pt x="49530" y="0"/>
                  </a:lnTo>
                  <a:lnTo>
                    <a:pt x="42291" y="1397"/>
                  </a:lnTo>
                  <a:lnTo>
                    <a:pt x="7239" y="28321"/>
                  </a:lnTo>
                  <a:lnTo>
                    <a:pt x="0" y="49542"/>
                  </a:lnTo>
                  <a:lnTo>
                    <a:pt x="0" y="2236432"/>
                  </a:lnTo>
                  <a:lnTo>
                    <a:pt x="22098" y="2274620"/>
                  </a:lnTo>
                  <a:lnTo>
                    <a:pt x="49530" y="2286000"/>
                  </a:lnTo>
                  <a:lnTo>
                    <a:pt x="51943" y="2286000"/>
                  </a:lnTo>
                  <a:lnTo>
                    <a:pt x="47371" y="2280424"/>
                  </a:lnTo>
                  <a:lnTo>
                    <a:pt x="43688" y="2269261"/>
                  </a:lnTo>
                  <a:lnTo>
                    <a:pt x="41275" y="2260460"/>
                  </a:lnTo>
                  <a:lnTo>
                    <a:pt x="39497" y="2250795"/>
                  </a:lnTo>
                  <a:lnTo>
                    <a:pt x="38481" y="2240254"/>
                  </a:lnTo>
                  <a:lnTo>
                    <a:pt x="38100" y="2228850"/>
                  </a:lnTo>
                  <a:lnTo>
                    <a:pt x="38100" y="57150"/>
                  </a:lnTo>
                  <a:lnTo>
                    <a:pt x="43688" y="16764"/>
                  </a:lnTo>
                  <a:lnTo>
                    <a:pt x="47371" y="5588"/>
                  </a:lnTo>
                  <a:lnTo>
                    <a:pt x="51943" y="0"/>
                  </a:lnTo>
                  <a:close/>
                </a:path>
                <a:path w="3067050" h="2286000">
                  <a:moveTo>
                    <a:pt x="1676400" y="689737"/>
                  </a:moveTo>
                  <a:lnTo>
                    <a:pt x="1652270" y="652780"/>
                  </a:lnTo>
                  <a:lnTo>
                    <a:pt x="1619250" y="644398"/>
                  </a:lnTo>
                  <a:lnTo>
                    <a:pt x="1619250" y="695325"/>
                  </a:lnTo>
                  <a:lnTo>
                    <a:pt x="1619250" y="752475"/>
                  </a:lnTo>
                  <a:lnTo>
                    <a:pt x="1619250" y="880999"/>
                  </a:lnTo>
                  <a:lnTo>
                    <a:pt x="1619250" y="938149"/>
                  </a:lnTo>
                  <a:lnTo>
                    <a:pt x="1562100" y="938149"/>
                  </a:lnTo>
                  <a:lnTo>
                    <a:pt x="1564944" y="923925"/>
                  </a:lnTo>
                  <a:lnTo>
                    <a:pt x="1566545" y="915924"/>
                  </a:lnTo>
                  <a:lnTo>
                    <a:pt x="1578864" y="897763"/>
                  </a:lnTo>
                  <a:lnTo>
                    <a:pt x="1597025" y="885571"/>
                  </a:lnTo>
                  <a:lnTo>
                    <a:pt x="1619250" y="880999"/>
                  </a:lnTo>
                  <a:lnTo>
                    <a:pt x="1619250" y="752475"/>
                  </a:lnTo>
                  <a:lnTo>
                    <a:pt x="1597025" y="748030"/>
                  </a:lnTo>
                  <a:lnTo>
                    <a:pt x="1582547" y="738124"/>
                  </a:lnTo>
                  <a:lnTo>
                    <a:pt x="1578864" y="735711"/>
                  </a:lnTo>
                  <a:lnTo>
                    <a:pt x="1566545" y="717550"/>
                  </a:lnTo>
                  <a:lnTo>
                    <a:pt x="1562150" y="695579"/>
                  </a:lnTo>
                  <a:lnTo>
                    <a:pt x="1562100" y="695325"/>
                  </a:lnTo>
                  <a:lnTo>
                    <a:pt x="1619250" y="695325"/>
                  </a:lnTo>
                  <a:lnTo>
                    <a:pt x="1619250" y="644398"/>
                  </a:lnTo>
                  <a:lnTo>
                    <a:pt x="1605661" y="640842"/>
                  </a:lnTo>
                  <a:lnTo>
                    <a:pt x="1559052" y="638302"/>
                  </a:lnTo>
                  <a:lnTo>
                    <a:pt x="1512443" y="642747"/>
                  </a:lnTo>
                  <a:lnTo>
                    <a:pt x="1490599" y="647065"/>
                  </a:lnTo>
                  <a:lnTo>
                    <a:pt x="1490599" y="838200"/>
                  </a:lnTo>
                  <a:lnTo>
                    <a:pt x="1485011" y="871601"/>
                  </a:lnTo>
                  <a:lnTo>
                    <a:pt x="1469771" y="898779"/>
                  </a:lnTo>
                  <a:lnTo>
                    <a:pt x="1447038" y="917194"/>
                  </a:lnTo>
                  <a:lnTo>
                    <a:pt x="1419225" y="923925"/>
                  </a:lnTo>
                  <a:lnTo>
                    <a:pt x="1391412" y="917194"/>
                  </a:lnTo>
                  <a:lnTo>
                    <a:pt x="1368679" y="898779"/>
                  </a:lnTo>
                  <a:lnTo>
                    <a:pt x="1353439" y="871601"/>
                  </a:lnTo>
                  <a:lnTo>
                    <a:pt x="1347724" y="838200"/>
                  </a:lnTo>
                  <a:lnTo>
                    <a:pt x="1353439" y="804799"/>
                  </a:lnTo>
                  <a:lnTo>
                    <a:pt x="1368679" y="777621"/>
                  </a:lnTo>
                  <a:lnTo>
                    <a:pt x="1391412" y="759206"/>
                  </a:lnTo>
                  <a:lnTo>
                    <a:pt x="1419225" y="752475"/>
                  </a:lnTo>
                  <a:lnTo>
                    <a:pt x="1447038" y="759206"/>
                  </a:lnTo>
                  <a:lnTo>
                    <a:pt x="1469771" y="777621"/>
                  </a:lnTo>
                  <a:lnTo>
                    <a:pt x="1485011" y="804799"/>
                  </a:lnTo>
                  <a:lnTo>
                    <a:pt x="1490599" y="838200"/>
                  </a:lnTo>
                  <a:lnTo>
                    <a:pt x="1490599" y="647065"/>
                  </a:lnTo>
                  <a:lnTo>
                    <a:pt x="1465834" y="651891"/>
                  </a:lnTo>
                  <a:lnTo>
                    <a:pt x="1365758" y="676402"/>
                  </a:lnTo>
                  <a:lnTo>
                    <a:pt x="1312291" y="685927"/>
                  </a:lnTo>
                  <a:lnTo>
                    <a:pt x="1276350" y="687578"/>
                  </a:lnTo>
                  <a:lnTo>
                    <a:pt x="1276350" y="738124"/>
                  </a:lnTo>
                  <a:lnTo>
                    <a:pt x="1276350" y="923925"/>
                  </a:lnTo>
                  <a:lnTo>
                    <a:pt x="1276350" y="981075"/>
                  </a:lnTo>
                  <a:lnTo>
                    <a:pt x="1219200" y="981075"/>
                  </a:lnTo>
                  <a:lnTo>
                    <a:pt x="1219200" y="923925"/>
                  </a:lnTo>
                  <a:lnTo>
                    <a:pt x="1241425" y="928370"/>
                  </a:lnTo>
                  <a:lnTo>
                    <a:pt x="1259586" y="940689"/>
                  </a:lnTo>
                  <a:lnTo>
                    <a:pt x="1271905" y="958850"/>
                  </a:lnTo>
                  <a:lnTo>
                    <a:pt x="1276273" y="980694"/>
                  </a:lnTo>
                  <a:lnTo>
                    <a:pt x="1276350" y="923925"/>
                  </a:lnTo>
                  <a:lnTo>
                    <a:pt x="1276350" y="738124"/>
                  </a:lnTo>
                  <a:lnTo>
                    <a:pt x="1271905" y="760476"/>
                  </a:lnTo>
                  <a:lnTo>
                    <a:pt x="1259586" y="778637"/>
                  </a:lnTo>
                  <a:lnTo>
                    <a:pt x="1241425" y="790829"/>
                  </a:lnTo>
                  <a:lnTo>
                    <a:pt x="1219200" y="795274"/>
                  </a:lnTo>
                  <a:lnTo>
                    <a:pt x="1219200" y="738124"/>
                  </a:lnTo>
                  <a:lnTo>
                    <a:pt x="1276350" y="738124"/>
                  </a:lnTo>
                  <a:lnTo>
                    <a:pt x="1276350" y="687578"/>
                  </a:lnTo>
                  <a:lnTo>
                    <a:pt x="1258951" y="688340"/>
                  </a:lnTo>
                  <a:lnTo>
                    <a:pt x="1205484" y="680212"/>
                  </a:lnTo>
                  <a:lnTo>
                    <a:pt x="1189990" y="679577"/>
                  </a:lnTo>
                  <a:lnTo>
                    <a:pt x="1176020" y="685038"/>
                  </a:lnTo>
                  <a:lnTo>
                    <a:pt x="1165987" y="695579"/>
                  </a:lnTo>
                  <a:lnTo>
                    <a:pt x="1162050" y="710057"/>
                  </a:lnTo>
                  <a:lnTo>
                    <a:pt x="1162050" y="986663"/>
                  </a:lnTo>
                  <a:lnTo>
                    <a:pt x="1186180" y="1023620"/>
                  </a:lnTo>
                  <a:lnTo>
                    <a:pt x="1232789" y="1035558"/>
                  </a:lnTo>
                  <a:lnTo>
                    <a:pt x="1279398" y="1038098"/>
                  </a:lnTo>
                  <a:lnTo>
                    <a:pt x="1326007" y="1033653"/>
                  </a:lnTo>
                  <a:lnTo>
                    <a:pt x="1372616" y="1024509"/>
                  </a:lnTo>
                  <a:lnTo>
                    <a:pt x="1472692" y="999871"/>
                  </a:lnTo>
                  <a:lnTo>
                    <a:pt x="1526032" y="990473"/>
                  </a:lnTo>
                  <a:lnTo>
                    <a:pt x="1579499" y="987933"/>
                  </a:lnTo>
                  <a:lnTo>
                    <a:pt x="1632966" y="996061"/>
                  </a:lnTo>
                  <a:lnTo>
                    <a:pt x="1648333" y="996823"/>
                  </a:lnTo>
                  <a:lnTo>
                    <a:pt x="1662303" y="991235"/>
                  </a:lnTo>
                  <a:lnTo>
                    <a:pt x="1665605" y="987933"/>
                  </a:lnTo>
                  <a:lnTo>
                    <a:pt x="1672082" y="981075"/>
                  </a:lnTo>
                  <a:lnTo>
                    <a:pt x="1672463" y="980694"/>
                  </a:lnTo>
                  <a:lnTo>
                    <a:pt x="1676400" y="966216"/>
                  </a:lnTo>
                  <a:lnTo>
                    <a:pt x="1676400" y="938149"/>
                  </a:lnTo>
                  <a:lnTo>
                    <a:pt x="1676400" y="689737"/>
                  </a:lnTo>
                  <a:close/>
                </a:path>
                <a:path w="3067050" h="2286000">
                  <a:moveTo>
                    <a:pt x="3067050" y="830707"/>
                  </a:moveTo>
                  <a:lnTo>
                    <a:pt x="3061208" y="786257"/>
                  </a:lnTo>
                  <a:lnTo>
                    <a:pt x="3046730" y="743839"/>
                  </a:lnTo>
                  <a:lnTo>
                    <a:pt x="3024378" y="704977"/>
                  </a:lnTo>
                  <a:lnTo>
                    <a:pt x="2977642" y="656717"/>
                  </a:lnTo>
                  <a:lnTo>
                    <a:pt x="2945257" y="636143"/>
                  </a:lnTo>
                  <a:lnTo>
                    <a:pt x="2945257" y="891159"/>
                  </a:lnTo>
                  <a:lnTo>
                    <a:pt x="2945257" y="899287"/>
                  </a:lnTo>
                  <a:lnTo>
                    <a:pt x="2942082" y="907288"/>
                  </a:lnTo>
                  <a:lnTo>
                    <a:pt x="2935986" y="913257"/>
                  </a:lnTo>
                  <a:lnTo>
                    <a:pt x="2928366" y="916432"/>
                  </a:lnTo>
                  <a:lnTo>
                    <a:pt x="2920111" y="916432"/>
                  </a:lnTo>
                  <a:lnTo>
                    <a:pt x="2912237" y="913257"/>
                  </a:lnTo>
                  <a:lnTo>
                    <a:pt x="2820543" y="852043"/>
                  </a:lnTo>
                  <a:lnTo>
                    <a:pt x="2816987" y="845312"/>
                  </a:lnTo>
                  <a:lnTo>
                    <a:pt x="2816987" y="716788"/>
                  </a:lnTo>
                  <a:lnTo>
                    <a:pt x="2818638" y="708406"/>
                  </a:lnTo>
                  <a:lnTo>
                    <a:pt x="2823337" y="701548"/>
                  </a:lnTo>
                  <a:lnTo>
                    <a:pt x="2830068" y="696976"/>
                  </a:lnTo>
                  <a:lnTo>
                    <a:pt x="2838450" y="695325"/>
                  </a:lnTo>
                  <a:lnTo>
                    <a:pt x="2846832" y="696976"/>
                  </a:lnTo>
                  <a:lnTo>
                    <a:pt x="2853563" y="701548"/>
                  </a:lnTo>
                  <a:lnTo>
                    <a:pt x="2858262" y="708406"/>
                  </a:lnTo>
                  <a:lnTo>
                    <a:pt x="2859913" y="716788"/>
                  </a:lnTo>
                  <a:lnTo>
                    <a:pt x="2859913" y="826770"/>
                  </a:lnTo>
                  <a:lnTo>
                    <a:pt x="2936113" y="877443"/>
                  </a:lnTo>
                  <a:lnTo>
                    <a:pt x="2942082" y="883539"/>
                  </a:lnTo>
                  <a:lnTo>
                    <a:pt x="2945257" y="891159"/>
                  </a:lnTo>
                  <a:lnTo>
                    <a:pt x="2945257" y="636143"/>
                  </a:lnTo>
                  <a:lnTo>
                    <a:pt x="2897632" y="617220"/>
                  </a:lnTo>
                  <a:lnTo>
                    <a:pt x="2853436" y="609981"/>
                  </a:lnTo>
                  <a:lnTo>
                    <a:pt x="2845943" y="609600"/>
                  </a:lnTo>
                  <a:lnTo>
                    <a:pt x="2830957" y="609600"/>
                  </a:lnTo>
                  <a:lnTo>
                    <a:pt x="2786507" y="615442"/>
                  </a:lnTo>
                  <a:lnTo>
                    <a:pt x="2744089" y="629920"/>
                  </a:lnTo>
                  <a:lnTo>
                    <a:pt x="2705227" y="652272"/>
                  </a:lnTo>
                  <a:lnTo>
                    <a:pt x="2671445" y="681863"/>
                  </a:lnTo>
                  <a:lnTo>
                    <a:pt x="2644267" y="717423"/>
                  </a:lnTo>
                  <a:lnTo>
                    <a:pt x="2624328" y="757682"/>
                  </a:lnTo>
                  <a:lnTo>
                    <a:pt x="2612771" y="800989"/>
                  </a:lnTo>
                  <a:lnTo>
                    <a:pt x="2609850" y="830707"/>
                  </a:lnTo>
                  <a:lnTo>
                    <a:pt x="2609850" y="845693"/>
                  </a:lnTo>
                  <a:lnTo>
                    <a:pt x="2615692" y="890143"/>
                  </a:lnTo>
                  <a:lnTo>
                    <a:pt x="2630043" y="932561"/>
                  </a:lnTo>
                  <a:lnTo>
                    <a:pt x="2652522" y="971423"/>
                  </a:lnTo>
                  <a:lnTo>
                    <a:pt x="2682113" y="1005078"/>
                  </a:lnTo>
                  <a:lnTo>
                    <a:pt x="2717673" y="1032383"/>
                  </a:lnTo>
                  <a:lnTo>
                    <a:pt x="2757932" y="1052322"/>
                  </a:lnTo>
                  <a:lnTo>
                    <a:pt x="2801239" y="1063879"/>
                  </a:lnTo>
                  <a:lnTo>
                    <a:pt x="2830957" y="1066800"/>
                  </a:lnTo>
                  <a:lnTo>
                    <a:pt x="2845943" y="1066800"/>
                  </a:lnTo>
                  <a:lnTo>
                    <a:pt x="2890393" y="1060958"/>
                  </a:lnTo>
                  <a:lnTo>
                    <a:pt x="2932811" y="1046480"/>
                  </a:lnTo>
                  <a:lnTo>
                    <a:pt x="2971673" y="1024128"/>
                  </a:lnTo>
                  <a:lnTo>
                    <a:pt x="3005328" y="994537"/>
                  </a:lnTo>
                  <a:lnTo>
                    <a:pt x="3032633" y="958977"/>
                  </a:lnTo>
                  <a:lnTo>
                    <a:pt x="3052445" y="918718"/>
                  </a:lnTo>
                  <a:lnTo>
                    <a:pt x="3065145" y="868045"/>
                  </a:lnTo>
                  <a:lnTo>
                    <a:pt x="3067050" y="845693"/>
                  </a:lnTo>
                  <a:lnTo>
                    <a:pt x="3067050" y="830707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383905" y="3731132"/>
            <a:ext cx="14020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78D3"/>
                </a:solidFill>
                <a:latin typeface="Segoe UI Semibold"/>
                <a:cs typeface="Segoe UI Semibold"/>
              </a:rPr>
              <a:t>Business</a:t>
            </a:r>
            <a:r>
              <a:rPr sz="1500" spc="-5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5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Impact</a:t>
            </a:r>
            <a:endParaRPr sz="1500">
              <a:latin typeface="Segoe UI Semibold"/>
              <a:cs typeface="Segoe UI Semibol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82508" y="4573156"/>
            <a:ext cx="944244" cy="5899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250" b="1" spc="-20" dirty="0">
                <a:solidFill>
                  <a:srgbClr val="31302E"/>
                </a:solidFill>
                <a:latin typeface="Segoe UI"/>
                <a:cs typeface="Segoe UI"/>
              </a:rPr>
              <a:t>150%</a:t>
            </a:r>
            <a:endParaRPr sz="225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of</a:t>
            </a:r>
            <a:r>
              <a:rPr sz="10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annual</a:t>
            </a:r>
            <a:r>
              <a:rPr sz="10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salary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260205" y="4573156"/>
            <a:ext cx="1035685" cy="5899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250" b="1" spc="-20" dirty="0">
                <a:solidFill>
                  <a:srgbClr val="31302E"/>
                </a:solidFill>
                <a:latin typeface="Segoe UI"/>
                <a:cs typeface="Segoe UI"/>
              </a:rPr>
              <a:t>8-</a:t>
            </a:r>
            <a:r>
              <a:rPr sz="2250" b="1" spc="-25" dirty="0">
                <a:solidFill>
                  <a:srgbClr val="31302E"/>
                </a:solidFill>
                <a:latin typeface="Segoe UI"/>
                <a:cs typeface="Segoe UI"/>
              </a:rPr>
              <a:t>12</a:t>
            </a:r>
            <a:endParaRPr sz="225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weeks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to</a:t>
            </a:r>
            <a:r>
              <a:rPr sz="1050" spc="-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fill</a:t>
            </a:r>
            <a:r>
              <a:rPr sz="1050" spc="-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20" dirty="0">
                <a:solidFill>
                  <a:srgbClr val="31302E"/>
                </a:solidFill>
                <a:latin typeface="Segoe UI"/>
                <a:cs typeface="Segoe UI"/>
              </a:rPr>
              <a:t>roles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69860" y="5331714"/>
            <a:ext cx="3623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95361"/>
                </a:solidFill>
                <a:latin typeface="Segoe UI"/>
                <a:cs typeface="Segoe UI"/>
              </a:rPr>
              <a:t>Average</a:t>
            </a:r>
            <a:r>
              <a:rPr sz="1200" spc="-2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95361"/>
                </a:solidFill>
                <a:latin typeface="Segoe UI"/>
                <a:cs typeface="Segoe UI"/>
              </a:rPr>
              <a:t>cost</a:t>
            </a:r>
            <a:r>
              <a:rPr sz="1200" spc="-2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95361"/>
                </a:solidFill>
                <a:latin typeface="Segoe UI"/>
                <a:cs typeface="Segoe UI"/>
              </a:rPr>
              <a:t>and</a:t>
            </a:r>
            <a:r>
              <a:rPr sz="1200" spc="-20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95361"/>
                </a:solidFill>
                <a:latin typeface="Segoe UI"/>
                <a:cs typeface="Segoe UI"/>
              </a:rPr>
              <a:t>time</a:t>
            </a:r>
            <a:r>
              <a:rPr sz="1200" spc="-30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95361"/>
                </a:solidFill>
                <a:latin typeface="Segoe UI"/>
                <a:cs typeface="Segoe UI"/>
              </a:rPr>
              <a:t>impact</a:t>
            </a:r>
            <a:r>
              <a:rPr sz="1200" spc="-2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95361"/>
                </a:solidFill>
                <a:latin typeface="Segoe UI"/>
                <a:cs typeface="Segoe UI"/>
              </a:rPr>
              <a:t>of</a:t>
            </a:r>
            <a:r>
              <a:rPr sz="1200" spc="-20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95361"/>
                </a:solidFill>
                <a:latin typeface="Segoe UI"/>
                <a:cs typeface="Segoe UI"/>
              </a:rPr>
              <a:t>replacing</a:t>
            </a:r>
            <a:r>
              <a:rPr sz="1200" spc="-2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95361"/>
                </a:solidFill>
                <a:latin typeface="Segoe UI"/>
                <a:cs typeface="Segoe UI"/>
              </a:rPr>
              <a:t>employees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6565" y="989966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2000" y="0"/>
                </a:moveTo>
                <a:lnTo>
                  <a:pt x="0" y="0"/>
                </a:lnTo>
                <a:lnTo>
                  <a:pt x="0" y="38098"/>
                </a:lnTo>
                <a:lnTo>
                  <a:pt x="762000" y="38098"/>
                </a:lnTo>
                <a:lnTo>
                  <a:pt x="76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6565" y="1408430"/>
            <a:ext cx="5334000" cy="4038600"/>
            <a:chOff x="456565" y="1408430"/>
            <a:chExt cx="5334000" cy="4038600"/>
          </a:xfrm>
        </p:grpSpPr>
        <p:sp>
          <p:nvSpPr>
            <p:cNvPr id="5" name="object 5"/>
            <p:cNvSpPr/>
            <p:nvPr/>
          </p:nvSpPr>
          <p:spPr>
            <a:xfrm>
              <a:off x="475615" y="1408430"/>
              <a:ext cx="5314950" cy="4038600"/>
            </a:xfrm>
            <a:custGeom>
              <a:avLst/>
              <a:gdLst/>
              <a:ahLst/>
              <a:cxnLst/>
              <a:rect l="l" t="t" r="r" b="b"/>
              <a:pathLst>
                <a:path w="5314950" h="4038600">
                  <a:moveTo>
                    <a:pt x="5261610" y="0"/>
                  </a:moveTo>
                  <a:lnTo>
                    <a:pt x="33045" y="0"/>
                  </a:lnTo>
                  <a:lnTo>
                    <a:pt x="14731" y="11429"/>
                  </a:lnTo>
                  <a:lnTo>
                    <a:pt x="0" y="49529"/>
                  </a:lnTo>
                  <a:lnTo>
                    <a:pt x="0" y="3989070"/>
                  </a:lnTo>
                  <a:lnTo>
                    <a:pt x="4825" y="4010279"/>
                  </a:lnTo>
                  <a:lnTo>
                    <a:pt x="33045" y="4038600"/>
                  </a:lnTo>
                  <a:lnTo>
                    <a:pt x="5261610" y="4038600"/>
                  </a:lnTo>
                  <a:lnTo>
                    <a:pt x="5265293" y="4038219"/>
                  </a:lnTo>
                  <a:lnTo>
                    <a:pt x="5295519" y="4024503"/>
                  </a:lnTo>
                  <a:lnTo>
                    <a:pt x="5314950" y="3985260"/>
                  </a:lnTo>
                  <a:lnTo>
                    <a:pt x="5314950" y="53340"/>
                  </a:lnTo>
                  <a:lnTo>
                    <a:pt x="5300853" y="19430"/>
                  </a:lnTo>
                  <a:lnTo>
                    <a:pt x="5261610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6565" y="1408430"/>
              <a:ext cx="52069" cy="4038600"/>
            </a:xfrm>
            <a:custGeom>
              <a:avLst/>
              <a:gdLst/>
              <a:ahLst/>
              <a:cxnLst/>
              <a:rect l="l" t="t" r="r" b="b"/>
              <a:pathLst>
                <a:path w="52070" h="4038600">
                  <a:moveTo>
                    <a:pt x="51892" y="0"/>
                  </a:moveTo>
                  <a:lnTo>
                    <a:pt x="49568" y="0"/>
                  </a:lnTo>
                  <a:lnTo>
                    <a:pt x="22097" y="11429"/>
                  </a:lnTo>
                  <a:lnTo>
                    <a:pt x="0" y="49529"/>
                  </a:lnTo>
                  <a:lnTo>
                    <a:pt x="0" y="3989070"/>
                  </a:lnTo>
                  <a:lnTo>
                    <a:pt x="7251" y="4010279"/>
                  </a:lnTo>
                  <a:lnTo>
                    <a:pt x="42278" y="4037203"/>
                  </a:lnTo>
                  <a:lnTo>
                    <a:pt x="49568" y="4038600"/>
                  </a:lnTo>
                  <a:lnTo>
                    <a:pt x="51892" y="4038600"/>
                  </a:lnTo>
                  <a:lnTo>
                    <a:pt x="47396" y="4033012"/>
                  </a:lnTo>
                  <a:lnTo>
                    <a:pt x="43675" y="4021836"/>
                  </a:lnTo>
                  <a:lnTo>
                    <a:pt x="38100" y="3981450"/>
                  </a:lnTo>
                  <a:lnTo>
                    <a:pt x="38100" y="57150"/>
                  </a:lnTo>
                  <a:lnTo>
                    <a:pt x="43675" y="16764"/>
                  </a:lnTo>
                  <a:lnTo>
                    <a:pt x="47396" y="5588"/>
                  </a:lnTo>
                  <a:lnTo>
                    <a:pt x="5189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265" y="2132330"/>
              <a:ext cx="150012" cy="1714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226" y="3083979"/>
              <a:ext cx="171513" cy="1731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98" y="3773271"/>
              <a:ext cx="210972" cy="16817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858" y="4723168"/>
              <a:ext cx="171754" cy="1717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11200" y="1642618"/>
            <a:ext cx="4431030" cy="355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Primary </a:t>
            </a:r>
            <a:r>
              <a:rPr sz="1800" spc="-20" dirty="0">
                <a:solidFill>
                  <a:srgbClr val="0078D3"/>
                </a:solidFill>
                <a:latin typeface="Segoe UI Semibold"/>
                <a:cs typeface="Segoe UI Semibold"/>
              </a:rPr>
              <a:t>Goals</a:t>
            </a:r>
            <a:endParaRPr sz="1800">
              <a:latin typeface="Segoe UI Semibold"/>
              <a:cs typeface="Segoe UI Semibold"/>
            </a:endParaRPr>
          </a:p>
          <a:p>
            <a:pPr marL="276225">
              <a:lnSpc>
                <a:spcPct val="100000"/>
              </a:lnSpc>
              <a:spcBef>
                <a:spcPts val="1530"/>
              </a:spcBef>
            </a:pPr>
            <a:r>
              <a:rPr sz="1350" dirty="0">
                <a:solidFill>
                  <a:srgbClr val="31302E"/>
                </a:solidFill>
                <a:latin typeface="Segoe UI Semibold"/>
                <a:cs typeface="Segoe UI Semibold"/>
              </a:rPr>
              <a:t>Ingest</a:t>
            </a:r>
            <a:r>
              <a:rPr sz="1350" spc="-20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 Semibold"/>
                <a:cs typeface="Segoe UI Semibold"/>
              </a:rPr>
              <a:t>HR</a:t>
            </a:r>
            <a:r>
              <a:rPr sz="1350" spc="-15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350" spc="-20" dirty="0">
                <a:solidFill>
                  <a:srgbClr val="31302E"/>
                </a:solidFill>
                <a:latin typeface="Segoe UI Semibold"/>
                <a:cs typeface="Segoe UI Semibold"/>
              </a:rPr>
              <a:t>Data</a:t>
            </a:r>
            <a:endParaRPr sz="1350">
              <a:latin typeface="Segoe UI Semibold"/>
              <a:cs typeface="Segoe UI Semibold"/>
            </a:endParaRPr>
          </a:p>
          <a:p>
            <a:pPr marL="276225" marR="5080">
              <a:lnSpc>
                <a:spcPct val="128899"/>
              </a:lnSpc>
              <a:spcBef>
                <a:spcPts val="15"/>
              </a:spcBef>
            </a:pP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Securely</a:t>
            </a:r>
            <a:r>
              <a:rPr sz="1350" spc="-50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collect</a:t>
            </a:r>
            <a:r>
              <a:rPr sz="1350" spc="-60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and</a:t>
            </a:r>
            <a:r>
              <a:rPr sz="1350" spc="-5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store</a:t>
            </a:r>
            <a:r>
              <a:rPr sz="1350" spc="-5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employee</a:t>
            </a:r>
            <a:r>
              <a:rPr sz="1350" spc="-50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data</a:t>
            </a:r>
            <a:r>
              <a:rPr sz="1350" spc="-5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from</a:t>
            </a:r>
            <a:r>
              <a:rPr sz="1350" spc="-5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495361"/>
                </a:solidFill>
                <a:latin typeface="Segoe UI"/>
                <a:cs typeface="Segoe UI"/>
              </a:rPr>
              <a:t>multiple sources</a:t>
            </a:r>
            <a:endParaRPr sz="135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  <a:spcBef>
                <a:spcPts val="1680"/>
              </a:spcBef>
            </a:pPr>
            <a:r>
              <a:rPr sz="1350" spc="-10" dirty="0">
                <a:solidFill>
                  <a:srgbClr val="31302E"/>
                </a:solidFill>
                <a:latin typeface="Segoe UI Semibold"/>
                <a:cs typeface="Segoe UI Semibold"/>
              </a:rPr>
              <a:t>Transform</a:t>
            </a:r>
            <a:r>
              <a:rPr sz="1350" spc="-60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350" spc="-20" dirty="0">
                <a:solidFill>
                  <a:srgbClr val="31302E"/>
                </a:solidFill>
                <a:latin typeface="Segoe UI Semibold"/>
                <a:cs typeface="Segoe UI Semibold"/>
              </a:rPr>
              <a:t>Data</a:t>
            </a:r>
            <a:endParaRPr sz="1350">
              <a:latin typeface="Segoe UI Semibold"/>
              <a:cs typeface="Segoe UI Semibold"/>
            </a:endParaRPr>
          </a:p>
          <a:p>
            <a:pPr marL="299085">
              <a:lnSpc>
                <a:spcPct val="100000"/>
              </a:lnSpc>
              <a:spcBef>
                <a:spcPts val="480"/>
              </a:spcBef>
            </a:pP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Clean,</a:t>
            </a:r>
            <a:r>
              <a:rPr sz="1350" spc="-1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standardize,</a:t>
            </a:r>
            <a:r>
              <a:rPr sz="1350" spc="-2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and</a:t>
            </a:r>
            <a:r>
              <a:rPr sz="1350" spc="-1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prepare</a:t>
            </a:r>
            <a:r>
              <a:rPr sz="1350" spc="-3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data</a:t>
            </a:r>
            <a:r>
              <a:rPr sz="1350" spc="-20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for</a:t>
            </a:r>
            <a:r>
              <a:rPr sz="1350" spc="-6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495361"/>
                </a:solidFill>
                <a:latin typeface="Segoe UI"/>
                <a:cs typeface="Segoe UI"/>
              </a:rPr>
              <a:t>analytics</a:t>
            </a:r>
            <a:endParaRPr sz="1350">
              <a:latin typeface="Segoe UI"/>
              <a:cs typeface="Segoe UI"/>
            </a:endParaRPr>
          </a:p>
          <a:p>
            <a:pPr marL="339725">
              <a:lnSpc>
                <a:spcPct val="100000"/>
              </a:lnSpc>
              <a:spcBef>
                <a:spcPts val="1680"/>
              </a:spcBef>
            </a:pPr>
            <a:r>
              <a:rPr sz="1350" dirty="0">
                <a:solidFill>
                  <a:srgbClr val="31302E"/>
                </a:solidFill>
                <a:latin typeface="Segoe UI Semibold"/>
                <a:cs typeface="Segoe UI Semibold"/>
              </a:rPr>
              <a:t>Model</a:t>
            </a:r>
            <a:r>
              <a:rPr sz="1350" spc="-15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 Semibold"/>
                <a:cs typeface="Segoe UI Semibold"/>
              </a:rPr>
              <a:t>Attrition</a:t>
            </a:r>
            <a:endParaRPr sz="1350">
              <a:latin typeface="Segoe UI Semibold"/>
              <a:cs typeface="Segoe UI Semibold"/>
            </a:endParaRPr>
          </a:p>
          <a:p>
            <a:pPr marL="339725" marR="207645">
              <a:lnSpc>
                <a:spcPct val="129600"/>
              </a:lnSpc>
            </a:pP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Build</a:t>
            </a:r>
            <a:r>
              <a:rPr sz="1350" spc="-6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machine</a:t>
            </a:r>
            <a:r>
              <a:rPr sz="1350" spc="-6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learning</a:t>
            </a:r>
            <a:r>
              <a:rPr sz="1350" spc="-60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models</a:t>
            </a:r>
            <a:r>
              <a:rPr sz="1350" spc="-6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to</a:t>
            </a:r>
            <a:r>
              <a:rPr sz="1350" spc="-70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predict</a:t>
            </a:r>
            <a:r>
              <a:rPr sz="1350" spc="-7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495361"/>
                </a:solidFill>
                <a:latin typeface="Segoe UI"/>
                <a:cs typeface="Segoe UI"/>
              </a:rPr>
              <a:t>employee departures</a:t>
            </a:r>
            <a:endParaRPr sz="135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  <a:spcBef>
                <a:spcPts val="1655"/>
              </a:spcBef>
            </a:pPr>
            <a:r>
              <a:rPr sz="1350" dirty="0">
                <a:solidFill>
                  <a:srgbClr val="31302E"/>
                </a:solidFill>
                <a:latin typeface="Segoe UI Semibold"/>
                <a:cs typeface="Segoe UI Semibold"/>
              </a:rPr>
              <a:t>Deploy</a:t>
            </a:r>
            <a:r>
              <a:rPr sz="1350" spc="-20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 Semibold"/>
                <a:cs typeface="Segoe UI Semibold"/>
              </a:rPr>
              <a:t>Solution</a:t>
            </a:r>
            <a:endParaRPr sz="1350">
              <a:latin typeface="Segoe UI Semibold"/>
              <a:cs typeface="Segoe UI Semibold"/>
            </a:endParaRPr>
          </a:p>
          <a:p>
            <a:pPr marL="299085">
              <a:lnSpc>
                <a:spcPct val="100000"/>
              </a:lnSpc>
              <a:spcBef>
                <a:spcPts val="480"/>
              </a:spcBef>
            </a:pP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Deliver</a:t>
            </a:r>
            <a:r>
              <a:rPr sz="1350" spc="-2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accessible</a:t>
            </a:r>
            <a:r>
              <a:rPr sz="1350" spc="-2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predictions</a:t>
            </a:r>
            <a:r>
              <a:rPr sz="1350" spc="-2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via</a:t>
            </a:r>
            <a:r>
              <a:rPr sz="1350" spc="-20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495361"/>
                </a:solidFill>
                <a:latin typeface="Segoe UI"/>
                <a:cs typeface="Segoe UI"/>
              </a:rPr>
              <a:t>API</a:t>
            </a:r>
            <a:r>
              <a:rPr sz="1350" spc="-7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495361"/>
                </a:solidFill>
                <a:latin typeface="Segoe UI"/>
                <a:cs typeface="Segoe UI"/>
              </a:rPr>
              <a:t>endpoints</a:t>
            </a:r>
            <a:endParaRPr sz="1350">
              <a:latin typeface="Segoe UI"/>
              <a:cs typeface="Segoe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6565" y="5674995"/>
            <a:ext cx="5334000" cy="2324100"/>
            <a:chOff x="456565" y="5674995"/>
            <a:chExt cx="5334000" cy="2324100"/>
          </a:xfrm>
        </p:grpSpPr>
        <p:sp>
          <p:nvSpPr>
            <p:cNvPr id="13" name="object 13"/>
            <p:cNvSpPr/>
            <p:nvPr/>
          </p:nvSpPr>
          <p:spPr>
            <a:xfrm>
              <a:off x="475615" y="5674995"/>
              <a:ext cx="5314950" cy="2324100"/>
            </a:xfrm>
            <a:custGeom>
              <a:avLst/>
              <a:gdLst/>
              <a:ahLst/>
              <a:cxnLst/>
              <a:rect l="l" t="t" r="r" b="b"/>
              <a:pathLst>
                <a:path w="5314950" h="2324100">
                  <a:moveTo>
                    <a:pt x="5261610" y="0"/>
                  </a:moveTo>
                  <a:lnTo>
                    <a:pt x="33045" y="0"/>
                  </a:lnTo>
                  <a:lnTo>
                    <a:pt x="14731" y="11429"/>
                  </a:lnTo>
                  <a:lnTo>
                    <a:pt x="0" y="49529"/>
                  </a:lnTo>
                  <a:lnTo>
                    <a:pt x="0" y="2274531"/>
                  </a:lnTo>
                  <a:lnTo>
                    <a:pt x="4825" y="2295817"/>
                  </a:lnTo>
                  <a:lnTo>
                    <a:pt x="33045" y="2324099"/>
                  </a:lnTo>
                  <a:lnTo>
                    <a:pt x="5261610" y="2324099"/>
                  </a:lnTo>
                  <a:lnTo>
                    <a:pt x="5265293" y="2323731"/>
                  </a:lnTo>
                  <a:lnTo>
                    <a:pt x="5295519" y="2310015"/>
                  </a:lnTo>
                  <a:lnTo>
                    <a:pt x="5314950" y="2270696"/>
                  </a:lnTo>
                  <a:lnTo>
                    <a:pt x="5314950" y="53339"/>
                  </a:lnTo>
                  <a:lnTo>
                    <a:pt x="5300853" y="19430"/>
                  </a:lnTo>
                  <a:lnTo>
                    <a:pt x="5261610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565" y="5674995"/>
              <a:ext cx="52069" cy="2324100"/>
            </a:xfrm>
            <a:custGeom>
              <a:avLst/>
              <a:gdLst/>
              <a:ahLst/>
              <a:cxnLst/>
              <a:rect l="l" t="t" r="r" b="b"/>
              <a:pathLst>
                <a:path w="52070" h="2324100">
                  <a:moveTo>
                    <a:pt x="51892" y="0"/>
                  </a:moveTo>
                  <a:lnTo>
                    <a:pt x="49568" y="0"/>
                  </a:lnTo>
                  <a:lnTo>
                    <a:pt x="22097" y="11429"/>
                  </a:lnTo>
                  <a:lnTo>
                    <a:pt x="0" y="49529"/>
                  </a:lnTo>
                  <a:lnTo>
                    <a:pt x="0" y="2274531"/>
                  </a:lnTo>
                  <a:lnTo>
                    <a:pt x="7251" y="2295817"/>
                  </a:lnTo>
                  <a:lnTo>
                    <a:pt x="42278" y="2322652"/>
                  </a:lnTo>
                  <a:lnTo>
                    <a:pt x="49568" y="2324099"/>
                  </a:lnTo>
                  <a:lnTo>
                    <a:pt x="51892" y="2324099"/>
                  </a:lnTo>
                  <a:lnTo>
                    <a:pt x="47396" y="2318524"/>
                  </a:lnTo>
                  <a:lnTo>
                    <a:pt x="43675" y="2307361"/>
                  </a:lnTo>
                  <a:lnTo>
                    <a:pt x="38100" y="2266949"/>
                  </a:lnTo>
                  <a:lnTo>
                    <a:pt x="38100" y="57149"/>
                  </a:lnTo>
                  <a:lnTo>
                    <a:pt x="43675" y="16763"/>
                  </a:lnTo>
                  <a:lnTo>
                    <a:pt x="47396" y="5587"/>
                  </a:lnTo>
                  <a:lnTo>
                    <a:pt x="5189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265" y="6408420"/>
              <a:ext cx="171450" cy="1714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265" y="6789420"/>
              <a:ext cx="171450" cy="1714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265" y="7170420"/>
              <a:ext cx="171450" cy="1714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265" y="7551420"/>
              <a:ext cx="171450" cy="17145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11200" y="5910833"/>
            <a:ext cx="3166745" cy="184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Success</a:t>
            </a:r>
            <a:r>
              <a:rPr sz="1800" spc="-6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Criteria</a:t>
            </a:r>
            <a:endParaRPr sz="1800">
              <a:latin typeface="Segoe UI Semibold"/>
              <a:cs typeface="Segoe UI Semibold"/>
            </a:endParaRPr>
          </a:p>
          <a:p>
            <a:pPr marL="306705">
              <a:lnSpc>
                <a:spcPct val="100000"/>
              </a:lnSpc>
              <a:spcBef>
                <a:spcPts val="1515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85%+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prediction</a:t>
            </a:r>
            <a:r>
              <a:rPr sz="13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accuracy</a:t>
            </a:r>
            <a:endParaRPr sz="1350">
              <a:latin typeface="Segoe UI"/>
              <a:cs typeface="Segoe UI"/>
            </a:endParaRPr>
          </a:p>
          <a:p>
            <a:pPr marL="306705">
              <a:lnSpc>
                <a:spcPct val="100000"/>
              </a:lnSpc>
              <a:spcBef>
                <a:spcPts val="1370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Near</a:t>
            </a:r>
            <a:r>
              <a:rPr sz="1350" spc="-7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real-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time</a:t>
            </a:r>
            <a:r>
              <a:rPr sz="1350" spc="-7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inference</a:t>
            </a:r>
            <a:r>
              <a:rPr sz="1350" spc="-7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capability</a:t>
            </a:r>
            <a:endParaRPr sz="1350">
              <a:latin typeface="Segoe UI"/>
              <a:cs typeface="Segoe UI"/>
            </a:endParaRPr>
          </a:p>
          <a:p>
            <a:pPr marL="306705">
              <a:lnSpc>
                <a:spcPct val="100000"/>
              </a:lnSpc>
              <a:spcBef>
                <a:spcPts val="1380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Reproducible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data</a:t>
            </a:r>
            <a:r>
              <a:rPr sz="13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pipeline</a:t>
            </a:r>
            <a:endParaRPr sz="1350">
              <a:latin typeface="Segoe UI"/>
              <a:cs typeface="Segoe UI"/>
            </a:endParaRPr>
          </a:p>
          <a:p>
            <a:pPr marL="306705">
              <a:lnSpc>
                <a:spcPct val="100000"/>
              </a:lnSpc>
              <a:spcBef>
                <a:spcPts val="1380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Seamless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integration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with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HR</a:t>
            </a:r>
            <a:r>
              <a:rPr sz="13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systems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14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21" name="object 21"/>
          <p:cNvSpPr/>
          <p:nvPr/>
        </p:nvSpPr>
        <p:spPr>
          <a:xfrm>
            <a:off x="0" y="1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2000" y="0"/>
                </a:moveTo>
                <a:lnTo>
                  <a:pt x="0" y="0"/>
                </a:lnTo>
                <a:lnTo>
                  <a:pt x="0" y="76198"/>
                </a:lnTo>
                <a:lnTo>
                  <a:pt x="12192000" y="761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6933565" y="2428239"/>
            <a:ext cx="4267200" cy="2381250"/>
            <a:chOff x="6933565" y="2428239"/>
            <a:chExt cx="4267200" cy="2381250"/>
          </a:xfrm>
        </p:grpSpPr>
        <p:sp>
          <p:nvSpPr>
            <p:cNvPr id="23" name="object 23"/>
            <p:cNvSpPr/>
            <p:nvPr/>
          </p:nvSpPr>
          <p:spPr>
            <a:xfrm>
              <a:off x="6952615" y="2428239"/>
              <a:ext cx="4248150" cy="2381250"/>
            </a:xfrm>
            <a:custGeom>
              <a:avLst/>
              <a:gdLst/>
              <a:ahLst/>
              <a:cxnLst/>
              <a:rect l="l" t="t" r="r" b="b"/>
              <a:pathLst>
                <a:path w="4248150" h="2381250">
                  <a:moveTo>
                    <a:pt x="4194809" y="0"/>
                  </a:moveTo>
                  <a:lnTo>
                    <a:pt x="33019" y="0"/>
                  </a:lnTo>
                  <a:lnTo>
                    <a:pt x="14731" y="11430"/>
                  </a:lnTo>
                  <a:lnTo>
                    <a:pt x="0" y="49530"/>
                  </a:lnTo>
                  <a:lnTo>
                    <a:pt x="0" y="2331720"/>
                  </a:lnTo>
                  <a:lnTo>
                    <a:pt x="1015" y="2338959"/>
                  </a:lnTo>
                  <a:lnTo>
                    <a:pt x="28193" y="2379853"/>
                  </a:lnTo>
                  <a:lnTo>
                    <a:pt x="33019" y="2381250"/>
                  </a:lnTo>
                  <a:lnTo>
                    <a:pt x="4194809" y="2381250"/>
                  </a:lnTo>
                  <a:lnTo>
                    <a:pt x="4198492" y="2380869"/>
                  </a:lnTo>
                  <a:lnTo>
                    <a:pt x="4228718" y="2367153"/>
                  </a:lnTo>
                  <a:lnTo>
                    <a:pt x="4248150" y="2327910"/>
                  </a:lnTo>
                  <a:lnTo>
                    <a:pt x="4248150" y="53339"/>
                  </a:lnTo>
                  <a:lnTo>
                    <a:pt x="4234053" y="19431"/>
                  </a:lnTo>
                  <a:lnTo>
                    <a:pt x="4194809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33565" y="2428239"/>
              <a:ext cx="52069" cy="2381250"/>
            </a:xfrm>
            <a:custGeom>
              <a:avLst/>
              <a:gdLst/>
              <a:ahLst/>
              <a:cxnLst/>
              <a:rect l="l" t="t" r="r" b="b"/>
              <a:pathLst>
                <a:path w="52070" h="2381250">
                  <a:moveTo>
                    <a:pt x="51942" y="0"/>
                  </a:moveTo>
                  <a:lnTo>
                    <a:pt x="49529" y="0"/>
                  </a:lnTo>
                  <a:lnTo>
                    <a:pt x="22098" y="11430"/>
                  </a:lnTo>
                  <a:lnTo>
                    <a:pt x="0" y="49530"/>
                  </a:lnTo>
                  <a:lnTo>
                    <a:pt x="0" y="2331720"/>
                  </a:lnTo>
                  <a:lnTo>
                    <a:pt x="7238" y="2352929"/>
                  </a:lnTo>
                  <a:lnTo>
                    <a:pt x="42290" y="2379853"/>
                  </a:lnTo>
                  <a:lnTo>
                    <a:pt x="49529" y="2381250"/>
                  </a:lnTo>
                  <a:lnTo>
                    <a:pt x="51942" y="2381250"/>
                  </a:lnTo>
                  <a:lnTo>
                    <a:pt x="47370" y="2375662"/>
                  </a:lnTo>
                  <a:lnTo>
                    <a:pt x="43687" y="2364486"/>
                  </a:lnTo>
                  <a:lnTo>
                    <a:pt x="38100" y="2324100"/>
                  </a:lnTo>
                  <a:lnTo>
                    <a:pt x="38100" y="57150"/>
                  </a:lnTo>
                  <a:lnTo>
                    <a:pt x="43687" y="16763"/>
                  </a:lnTo>
                  <a:lnTo>
                    <a:pt x="47370" y="5587"/>
                  </a:lnTo>
                  <a:lnTo>
                    <a:pt x="5194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76465" y="315213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871" y="0"/>
                  </a:moveTo>
                  <a:lnTo>
                    <a:pt x="230377" y="0"/>
                  </a:lnTo>
                  <a:lnTo>
                    <a:pt x="199262" y="3048"/>
                  </a:lnTo>
                  <a:lnTo>
                    <a:pt x="154177" y="15112"/>
                  </a:lnTo>
                  <a:lnTo>
                    <a:pt x="112267" y="35813"/>
                  </a:lnTo>
                  <a:lnTo>
                    <a:pt x="75310" y="64262"/>
                  </a:lnTo>
                  <a:lnTo>
                    <a:pt x="44450" y="99313"/>
                  </a:lnTo>
                  <a:lnTo>
                    <a:pt x="21081" y="139826"/>
                  </a:lnTo>
                  <a:lnTo>
                    <a:pt x="6095" y="184023"/>
                  </a:lnTo>
                  <a:lnTo>
                    <a:pt x="0" y="230377"/>
                  </a:lnTo>
                  <a:lnTo>
                    <a:pt x="0" y="245872"/>
                  </a:lnTo>
                  <a:lnTo>
                    <a:pt x="15112" y="322072"/>
                  </a:lnTo>
                  <a:lnTo>
                    <a:pt x="35813" y="363982"/>
                  </a:lnTo>
                  <a:lnTo>
                    <a:pt x="64261" y="400938"/>
                  </a:lnTo>
                  <a:lnTo>
                    <a:pt x="99313" y="431800"/>
                  </a:lnTo>
                  <a:lnTo>
                    <a:pt x="139826" y="455168"/>
                  </a:lnTo>
                  <a:lnTo>
                    <a:pt x="184023" y="470154"/>
                  </a:lnTo>
                  <a:lnTo>
                    <a:pt x="222503" y="475869"/>
                  </a:lnTo>
                  <a:lnTo>
                    <a:pt x="230377" y="476250"/>
                  </a:lnTo>
                  <a:lnTo>
                    <a:pt x="245871" y="476250"/>
                  </a:lnTo>
                  <a:lnTo>
                    <a:pt x="322071" y="461137"/>
                  </a:lnTo>
                  <a:lnTo>
                    <a:pt x="363981" y="440436"/>
                  </a:lnTo>
                  <a:lnTo>
                    <a:pt x="400938" y="411988"/>
                  </a:lnTo>
                  <a:lnTo>
                    <a:pt x="431800" y="376936"/>
                  </a:lnTo>
                  <a:lnTo>
                    <a:pt x="455167" y="336423"/>
                  </a:lnTo>
                  <a:lnTo>
                    <a:pt x="470153" y="292226"/>
                  </a:lnTo>
                  <a:lnTo>
                    <a:pt x="476250" y="245872"/>
                  </a:lnTo>
                  <a:lnTo>
                    <a:pt x="476250" y="230377"/>
                  </a:lnTo>
                  <a:lnTo>
                    <a:pt x="461136" y="154177"/>
                  </a:lnTo>
                  <a:lnTo>
                    <a:pt x="440435" y="112268"/>
                  </a:lnTo>
                  <a:lnTo>
                    <a:pt x="411987" y="75311"/>
                  </a:lnTo>
                  <a:lnTo>
                    <a:pt x="376935" y="44450"/>
                  </a:lnTo>
                  <a:lnTo>
                    <a:pt x="336423" y="21082"/>
                  </a:lnTo>
                  <a:lnTo>
                    <a:pt x="292226" y="6096"/>
                  </a:lnTo>
                  <a:lnTo>
                    <a:pt x="245871" y="0"/>
                  </a:lnTo>
                  <a:close/>
                </a:path>
              </a:pathLst>
            </a:custGeom>
            <a:solidFill>
              <a:srgbClr val="0078D3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71715" y="3290188"/>
              <a:ext cx="600075" cy="200025"/>
            </a:xfrm>
            <a:custGeom>
              <a:avLst/>
              <a:gdLst/>
              <a:ahLst/>
              <a:cxnLst/>
              <a:rect l="l" t="t" r="r" b="b"/>
              <a:pathLst>
                <a:path w="600075" h="200025">
                  <a:moveTo>
                    <a:pt x="285750" y="142875"/>
                  </a:moveTo>
                  <a:lnTo>
                    <a:pt x="272669" y="106553"/>
                  </a:lnTo>
                  <a:lnTo>
                    <a:pt x="240030" y="86995"/>
                  </a:lnTo>
                  <a:lnTo>
                    <a:pt x="241808" y="82169"/>
                  </a:lnTo>
                  <a:lnTo>
                    <a:pt x="242824" y="76962"/>
                  </a:lnTo>
                  <a:lnTo>
                    <a:pt x="242824" y="71501"/>
                  </a:lnTo>
                  <a:lnTo>
                    <a:pt x="216662" y="32004"/>
                  </a:lnTo>
                  <a:lnTo>
                    <a:pt x="200025" y="28575"/>
                  </a:lnTo>
                  <a:lnTo>
                    <a:pt x="191262" y="28575"/>
                  </a:lnTo>
                  <a:lnTo>
                    <a:pt x="190373" y="28956"/>
                  </a:lnTo>
                  <a:lnTo>
                    <a:pt x="190373" y="114554"/>
                  </a:lnTo>
                  <a:lnTo>
                    <a:pt x="190373" y="121285"/>
                  </a:lnTo>
                  <a:lnTo>
                    <a:pt x="150368" y="161290"/>
                  </a:lnTo>
                  <a:lnTo>
                    <a:pt x="146304" y="165481"/>
                  </a:lnTo>
                  <a:lnTo>
                    <a:pt x="139446" y="165481"/>
                  </a:lnTo>
                  <a:lnTo>
                    <a:pt x="95377" y="121285"/>
                  </a:lnTo>
                  <a:lnTo>
                    <a:pt x="95504" y="114554"/>
                  </a:lnTo>
                  <a:lnTo>
                    <a:pt x="103759" y="106172"/>
                  </a:lnTo>
                  <a:lnTo>
                    <a:pt x="110490" y="106172"/>
                  </a:lnTo>
                  <a:lnTo>
                    <a:pt x="132207" y="127762"/>
                  </a:lnTo>
                  <a:lnTo>
                    <a:pt x="132207" y="106172"/>
                  </a:lnTo>
                  <a:lnTo>
                    <a:pt x="132207" y="61976"/>
                  </a:lnTo>
                  <a:lnTo>
                    <a:pt x="136906" y="57150"/>
                  </a:lnTo>
                  <a:lnTo>
                    <a:pt x="148844" y="57150"/>
                  </a:lnTo>
                  <a:lnTo>
                    <a:pt x="153543" y="61976"/>
                  </a:lnTo>
                  <a:lnTo>
                    <a:pt x="153543" y="127762"/>
                  </a:lnTo>
                  <a:lnTo>
                    <a:pt x="175133" y="106172"/>
                  </a:lnTo>
                  <a:lnTo>
                    <a:pt x="181864" y="106172"/>
                  </a:lnTo>
                  <a:lnTo>
                    <a:pt x="190373" y="114554"/>
                  </a:lnTo>
                  <a:lnTo>
                    <a:pt x="190373" y="28956"/>
                  </a:lnTo>
                  <a:lnTo>
                    <a:pt x="183007" y="31369"/>
                  </a:lnTo>
                  <a:lnTo>
                    <a:pt x="176276" y="35814"/>
                  </a:lnTo>
                  <a:lnTo>
                    <a:pt x="165100" y="21209"/>
                  </a:lnTo>
                  <a:lnTo>
                    <a:pt x="150495" y="9906"/>
                  </a:lnTo>
                  <a:lnTo>
                    <a:pt x="133350" y="2667"/>
                  </a:lnTo>
                  <a:lnTo>
                    <a:pt x="114300" y="0"/>
                  </a:lnTo>
                  <a:lnTo>
                    <a:pt x="86487" y="5715"/>
                  </a:lnTo>
                  <a:lnTo>
                    <a:pt x="63754" y="20955"/>
                  </a:lnTo>
                  <a:lnTo>
                    <a:pt x="48514" y="43688"/>
                  </a:lnTo>
                  <a:lnTo>
                    <a:pt x="42799" y="71501"/>
                  </a:lnTo>
                  <a:lnTo>
                    <a:pt x="42926" y="75057"/>
                  </a:lnTo>
                  <a:lnTo>
                    <a:pt x="25654" y="84328"/>
                  </a:lnTo>
                  <a:lnTo>
                    <a:pt x="12065" y="98298"/>
                  </a:lnTo>
                  <a:lnTo>
                    <a:pt x="3175" y="115697"/>
                  </a:lnTo>
                  <a:lnTo>
                    <a:pt x="0" y="135763"/>
                  </a:lnTo>
                  <a:lnTo>
                    <a:pt x="5080" y="160782"/>
                  </a:lnTo>
                  <a:lnTo>
                    <a:pt x="18796" y="181229"/>
                  </a:lnTo>
                  <a:lnTo>
                    <a:pt x="39243" y="195072"/>
                  </a:lnTo>
                  <a:lnTo>
                    <a:pt x="64262" y="200025"/>
                  </a:lnTo>
                  <a:lnTo>
                    <a:pt x="228600" y="200025"/>
                  </a:lnTo>
                  <a:lnTo>
                    <a:pt x="250825" y="195580"/>
                  </a:lnTo>
                  <a:lnTo>
                    <a:pt x="268986" y="183388"/>
                  </a:lnTo>
                  <a:lnTo>
                    <a:pt x="281051" y="165481"/>
                  </a:lnTo>
                  <a:lnTo>
                    <a:pt x="281305" y="165227"/>
                  </a:lnTo>
                  <a:lnTo>
                    <a:pt x="285750" y="142875"/>
                  </a:lnTo>
                  <a:close/>
                </a:path>
                <a:path w="600075" h="200025">
                  <a:moveTo>
                    <a:pt x="600075" y="100076"/>
                  </a:moveTo>
                  <a:lnTo>
                    <a:pt x="314325" y="100076"/>
                  </a:lnTo>
                  <a:lnTo>
                    <a:pt x="314325" y="119126"/>
                  </a:lnTo>
                  <a:lnTo>
                    <a:pt x="600075" y="119126"/>
                  </a:lnTo>
                  <a:lnTo>
                    <a:pt x="600075" y="100076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43265" y="315213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871" y="0"/>
                  </a:moveTo>
                  <a:lnTo>
                    <a:pt x="230377" y="0"/>
                  </a:lnTo>
                  <a:lnTo>
                    <a:pt x="199262" y="3048"/>
                  </a:lnTo>
                  <a:lnTo>
                    <a:pt x="154177" y="15112"/>
                  </a:lnTo>
                  <a:lnTo>
                    <a:pt x="112267" y="35813"/>
                  </a:lnTo>
                  <a:lnTo>
                    <a:pt x="75310" y="64262"/>
                  </a:lnTo>
                  <a:lnTo>
                    <a:pt x="44450" y="99313"/>
                  </a:lnTo>
                  <a:lnTo>
                    <a:pt x="21081" y="139826"/>
                  </a:lnTo>
                  <a:lnTo>
                    <a:pt x="6095" y="184023"/>
                  </a:lnTo>
                  <a:lnTo>
                    <a:pt x="0" y="230377"/>
                  </a:lnTo>
                  <a:lnTo>
                    <a:pt x="0" y="245872"/>
                  </a:lnTo>
                  <a:lnTo>
                    <a:pt x="15112" y="322072"/>
                  </a:lnTo>
                  <a:lnTo>
                    <a:pt x="35813" y="363982"/>
                  </a:lnTo>
                  <a:lnTo>
                    <a:pt x="64261" y="400938"/>
                  </a:lnTo>
                  <a:lnTo>
                    <a:pt x="99313" y="431800"/>
                  </a:lnTo>
                  <a:lnTo>
                    <a:pt x="139826" y="455168"/>
                  </a:lnTo>
                  <a:lnTo>
                    <a:pt x="184023" y="470154"/>
                  </a:lnTo>
                  <a:lnTo>
                    <a:pt x="222503" y="475869"/>
                  </a:lnTo>
                  <a:lnTo>
                    <a:pt x="230377" y="476250"/>
                  </a:lnTo>
                  <a:lnTo>
                    <a:pt x="245871" y="476250"/>
                  </a:lnTo>
                  <a:lnTo>
                    <a:pt x="322071" y="461137"/>
                  </a:lnTo>
                  <a:lnTo>
                    <a:pt x="363981" y="440436"/>
                  </a:lnTo>
                  <a:lnTo>
                    <a:pt x="400938" y="411988"/>
                  </a:lnTo>
                  <a:lnTo>
                    <a:pt x="431800" y="376936"/>
                  </a:lnTo>
                  <a:lnTo>
                    <a:pt x="455167" y="336423"/>
                  </a:lnTo>
                  <a:lnTo>
                    <a:pt x="470153" y="292226"/>
                  </a:lnTo>
                  <a:lnTo>
                    <a:pt x="476250" y="245872"/>
                  </a:lnTo>
                  <a:lnTo>
                    <a:pt x="476250" y="230377"/>
                  </a:lnTo>
                  <a:lnTo>
                    <a:pt x="461136" y="154177"/>
                  </a:lnTo>
                  <a:lnTo>
                    <a:pt x="440435" y="112268"/>
                  </a:lnTo>
                  <a:lnTo>
                    <a:pt x="411987" y="75311"/>
                  </a:lnTo>
                  <a:lnTo>
                    <a:pt x="376935" y="44450"/>
                  </a:lnTo>
                  <a:lnTo>
                    <a:pt x="336423" y="21082"/>
                  </a:lnTo>
                  <a:lnTo>
                    <a:pt x="292226" y="6096"/>
                  </a:lnTo>
                  <a:lnTo>
                    <a:pt x="245871" y="0"/>
                  </a:lnTo>
                  <a:close/>
                </a:path>
              </a:pathLst>
            </a:custGeom>
            <a:solidFill>
              <a:srgbClr val="0078D3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65820" y="3290315"/>
              <a:ext cx="231051" cy="20091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943340" y="3390266"/>
              <a:ext cx="285750" cy="19050"/>
            </a:xfrm>
            <a:custGeom>
              <a:avLst/>
              <a:gdLst/>
              <a:ahLst/>
              <a:cxnLst/>
              <a:rect l="l" t="t" r="r" b="b"/>
              <a:pathLst>
                <a:path w="285750" h="19050">
                  <a:moveTo>
                    <a:pt x="285750" y="0"/>
                  </a:moveTo>
                  <a:lnTo>
                    <a:pt x="0" y="0"/>
                  </a:lnTo>
                  <a:lnTo>
                    <a:pt x="0" y="19048"/>
                  </a:lnTo>
                  <a:lnTo>
                    <a:pt x="285750" y="19048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381490" y="315213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871" y="0"/>
                  </a:moveTo>
                  <a:lnTo>
                    <a:pt x="230377" y="0"/>
                  </a:lnTo>
                  <a:lnTo>
                    <a:pt x="199262" y="3048"/>
                  </a:lnTo>
                  <a:lnTo>
                    <a:pt x="154177" y="15112"/>
                  </a:lnTo>
                  <a:lnTo>
                    <a:pt x="112267" y="35813"/>
                  </a:lnTo>
                  <a:lnTo>
                    <a:pt x="75310" y="64262"/>
                  </a:lnTo>
                  <a:lnTo>
                    <a:pt x="44450" y="99313"/>
                  </a:lnTo>
                  <a:lnTo>
                    <a:pt x="21081" y="139826"/>
                  </a:lnTo>
                  <a:lnTo>
                    <a:pt x="6095" y="184023"/>
                  </a:lnTo>
                  <a:lnTo>
                    <a:pt x="0" y="230377"/>
                  </a:lnTo>
                  <a:lnTo>
                    <a:pt x="0" y="245872"/>
                  </a:lnTo>
                  <a:lnTo>
                    <a:pt x="15112" y="322072"/>
                  </a:lnTo>
                  <a:lnTo>
                    <a:pt x="35813" y="363982"/>
                  </a:lnTo>
                  <a:lnTo>
                    <a:pt x="64261" y="400938"/>
                  </a:lnTo>
                  <a:lnTo>
                    <a:pt x="99313" y="431800"/>
                  </a:lnTo>
                  <a:lnTo>
                    <a:pt x="139826" y="455168"/>
                  </a:lnTo>
                  <a:lnTo>
                    <a:pt x="184023" y="470154"/>
                  </a:lnTo>
                  <a:lnTo>
                    <a:pt x="222503" y="475869"/>
                  </a:lnTo>
                  <a:lnTo>
                    <a:pt x="230377" y="476250"/>
                  </a:lnTo>
                  <a:lnTo>
                    <a:pt x="245871" y="476250"/>
                  </a:lnTo>
                  <a:lnTo>
                    <a:pt x="322071" y="461137"/>
                  </a:lnTo>
                  <a:lnTo>
                    <a:pt x="363981" y="440436"/>
                  </a:lnTo>
                  <a:lnTo>
                    <a:pt x="400938" y="411988"/>
                  </a:lnTo>
                  <a:lnTo>
                    <a:pt x="431800" y="376936"/>
                  </a:lnTo>
                  <a:lnTo>
                    <a:pt x="455167" y="336423"/>
                  </a:lnTo>
                  <a:lnTo>
                    <a:pt x="470153" y="292226"/>
                  </a:lnTo>
                  <a:lnTo>
                    <a:pt x="476250" y="245872"/>
                  </a:lnTo>
                  <a:lnTo>
                    <a:pt x="476250" y="230377"/>
                  </a:lnTo>
                  <a:lnTo>
                    <a:pt x="461136" y="154177"/>
                  </a:lnTo>
                  <a:lnTo>
                    <a:pt x="440435" y="112268"/>
                  </a:lnTo>
                  <a:lnTo>
                    <a:pt x="411987" y="75311"/>
                  </a:lnTo>
                  <a:lnTo>
                    <a:pt x="376935" y="44450"/>
                  </a:lnTo>
                  <a:lnTo>
                    <a:pt x="336423" y="21082"/>
                  </a:lnTo>
                  <a:lnTo>
                    <a:pt x="292226" y="6096"/>
                  </a:lnTo>
                  <a:lnTo>
                    <a:pt x="245871" y="0"/>
                  </a:lnTo>
                  <a:close/>
                </a:path>
              </a:pathLst>
            </a:custGeom>
            <a:solidFill>
              <a:srgbClr val="0078D3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05315" y="3275964"/>
              <a:ext cx="228600" cy="2286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752965" y="3390266"/>
              <a:ext cx="285750" cy="19050"/>
            </a:xfrm>
            <a:custGeom>
              <a:avLst/>
              <a:gdLst/>
              <a:ahLst/>
              <a:cxnLst/>
              <a:rect l="l" t="t" r="r" b="b"/>
              <a:pathLst>
                <a:path w="285750" h="19050">
                  <a:moveTo>
                    <a:pt x="285750" y="0"/>
                  </a:moveTo>
                  <a:lnTo>
                    <a:pt x="0" y="0"/>
                  </a:lnTo>
                  <a:lnTo>
                    <a:pt x="0" y="19048"/>
                  </a:lnTo>
                  <a:lnTo>
                    <a:pt x="285750" y="19048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324465" y="315213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871" y="0"/>
                  </a:moveTo>
                  <a:lnTo>
                    <a:pt x="230377" y="0"/>
                  </a:lnTo>
                  <a:lnTo>
                    <a:pt x="199262" y="3048"/>
                  </a:lnTo>
                  <a:lnTo>
                    <a:pt x="154177" y="15112"/>
                  </a:lnTo>
                  <a:lnTo>
                    <a:pt x="112267" y="35813"/>
                  </a:lnTo>
                  <a:lnTo>
                    <a:pt x="75310" y="64262"/>
                  </a:lnTo>
                  <a:lnTo>
                    <a:pt x="44450" y="99313"/>
                  </a:lnTo>
                  <a:lnTo>
                    <a:pt x="21081" y="139826"/>
                  </a:lnTo>
                  <a:lnTo>
                    <a:pt x="6095" y="184023"/>
                  </a:lnTo>
                  <a:lnTo>
                    <a:pt x="0" y="230377"/>
                  </a:lnTo>
                  <a:lnTo>
                    <a:pt x="0" y="245872"/>
                  </a:lnTo>
                  <a:lnTo>
                    <a:pt x="15112" y="322072"/>
                  </a:lnTo>
                  <a:lnTo>
                    <a:pt x="35813" y="363982"/>
                  </a:lnTo>
                  <a:lnTo>
                    <a:pt x="64261" y="400938"/>
                  </a:lnTo>
                  <a:lnTo>
                    <a:pt x="99313" y="431800"/>
                  </a:lnTo>
                  <a:lnTo>
                    <a:pt x="139826" y="455168"/>
                  </a:lnTo>
                  <a:lnTo>
                    <a:pt x="184023" y="470154"/>
                  </a:lnTo>
                  <a:lnTo>
                    <a:pt x="222503" y="475869"/>
                  </a:lnTo>
                  <a:lnTo>
                    <a:pt x="230377" y="476250"/>
                  </a:lnTo>
                  <a:lnTo>
                    <a:pt x="245871" y="476250"/>
                  </a:lnTo>
                  <a:lnTo>
                    <a:pt x="322071" y="461137"/>
                  </a:lnTo>
                  <a:lnTo>
                    <a:pt x="363981" y="440436"/>
                  </a:lnTo>
                  <a:lnTo>
                    <a:pt x="400938" y="411988"/>
                  </a:lnTo>
                  <a:lnTo>
                    <a:pt x="431800" y="376936"/>
                  </a:lnTo>
                  <a:lnTo>
                    <a:pt x="455167" y="336423"/>
                  </a:lnTo>
                  <a:lnTo>
                    <a:pt x="470153" y="292226"/>
                  </a:lnTo>
                  <a:lnTo>
                    <a:pt x="476250" y="245872"/>
                  </a:lnTo>
                  <a:lnTo>
                    <a:pt x="476250" y="230377"/>
                  </a:lnTo>
                  <a:lnTo>
                    <a:pt x="461136" y="154177"/>
                  </a:lnTo>
                  <a:lnTo>
                    <a:pt x="440435" y="112268"/>
                  </a:lnTo>
                  <a:lnTo>
                    <a:pt x="411987" y="75311"/>
                  </a:lnTo>
                  <a:lnTo>
                    <a:pt x="376935" y="44450"/>
                  </a:lnTo>
                  <a:lnTo>
                    <a:pt x="336423" y="21082"/>
                  </a:lnTo>
                  <a:lnTo>
                    <a:pt x="292226" y="6096"/>
                  </a:lnTo>
                  <a:lnTo>
                    <a:pt x="245871" y="0"/>
                  </a:lnTo>
                  <a:close/>
                </a:path>
              </a:pathLst>
            </a:custGeom>
            <a:solidFill>
              <a:srgbClr val="0078D3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419715" y="3290188"/>
              <a:ext cx="277495" cy="200025"/>
            </a:xfrm>
            <a:custGeom>
              <a:avLst/>
              <a:gdLst/>
              <a:ahLst/>
              <a:cxnLst/>
              <a:rect l="l" t="t" r="r" b="b"/>
              <a:pathLst>
                <a:path w="277495" h="200025">
                  <a:moveTo>
                    <a:pt x="276987" y="171450"/>
                  </a:moveTo>
                  <a:lnTo>
                    <a:pt x="136906" y="171450"/>
                  </a:lnTo>
                  <a:lnTo>
                    <a:pt x="132080" y="166751"/>
                  </a:lnTo>
                  <a:lnTo>
                    <a:pt x="132080" y="122428"/>
                  </a:lnTo>
                  <a:lnTo>
                    <a:pt x="103759" y="122428"/>
                  </a:lnTo>
                  <a:lnTo>
                    <a:pt x="95377" y="114173"/>
                  </a:lnTo>
                  <a:lnTo>
                    <a:pt x="95377" y="107315"/>
                  </a:lnTo>
                  <a:lnTo>
                    <a:pt x="139446" y="63246"/>
                  </a:lnTo>
                  <a:lnTo>
                    <a:pt x="241173" y="63246"/>
                  </a:lnTo>
                  <a:lnTo>
                    <a:pt x="239522" y="54864"/>
                  </a:lnTo>
                  <a:lnTo>
                    <a:pt x="230378" y="41148"/>
                  </a:lnTo>
                  <a:lnTo>
                    <a:pt x="222377" y="35814"/>
                  </a:lnTo>
                  <a:lnTo>
                    <a:pt x="216662" y="32004"/>
                  </a:lnTo>
                  <a:lnTo>
                    <a:pt x="200025" y="28575"/>
                  </a:lnTo>
                  <a:lnTo>
                    <a:pt x="191262" y="28575"/>
                  </a:lnTo>
                  <a:lnTo>
                    <a:pt x="183007" y="31369"/>
                  </a:lnTo>
                  <a:lnTo>
                    <a:pt x="176276" y="35814"/>
                  </a:lnTo>
                  <a:lnTo>
                    <a:pt x="165100" y="21209"/>
                  </a:lnTo>
                  <a:lnTo>
                    <a:pt x="150495" y="9906"/>
                  </a:lnTo>
                  <a:lnTo>
                    <a:pt x="133350" y="2667"/>
                  </a:lnTo>
                  <a:lnTo>
                    <a:pt x="114300" y="0"/>
                  </a:lnTo>
                  <a:lnTo>
                    <a:pt x="86487" y="5715"/>
                  </a:lnTo>
                  <a:lnTo>
                    <a:pt x="63754" y="20955"/>
                  </a:lnTo>
                  <a:lnTo>
                    <a:pt x="48514" y="43688"/>
                  </a:lnTo>
                  <a:lnTo>
                    <a:pt x="42799" y="71501"/>
                  </a:lnTo>
                  <a:lnTo>
                    <a:pt x="42926" y="75057"/>
                  </a:lnTo>
                  <a:lnTo>
                    <a:pt x="25654" y="84328"/>
                  </a:lnTo>
                  <a:lnTo>
                    <a:pt x="12065" y="98298"/>
                  </a:lnTo>
                  <a:lnTo>
                    <a:pt x="3175" y="115697"/>
                  </a:lnTo>
                  <a:lnTo>
                    <a:pt x="0" y="135763"/>
                  </a:lnTo>
                  <a:lnTo>
                    <a:pt x="5080" y="160782"/>
                  </a:lnTo>
                  <a:lnTo>
                    <a:pt x="18796" y="181229"/>
                  </a:lnTo>
                  <a:lnTo>
                    <a:pt x="39243" y="195072"/>
                  </a:lnTo>
                  <a:lnTo>
                    <a:pt x="64262" y="200025"/>
                  </a:lnTo>
                  <a:lnTo>
                    <a:pt x="228600" y="200025"/>
                  </a:lnTo>
                  <a:lnTo>
                    <a:pt x="250825" y="195580"/>
                  </a:lnTo>
                  <a:lnTo>
                    <a:pt x="268986" y="183388"/>
                  </a:lnTo>
                  <a:lnTo>
                    <a:pt x="276987" y="17145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30332" y="3353434"/>
              <a:ext cx="175133" cy="108203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152256" y="2664078"/>
            <a:ext cx="18618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78D3"/>
                </a:solidFill>
                <a:latin typeface="Segoe UI Semibold"/>
                <a:cs typeface="Segoe UI Semibold"/>
              </a:rPr>
              <a:t>Data</a:t>
            </a:r>
            <a:r>
              <a:rPr sz="1500" spc="-4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500" dirty="0">
                <a:solidFill>
                  <a:srgbClr val="0078D3"/>
                </a:solidFill>
                <a:latin typeface="Segoe UI Semibold"/>
                <a:cs typeface="Segoe UI Semibold"/>
              </a:rPr>
              <a:t>Science</a:t>
            </a:r>
            <a:r>
              <a:rPr sz="1500" spc="-3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5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Pipeline</a:t>
            </a:r>
            <a:endParaRPr sz="1500">
              <a:latin typeface="Segoe UI Semibold"/>
              <a:cs typeface="Segoe UI Semibold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7177658" y="3750066"/>
          <a:ext cx="3822065" cy="430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R="9652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20" dirty="0">
                          <a:solidFill>
                            <a:srgbClr val="31302E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20" dirty="0">
                          <a:solidFill>
                            <a:srgbClr val="31302E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10" dirty="0">
                          <a:solidFill>
                            <a:srgbClr val="31302E"/>
                          </a:solidFill>
                          <a:latin typeface="Segoe UI"/>
                          <a:cs typeface="Segoe UI"/>
                        </a:rPr>
                        <a:t>Model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0160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10" dirty="0">
                          <a:solidFill>
                            <a:srgbClr val="31302E"/>
                          </a:solidFill>
                          <a:latin typeface="Segoe UI"/>
                          <a:cs typeface="Segoe UI"/>
                        </a:rPr>
                        <a:t>Model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marR="92710" algn="ctr">
                        <a:lnSpc>
                          <a:spcPts val="1400"/>
                        </a:lnSpc>
                        <a:spcBef>
                          <a:spcPts val="195"/>
                        </a:spcBef>
                      </a:pPr>
                      <a:r>
                        <a:rPr sz="1200" spc="-10" dirty="0">
                          <a:solidFill>
                            <a:srgbClr val="31302E"/>
                          </a:solidFill>
                          <a:latin typeface="Segoe UI"/>
                          <a:cs typeface="Segoe UI"/>
                        </a:rPr>
                        <a:t>Ingestion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00"/>
                        </a:lnSpc>
                        <a:spcBef>
                          <a:spcPts val="195"/>
                        </a:spcBef>
                      </a:pPr>
                      <a:r>
                        <a:rPr sz="1200" spc="-10" dirty="0">
                          <a:solidFill>
                            <a:srgbClr val="31302E"/>
                          </a:solidFill>
                          <a:latin typeface="Segoe UI"/>
                          <a:cs typeface="Segoe UI"/>
                        </a:rPr>
                        <a:t>Transformation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95"/>
                        </a:spcBef>
                      </a:pPr>
                      <a:r>
                        <a:rPr sz="1200" spc="-10" dirty="0">
                          <a:solidFill>
                            <a:srgbClr val="31302E"/>
                          </a:solidFill>
                          <a:latin typeface="Segoe UI"/>
                          <a:cs typeface="Segoe UI"/>
                        </a:rPr>
                        <a:t>Building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ts val="1400"/>
                        </a:lnSpc>
                        <a:spcBef>
                          <a:spcPts val="195"/>
                        </a:spcBef>
                      </a:pPr>
                      <a:r>
                        <a:rPr sz="1200" spc="-10" dirty="0">
                          <a:solidFill>
                            <a:srgbClr val="31302E"/>
                          </a:solidFill>
                          <a:latin typeface="Segoe UI"/>
                          <a:cs typeface="Segoe UI"/>
                        </a:rPr>
                        <a:t>Deployment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8" name="object 38"/>
          <p:cNvGrpSpPr/>
          <p:nvPr/>
        </p:nvGrpSpPr>
        <p:grpSpPr>
          <a:xfrm>
            <a:off x="6933565" y="5114290"/>
            <a:ext cx="4267200" cy="1866900"/>
            <a:chOff x="6933565" y="5114290"/>
            <a:chExt cx="4267200" cy="1866900"/>
          </a:xfrm>
        </p:grpSpPr>
        <p:sp>
          <p:nvSpPr>
            <p:cNvPr id="39" name="object 39"/>
            <p:cNvSpPr/>
            <p:nvPr/>
          </p:nvSpPr>
          <p:spPr>
            <a:xfrm>
              <a:off x="6952615" y="5114290"/>
              <a:ext cx="4248150" cy="1866900"/>
            </a:xfrm>
            <a:custGeom>
              <a:avLst/>
              <a:gdLst/>
              <a:ahLst/>
              <a:cxnLst/>
              <a:rect l="l" t="t" r="r" b="b"/>
              <a:pathLst>
                <a:path w="4248150" h="1866900">
                  <a:moveTo>
                    <a:pt x="4194809" y="0"/>
                  </a:moveTo>
                  <a:lnTo>
                    <a:pt x="33019" y="0"/>
                  </a:lnTo>
                  <a:lnTo>
                    <a:pt x="14731" y="11430"/>
                  </a:lnTo>
                  <a:lnTo>
                    <a:pt x="0" y="49530"/>
                  </a:lnTo>
                  <a:lnTo>
                    <a:pt x="0" y="1817370"/>
                  </a:lnTo>
                  <a:lnTo>
                    <a:pt x="1015" y="1824609"/>
                  </a:lnTo>
                  <a:lnTo>
                    <a:pt x="28193" y="1865503"/>
                  </a:lnTo>
                  <a:lnTo>
                    <a:pt x="33019" y="1866900"/>
                  </a:lnTo>
                  <a:lnTo>
                    <a:pt x="4194809" y="1866900"/>
                  </a:lnTo>
                  <a:lnTo>
                    <a:pt x="4198492" y="1866519"/>
                  </a:lnTo>
                  <a:lnTo>
                    <a:pt x="4228718" y="1852803"/>
                  </a:lnTo>
                  <a:lnTo>
                    <a:pt x="4248150" y="1813560"/>
                  </a:lnTo>
                  <a:lnTo>
                    <a:pt x="4248150" y="53339"/>
                  </a:lnTo>
                  <a:lnTo>
                    <a:pt x="4234053" y="19431"/>
                  </a:lnTo>
                  <a:lnTo>
                    <a:pt x="4194809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933565" y="5114289"/>
              <a:ext cx="523875" cy="1866900"/>
            </a:xfrm>
            <a:custGeom>
              <a:avLst/>
              <a:gdLst/>
              <a:ahLst/>
              <a:cxnLst/>
              <a:rect l="l" t="t" r="r" b="b"/>
              <a:pathLst>
                <a:path w="523875" h="1866900">
                  <a:moveTo>
                    <a:pt x="51943" y="0"/>
                  </a:moveTo>
                  <a:lnTo>
                    <a:pt x="49530" y="0"/>
                  </a:lnTo>
                  <a:lnTo>
                    <a:pt x="42291" y="1397"/>
                  </a:lnTo>
                  <a:lnTo>
                    <a:pt x="7239" y="28321"/>
                  </a:lnTo>
                  <a:lnTo>
                    <a:pt x="0" y="49530"/>
                  </a:lnTo>
                  <a:lnTo>
                    <a:pt x="0" y="1817370"/>
                  </a:lnTo>
                  <a:lnTo>
                    <a:pt x="22098" y="1855470"/>
                  </a:lnTo>
                  <a:lnTo>
                    <a:pt x="49530" y="1866900"/>
                  </a:lnTo>
                  <a:lnTo>
                    <a:pt x="51943" y="1866900"/>
                  </a:lnTo>
                  <a:lnTo>
                    <a:pt x="47371" y="1861312"/>
                  </a:lnTo>
                  <a:lnTo>
                    <a:pt x="43688" y="1850136"/>
                  </a:lnTo>
                  <a:lnTo>
                    <a:pt x="41275" y="1841373"/>
                  </a:lnTo>
                  <a:lnTo>
                    <a:pt x="39497" y="1831721"/>
                  </a:lnTo>
                  <a:lnTo>
                    <a:pt x="38481" y="1821180"/>
                  </a:lnTo>
                  <a:lnTo>
                    <a:pt x="38100" y="1809750"/>
                  </a:lnTo>
                  <a:lnTo>
                    <a:pt x="38100" y="57150"/>
                  </a:lnTo>
                  <a:lnTo>
                    <a:pt x="43688" y="16764"/>
                  </a:lnTo>
                  <a:lnTo>
                    <a:pt x="47371" y="5588"/>
                  </a:lnTo>
                  <a:lnTo>
                    <a:pt x="51943" y="0"/>
                  </a:lnTo>
                  <a:close/>
                </a:path>
                <a:path w="523875" h="1866900">
                  <a:moveTo>
                    <a:pt x="523875" y="784479"/>
                  </a:moveTo>
                  <a:lnTo>
                    <a:pt x="519303" y="776859"/>
                  </a:lnTo>
                  <a:lnTo>
                    <a:pt x="511810" y="774065"/>
                  </a:lnTo>
                  <a:lnTo>
                    <a:pt x="495300" y="770255"/>
                  </a:lnTo>
                  <a:lnTo>
                    <a:pt x="495300" y="795274"/>
                  </a:lnTo>
                  <a:lnTo>
                    <a:pt x="495300" y="823849"/>
                  </a:lnTo>
                  <a:lnTo>
                    <a:pt x="495300" y="888238"/>
                  </a:lnTo>
                  <a:lnTo>
                    <a:pt x="495300" y="916813"/>
                  </a:lnTo>
                  <a:lnTo>
                    <a:pt x="466725" y="916813"/>
                  </a:lnTo>
                  <a:lnTo>
                    <a:pt x="495300" y="888238"/>
                  </a:lnTo>
                  <a:lnTo>
                    <a:pt x="495300" y="823849"/>
                  </a:lnTo>
                  <a:lnTo>
                    <a:pt x="484124" y="821690"/>
                  </a:lnTo>
                  <a:lnTo>
                    <a:pt x="476885" y="816737"/>
                  </a:lnTo>
                  <a:lnTo>
                    <a:pt x="475107" y="815594"/>
                  </a:lnTo>
                  <a:lnTo>
                    <a:pt x="469011" y="806450"/>
                  </a:lnTo>
                  <a:lnTo>
                    <a:pt x="466775" y="795528"/>
                  </a:lnTo>
                  <a:lnTo>
                    <a:pt x="466725" y="795274"/>
                  </a:lnTo>
                  <a:lnTo>
                    <a:pt x="495300" y="795274"/>
                  </a:lnTo>
                  <a:lnTo>
                    <a:pt x="495300" y="770255"/>
                  </a:lnTo>
                  <a:lnTo>
                    <a:pt x="483298" y="767588"/>
                  </a:lnTo>
                  <a:lnTo>
                    <a:pt x="453517" y="767588"/>
                  </a:lnTo>
                  <a:lnTo>
                    <a:pt x="431038" y="771271"/>
                  </a:lnTo>
                  <a:lnTo>
                    <a:pt x="431038" y="866775"/>
                  </a:lnTo>
                  <a:lnTo>
                    <a:pt x="428244" y="883412"/>
                  </a:lnTo>
                  <a:lnTo>
                    <a:pt x="420497" y="897128"/>
                  </a:lnTo>
                  <a:lnTo>
                    <a:pt x="409194" y="906272"/>
                  </a:lnTo>
                  <a:lnTo>
                    <a:pt x="395224" y="909574"/>
                  </a:lnTo>
                  <a:lnTo>
                    <a:pt x="381381" y="906272"/>
                  </a:lnTo>
                  <a:lnTo>
                    <a:pt x="370078" y="897128"/>
                  </a:lnTo>
                  <a:lnTo>
                    <a:pt x="362331" y="883412"/>
                  </a:lnTo>
                  <a:lnTo>
                    <a:pt x="359537" y="866775"/>
                  </a:lnTo>
                  <a:lnTo>
                    <a:pt x="362331" y="850138"/>
                  </a:lnTo>
                  <a:lnTo>
                    <a:pt x="364998" y="845312"/>
                  </a:lnTo>
                  <a:lnTo>
                    <a:pt x="370078" y="836422"/>
                  </a:lnTo>
                  <a:lnTo>
                    <a:pt x="381381" y="827278"/>
                  </a:lnTo>
                  <a:lnTo>
                    <a:pt x="395224" y="823849"/>
                  </a:lnTo>
                  <a:lnTo>
                    <a:pt x="409194" y="827278"/>
                  </a:lnTo>
                  <a:lnTo>
                    <a:pt x="420497" y="836422"/>
                  </a:lnTo>
                  <a:lnTo>
                    <a:pt x="428244" y="850138"/>
                  </a:lnTo>
                  <a:lnTo>
                    <a:pt x="431038" y="866775"/>
                  </a:lnTo>
                  <a:lnTo>
                    <a:pt x="431038" y="771271"/>
                  </a:lnTo>
                  <a:lnTo>
                    <a:pt x="424434" y="772287"/>
                  </a:lnTo>
                  <a:lnTo>
                    <a:pt x="368554" y="785876"/>
                  </a:lnTo>
                  <a:lnTo>
                    <a:pt x="341884" y="790702"/>
                  </a:lnTo>
                  <a:lnTo>
                    <a:pt x="323850" y="791464"/>
                  </a:lnTo>
                  <a:lnTo>
                    <a:pt x="323850" y="816737"/>
                  </a:lnTo>
                  <a:lnTo>
                    <a:pt x="323850" y="938149"/>
                  </a:lnTo>
                  <a:lnTo>
                    <a:pt x="295275" y="938149"/>
                  </a:lnTo>
                  <a:lnTo>
                    <a:pt x="295275" y="909574"/>
                  </a:lnTo>
                  <a:lnTo>
                    <a:pt x="306451" y="911860"/>
                  </a:lnTo>
                  <a:lnTo>
                    <a:pt x="315468" y="917956"/>
                  </a:lnTo>
                  <a:lnTo>
                    <a:pt x="321564" y="927100"/>
                  </a:lnTo>
                  <a:lnTo>
                    <a:pt x="323850" y="938149"/>
                  </a:lnTo>
                  <a:lnTo>
                    <a:pt x="323850" y="816737"/>
                  </a:lnTo>
                  <a:lnTo>
                    <a:pt x="321564" y="827913"/>
                  </a:lnTo>
                  <a:lnTo>
                    <a:pt x="315468" y="836930"/>
                  </a:lnTo>
                  <a:lnTo>
                    <a:pt x="306451" y="843153"/>
                  </a:lnTo>
                  <a:lnTo>
                    <a:pt x="295275" y="845312"/>
                  </a:lnTo>
                  <a:lnTo>
                    <a:pt x="295275" y="816737"/>
                  </a:lnTo>
                  <a:lnTo>
                    <a:pt x="323850" y="816737"/>
                  </a:lnTo>
                  <a:lnTo>
                    <a:pt x="323850" y="791464"/>
                  </a:lnTo>
                  <a:lnTo>
                    <a:pt x="315087" y="791845"/>
                  </a:lnTo>
                  <a:lnTo>
                    <a:pt x="288417" y="787781"/>
                  </a:lnTo>
                  <a:lnTo>
                    <a:pt x="280670" y="787400"/>
                  </a:lnTo>
                  <a:lnTo>
                    <a:pt x="273685" y="790194"/>
                  </a:lnTo>
                  <a:lnTo>
                    <a:pt x="268605" y="795528"/>
                  </a:lnTo>
                  <a:lnTo>
                    <a:pt x="266700" y="802767"/>
                  </a:lnTo>
                  <a:lnTo>
                    <a:pt x="266700" y="949071"/>
                  </a:lnTo>
                  <a:lnTo>
                    <a:pt x="271145" y="956691"/>
                  </a:lnTo>
                  <a:lnTo>
                    <a:pt x="278765" y="959485"/>
                  </a:lnTo>
                  <a:lnTo>
                    <a:pt x="307848" y="966089"/>
                  </a:lnTo>
                  <a:lnTo>
                    <a:pt x="337058" y="965962"/>
                  </a:lnTo>
                  <a:lnTo>
                    <a:pt x="366141" y="961263"/>
                  </a:lnTo>
                  <a:lnTo>
                    <a:pt x="422021" y="947674"/>
                  </a:lnTo>
                  <a:lnTo>
                    <a:pt x="448691" y="942848"/>
                  </a:lnTo>
                  <a:lnTo>
                    <a:pt x="475488" y="941705"/>
                  </a:lnTo>
                  <a:lnTo>
                    <a:pt x="502158" y="945769"/>
                  </a:lnTo>
                  <a:lnTo>
                    <a:pt x="509905" y="946023"/>
                  </a:lnTo>
                  <a:lnTo>
                    <a:pt x="516890" y="943356"/>
                  </a:lnTo>
                  <a:lnTo>
                    <a:pt x="518414" y="941705"/>
                  </a:lnTo>
                  <a:lnTo>
                    <a:pt x="521716" y="938149"/>
                  </a:lnTo>
                  <a:lnTo>
                    <a:pt x="521931" y="938149"/>
                  </a:lnTo>
                  <a:lnTo>
                    <a:pt x="523875" y="930783"/>
                  </a:lnTo>
                  <a:lnTo>
                    <a:pt x="523875" y="916813"/>
                  </a:lnTo>
                  <a:lnTo>
                    <a:pt x="523875" y="784479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05214" y="5866765"/>
              <a:ext cx="114300" cy="1143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62415" y="5916803"/>
              <a:ext cx="285750" cy="17856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00265" y="6452489"/>
              <a:ext cx="228600" cy="20002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62415" y="6457200"/>
              <a:ext cx="228600" cy="195313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7189089" y="5350002"/>
            <a:ext cx="1905000" cy="823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78D3"/>
                </a:solidFill>
                <a:latin typeface="Segoe UI Semibold"/>
                <a:cs typeface="Segoe UI Semibold"/>
              </a:rPr>
              <a:t>Key</a:t>
            </a:r>
            <a:r>
              <a:rPr sz="1500" spc="-3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500" dirty="0">
                <a:solidFill>
                  <a:srgbClr val="0078D3"/>
                </a:solidFill>
                <a:latin typeface="Segoe UI Semibold"/>
                <a:cs typeface="Segoe UI Semibold"/>
              </a:rPr>
              <a:t>Metrics</a:t>
            </a:r>
            <a:r>
              <a:rPr sz="1500" spc="-3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500" dirty="0">
                <a:solidFill>
                  <a:srgbClr val="0078D3"/>
                </a:solidFill>
                <a:latin typeface="Segoe UI Semibold"/>
                <a:cs typeface="Segoe UI Semibold"/>
              </a:rPr>
              <a:t>to</a:t>
            </a:r>
            <a:r>
              <a:rPr sz="1500" spc="-2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5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Impact</a:t>
            </a:r>
            <a:endParaRPr sz="1500">
              <a:latin typeface="Segoe UI Semibold"/>
              <a:cs typeface="Segoe UI Semibold"/>
            </a:endParaRPr>
          </a:p>
          <a:p>
            <a:pPr marL="382905">
              <a:lnSpc>
                <a:spcPct val="100000"/>
              </a:lnSpc>
              <a:spcBef>
                <a:spcPts val="1500"/>
              </a:spcBef>
            </a:pP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Reduce</a:t>
            </a:r>
            <a:r>
              <a:rPr sz="120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Hiring</a:t>
            </a:r>
            <a:r>
              <a:rPr sz="120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31302E"/>
                </a:solidFill>
                <a:latin typeface="Segoe UI"/>
                <a:cs typeface="Segoe UI"/>
              </a:rPr>
              <a:t>Costs</a:t>
            </a:r>
            <a:endParaRPr sz="1200">
              <a:latin typeface="Segoe UI"/>
              <a:cs typeface="Segoe UI"/>
            </a:endParaRPr>
          </a:p>
          <a:p>
            <a:pPr marL="382905">
              <a:lnSpc>
                <a:spcPct val="100000"/>
              </a:lnSpc>
              <a:spcBef>
                <a:spcPts val="280"/>
              </a:spcBef>
            </a:pPr>
            <a:r>
              <a:rPr sz="1050" dirty="0">
                <a:solidFill>
                  <a:srgbClr val="495361"/>
                </a:solidFill>
                <a:latin typeface="Segoe UI"/>
                <a:cs typeface="Segoe UI"/>
              </a:rPr>
              <a:t>by</a:t>
            </a:r>
            <a:r>
              <a:rPr sz="1050" spc="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050" spc="-25" dirty="0">
                <a:solidFill>
                  <a:srgbClr val="495361"/>
                </a:solidFill>
                <a:latin typeface="Segoe UI"/>
                <a:cs typeface="Segoe UI"/>
              </a:rPr>
              <a:t>25%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51669" y="5729270"/>
            <a:ext cx="1265555" cy="4445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Improve</a:t>
            </a:r>
            <a:r>
              <a:rPr sz="120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Retention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050" dirty="0">
                <a:solidFill>
                  <a:srgbClr val="495361"/>
                </a:solidFill>
                <a:latin typeface="Segoe UI"/>
                <a:cs typeface="Segoe UI"/>
              </a:rPr>
              <a:t>by</a:t>
            </a:r>
            <a:r>
              <a:rPr sz="1050" spc="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050" spc="-25" dirty="0">
                <a:solidFill>
                  <a:srgbClr val="495361"/>
                </a:solidFill>
                <a:latin typeface="Segoe UI"/>
                <a:cs typeface="Segoe UI"/>
              </a:rPr>
              <a:t>15%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531989" y="6300770"/>
            <a:ext cx="1233170" cy="4445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Boost</a:t>
            </a:r>
            <a:r>
              <a:rPr sz="120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Productivity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050" dirty="0">
                <a:solidFill>
                  <a:srgbClr val="495361"/>
                </a:solidFill>
                <a:latin typeface="Segoe UI"/>
                <a:cs typeface="Segoe UI"/>
              </a:rPr>
              <a:t>by</a:t>
            </a:r>
            <a:r>
              <a:rPr sz="1050" spc="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050" spc="-25" dirty="0">
                <a:solidFill>
                  <a:srgbClr val="495361"/>
                </a:solidFill>
                <a:latin typeface="Segoe UI"/>
                <a:cs typeface="Segoe UI"/>
              </a:rPr>
              <a:t>10%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493757" y="6300770"/>
            <a:ext cx="1387475" cy="4445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Enhance</a:t>
            </a:r>
            <a:r>
              <a:rPr sz="120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Satisfaction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050" dirty="0">
                <a:solidFill>
                  <a:srgbClr val="495361"/>
                </a:solidFill>
                <a:latin typeface="Segoe UI"/>
                <a:cs typeface="Segoe UI"/>
              </a:rPr>
              <a:t>by</a:t>
            </a:r>
            <a:r>
              <a:rPr sz="1050" spc="5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050" spc="-25" dirty="0">
                <a:solidFill>
                  <a:srgbClr val="495361"/>
                </a:solidFill>
                <a:latin typeface="Segoe UI"/>
                <a:cs typeface="Segoe UI"/>
              </a:rPr>
              <a:t>20%</a:t>
            </a:r>
            <a:endParaRPr sz="10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6565" y="989966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2000" y="0"/>
                </a:moveTo>
                <a:lnTo>
                  <a:pt x="0" y="0"/>
                </a:lnTo>
                <a:lnTo>
                  <a:pt x="0" y="38098"/>
                </a:lnTo>
                <a:lnTo>
                  <a:pt x="762000" y="38098"/>
                </a:lnTo>
                <a:lnTo>
                  <a:pt x="76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6565" y="1408430"/>
            <a:ext cx="5334000" cy="3086100"/>
            <a:chOff x="456565" y="1408430"/>
            <a:chExt cx="5334000" cy="3086100"/>
          </a:xfrm>
        </p:grpSpPr>
        <p:sp>
          <p:nvSpPr>
            <p:cNvPr id="5" name="object 5"/>
            <p:cNvSpPr/>
            <p:nvPr/>
          </p:nvSpPr>
          <p:spPr>
            <a:xfrm>
              <a:off x="475615" y="1408430"/>
              <a:ext cx="5314950" cy="3086100"/>
            </a:xfrm>
            <a:custGeom>
              <a:avLst/>
              <a:gdLst/>
              <a:ahLst/>
              <a:cxnLst/>
              <a:rect l="l" t="t" r="r" b="b"/>
              <a:pathLst>
                <a:path w="5314950" h="3086100">
                  <a:moveTo>
                    <a:pt x="5261610" y="0"/>
                  </a:moveTo>
                  <a:lnTo>
                    <a:pt x="33045" y="0"/>
                  </a:lnTo>
                  <a:lnTo>
                    <a:pt x="14731" y="11429"/>
                  </a:lnTo>
                  <a:lnTo>
                    <a:pt x="0" y="49529"/>
                  </a:lnTo>
                  <a:lnTo>
                    <a:pt x="0" y="3036570"/>
                  </a:lnTo>
                  <a:lnTo>
                    <a:pt x="4825" y="3057779"/>
                  </a:lnTo>
                  <a:lnTo>
                    <a:pt x="33045" y="3086100"/>
                  </a:lnTo>
                  <a:lnTo>
                    <a:pt x="5261610" y="3086100"/>
                  </a:lnTo>
                  <a:lnTo>
                    <a:pt x="5265293" y="3085719"/>
                  </a:lnTo>
                  <a:lnTo>
                    <a:pt x="5295519" y="3072003"/>
                  </a:lnTo>
                  <a:lnTo>
                    <a:pt x="5314950" y="3032760"/>
                  </a:lnTo>
                  <a:lnTo>
                    <a:pt x="5314950" y="53340"/>
                  </a:lnTo>
                  <a:lnTo>
                    <a:pt x="5300853" y="19430"/>
                  </a:lnTo>
                  <a:lnTo>
                    <a:pt x="5261610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6565" y="1408430"/>
              <a:ext cx="52069" cy="3086100"/>
            </a:xfrm>
            <a:custGeom>
              <a:avLst/>
              <a:gdLst/>
              <a:ahLst/>
              <a:cxnLst/>
              <a:rect l="l" t="t" r="r" b="b"/>
              <a:pathLst>
                <a:path w="52070" h="3086100">
                  <a:moveTo>
                    <a:pt x="51892" y="0"/>
                  </a:moveTo>
                  <a:lnTo>
                    <a:pt x="49568" y="0"/>
                  </a:lnTo>
                  <a:lnTo>
                    <a:pt x="22097" y="11429"/>
                  </a:lnTo>
                  <a:lnTo>
                    <a:pt x="0" y="49529"/>
                  </a:lnTo>
                  <a:lnTo>
                    <a:pt x="0" y="3036570"/>
                  </a:lnTo>
                  <a:lnTo>
                    <a:pt x="7251" y="3057779"/>
                  </a:lnTo>
                  <a:lnTo>
                    <a:pt x="42278" y="3084703"/>
                  </a:lnTo>
                  <a:lnTo>
                    <a:pt x="49568" y="3086100"/>
                  </a:lnTo>
                  <a:lnTo>
                    <a:pt x="51892" y="3086100"/>
                  </a:lnTo>
                  <a:lnTo>
                    <a:pt x="47396" y="3080512"/>
                  </a:lnTo>
                  <a:lnTo>
                    <a:pt x="43675" y="3069336"/>
                  </a:lnTo>
                  <a:lnTo>
                    <a:pt x="38100" y="3028950"/>
                  </a:lnTo>
                  <a:lnTo>
                    <a:pt x="38100" y="57150"/>
                  </a:lnTo>
                  <a:lnTo>
                    <a:pt x="43675" y="16764"/>
                  </a:lnTo>
                  <a:lnTo>
                    <a:pt x="47396" y="5588"/>
                  </a:lnTo>
                  <a:lnTo>
                    <a:pt x="5189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990" y="2322830"/>
              <a:ext cx="133350" cy="152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714" y="3045879"/>
              <a:ext cx="115906" cy="1540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465" y="3770122"/>
              <a:ext cx="152400" cy="15341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11200" y="1642618"/>
            <a:ext cx="4825365" cy="2498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Data</a:t>
            </a:r>
            <a:r>
              <a:rPr sz="1800" spc="-5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Storage</a:t>
            </a:r>
            <a:r>
              <a:rPr sz="1800" spc="-5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&amp;</a:t>
            </a:r>
            <a:r>
              <a:rPr sz="1800" spc="-5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Processing</a:t>
            </a:r>
            <a:endParaRPr sz="1800">
              <a:latin typeface="Segoe UI Semibold"/>
              <a:cs typeface="Segoe UI Semibold"/>
            </a:endParaRPr>
          </a:p>
          <a:p>
            <a:pPr marL="431800">
              <a:lnSpc>
                <a:spcPct val="100000"/>
              </a:lnSpc>
              <a:spcBef>
                <a:spcPts val="1450"/>
              </a:spcBef>
            </a:pPr>
            <a:r>
              <a:rPr sz="1200" dirty="0">
                <a:solidFill>
                  <a:srgbClr val="31302E"/>
                </a:solidFill>
                <a:latin typeface="Segoe UI Semibold"/>
                <a:cs typeface="Segoe UI Semibold"/>
              </a:rPr>
              <a:t>Azure</a:t>
            </a:r>
            <a:r>
              <a:rPr sz="1200" spc="-40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 Semibold"/>
                <a:cs typeface="Segoe UI Semibold"/>
              </a:rPr>
              <a:t>Blob</a:t>
            </a:r>
            <a:r>
              <a:rPr sz="1200" spc="-30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 Semibold"/>
                <a:cs typeface="Segoe UI Semibold"/>
              </a:rPr>
              <a:t>Storage</a:t>
            </a:r>
            <a:endParaRPr sz="1200">
              <a:latin typeface="Segoe UI Semibold"/>
              <a:cs typeface="Segoe UI Semibold"/>
            </a:endParaRPr>
          </a:p>
          <a:p>
            <a:pPr marL="431800" marR="5080">
              <a:lnSpc>
                <a:spcPct val="117100"/>
              </a:lnSpc>
              <a:spcBef>
                <a:spcPts val="65"/>
              </a:spcBef>
            </a:pP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Secure,</a:t>
            </a:r>
            <a:r>
              <a:rPr sz="10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scalable</a:t>
            </a:r>
            <a:r>
              <a:rPr sz="10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object</a:t>
            </a:r>
            <a:r>
              <a:rPr sz="10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storage</a:t>
            </a:r>
            <a:r>
              <a:rPr sz="10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for</a:t>
            </a:r>
            <a:r>
              <a:rPr sz="10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unstructured</a:t>
            </a:r>
            <a:r>
              <a:rPr sz="10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data</a:t>
            </a:r>
            <a:r>
              <a:rPr sz="1050" spc="-5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including</a:t>
            </a:r>
            <a:r>
              <a:rPr sz="10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HR</a:t>
            </a:r>
            <a:r>
              <a:rPr sz="10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datasets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and</a:t>
            </a:r>
            <a:r>
              <a:rPr sz="10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raw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 files</a:t>
            </a:r>
            <a:endParaRPr sz="1050">
              <a:latin typeface="Segoe UI"/>
              <a:cs typeface="Segoe UI"/>
            </a:endParaRPr>
          </a:p>
          <a:p>
            <a:pPr marL="431800">
              <a:lnSpc>
                <a:spcPct val="100000"/>
              </a:lnSpc>
              <a:spcBef>
                <a:spcPts val="1230"/>
              </a:spcBef>
            </a:pPr>
            <a:r>
              <a:rPr sz="1200" dirty="0">
                <a:solidFill>
                  <a:srgbClr val="31302E"/>
                </a:solidFill>
                <a:latin typeface="Segoe UI Semibold"/>
                <a:cs typeface="Segoe UI Semibold"/>
              </a:rPr>
              <a:t>Azure</a:t>
            </a:r>
            <a:r>
              <a:rPr sz="1200" spc="-55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 Semibold"/>
                <a:cs typeface="Segoe UI Semibold"/>
              </a:rPr>
              <a:t>Databricks</a:t>
            </a:r>
            <a:endParaRPr sz="1200">
              <a:latin typeface="Segoe UI Semibold"/>
              <a:cs typeface="Segoe UI Semibold"/>
            </a:endParaRPr>
          </a:p>
          <a:p>
            <a:pPr marL="431800" marR="147955">
              <a:lnSpc>
                <a:spcPct val="118100"/>
              </a:lnSpc>
              <a:spcBef>
                <a:spcPts val="60"/>
              </a:spcBef>
            </a:pP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Collaborative</a:t>
            </a:r>
            <a:r>
              <a:rPr sz="1050" spc="-5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analytics</a:t>
            </a:r>
            <a:r>
              <a:rPr sz="10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service</a:t>
            </a:r>
            <a:r>
              <a:rPr sz="10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for</a:t>
            </a:r>
            <a:r>
              <a:rPr sz="10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large-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scale</a:t>
            </a:r>
            <a:r>
              <a:rPr sz="10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data</a:t>
            </a:r>
            <a:r>
              <a:rPr sz="10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processing</a:t>
            </a:r>
            <a:r>
              <a:rPr sz="10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and</a:t>
            </a:r>
            <a:r>
              <a:rPr sz="10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model training</a:t>
            </a:r>
            <a:endParaRPr sz="1050">
              <a:latin typeface="Segoe UI"/>
              <a:cs typeface="Segoe UI"/>
            </a:endParaRPr>
          </a:p>
          <a:p>
            <a:pPr marL="431800">
              <a:lnSpc>
                <a:spcPct val="100000"/>
              </a:lnSpc>
              <a:spcBef>
                <a:spcPts val="1215"/>
              </a:spcBef>
            </a:pPr>
            <a:r>
              <a:rPr sz="1200" dirty="0">
                <a:solidFill>
                  <a:srgbClr val="31302E"/>
                </a:solidFill>
                <a:latin typeface="Segoe UI Semibold"/>
                <a:cs typeface="Segoe UI Semibold"/>
              </a:rPr>
              <a:t>Delta</a:t>
            </a:r>
            <a:r>
              <a:rPr sz="1200" spc="-45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200" spc="-20" dirty="0">
                <a:solidFill>
                  <a:srgbClr val="31302E"/>
                </a:solidFill>
                <a:latin typeface="Segoe UI Semibold"/>
                <a:cs typeface="Segoe UI Semibold"/>
              </a:rPr>
              <a:t>Lake</a:t>
            </a:r>
            <a:endParaRPr sz="1200">
              <a:latin typeface="Segoe UI Semibold"/>
              <a:cs typeface="Segoe UI Semibold"/>
            </a:endParaRPr>
          </a:p>
          <a:p>
            <a:pPr marL="431800" marR="6350">
              <a:lnSpc>
                <a:spcPct val="119000"/>
              </a:lnSpc>
              <a:spcBef>
                <a:spcPts val="45"/>
              </a:spcBef>
            </a:pP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Reliable</a:t>
            </a:r>
            <a:r>
              <a:rPr sz="10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data</a:t>
            </a:r>
            <a:r>
              <a:rPr sz="10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lake</a:t>
            </a:r>
            <a:r>
              <a:rPr sz="10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format</a:t>
            </a:r>
            <a:r>
              <a:rPr sz="10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with</a:t>
            </a:r>
            <a:r>
              <a:rPr sz="10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ACID</a:t>
            </a:r>
            <a:r>
              <a:rPr sz="10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transactions,</a:t>
            </a:r>
            <a:r>
              <a:rPr sz="10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schema</a:t>
            </a:r>
            <a:r>
              <a:rPr sz="10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enforcement,</a:t>
            </a:r>
            <a:r>
              <a:rPr sz="1050" spc="-25" dirty="0">
                <a:solidFill>
                  <a:srgbClr val="31302E"/>
                </a:solidFill>
                <a:latin typeface="Segoe UI"/>
                <a:cs typeface="Segoe UI"/>
              </a:rPr>
              <a:t> and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time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travel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 capabilities</a:t>
            </a:r>
            <a:endParaRPr sz="105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6565" y="4722495"/>
            <a:ext cx="5334000" cy="3086100"/>
            <a:chOff x="456565" y="4722495"/>
            <a:chExt cx="5334000" cy="3086100"/>
          </a:xfrm>
        </p:grpSpPr>
        <p:sp>
          <p:nvSpPr>
            <p:cNvPr id="12" name="object 12"/>
            <p:cNvSpPr/>
            <p:nvPr/>
          </p:nvSpPr>
          <p:spPr>
            <a:xfrm>
              <a:off x="475615" y="4722495"/>
              <a:ext cx="5314950" cy="3086100"/>
            </a:xfrm>
            <a:custGeom>
              <a:avLst/>
              <a:gdLst/>
              <a:ahLst/>
              <a:cxnLst/>
              <a:rect l="l" t="t" r="r" b="b"/>
              <a:pathLst>
                <a:path w="5314950" h="3086100">
                  <a:moveTo>
                    <a:pt x="5261610" y="0"/>
                  </a:moveTo>
                  <a:lnTo>
                    <a:pt x="33045" y="0"/>
                  </a:lnTo>
                  <a:lnTo>
                    <a:pt x="14731" y="11429"/>
                  </a:lnTo>
                  <a:lnTo>
                    <a:pt x="0" y="49529"/>
                  </a:lnTo>
                  <a:lnTo>
                    <a:pt x="0" y="3036569"/>
                  </a:lnTo>
                  <a:lnTo>
                    <a:pt x="4825" y="3057779"/>
                  </a:lnTo>
                  <a:lnTo>
                    <a:pt x="33045" y="3086099"/>
                  </a:lnTo>
                  <a:lnTo>
                    <a:pt x="5261610" y="3086099"/>
                  </a:lnTo>
                  <a:lnTo>
                    <a:pt x="5265293" y="3085718"/>
                  </a:lnTo>
                  <a:lnTo>
                    <a:pt x="5295519" y="3072003"/>
                  </a:lnTo>
                  <a:lnTo>
                    <a:pt x="5314950" y="3032760"/>
                  </a:lnTo>
                  <a:lnTo>
                    <a:pt x="5314950" y="53339"/>
                  </a:lnTo>
                  <a:lnTo>
                    <a:pt x="5300853" y="19430"/>
                  </a:lnTo>
                  <a:lnTo>
                    <a:pt x="5261610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565" y="4722495"/>
              <a:ext cx="52069" cy="3086100"/>
            </a:xfrm>
            <a:custGeom>
              <a:avLst/>
              <a:gdLst/>
              <a:ahLst/>
              <a:cxnLst/>
              <a:rect l="l" t="t" r="r" b="b"/>
              <a:pathLst>
                <a:path w="52070" h="3086100">
                  <a:moveTo>
                    <a:pt x="51892" y="0"/>
                  </a:moveTo>
                  <a:lnTo>
                    <a:pt x="49568" y="0"/>
                  </a:lnTo>
                  <a:lnTo>
                    <a:pt x="22097" y="11429"/>
                  </a:lnTo>
                  <a:lnTo>
                    <a:pt x="0" y="49529"/>
                  </a:lnTo>
                  <a:lnTo>
                    <a:pt x="0" y="3036569"/>
                  </a:lnTo>
                  <a:lnTo>
                    <a:pt x="7251" y="3057779"/>
                  </a:lnTo>
                  <a:lnTo>
                    <a:pt x="42278" y="3084703"/>
                  </a:lnTo>
                  <a:lnTo>
                    <a:pt x="49568" y="3086099"/>
                  </a:lnTo>
                  <a:lnTo>
                    <a:pt x="51892" y="3086099"/>
                  </a:lnTo>
                  <a:lnTo>
                    <a:pt x="47396" y="3080511"/>
                  </a:lnTo>
                  <a:lnTo>
                    <a:pt x="43675" y="3069335"/>
                  </a:lnTo>
                  <a:lnTo>
                    <a:pt x="38100" y="3028949"/>
                  </a:lnTo>
                  <a:lnTo>
                    <a:pt x="38100" y="57150"/>
                  </a:lnTo>
                  <a:lnTo>
                    <a:pt x="43675" y="16763"/>
                  </a:lnTo>
                  <a:lnTo>
                    <a:pt x="47396" y="5587"/>
                  </a:lnTo>
                  <a:lnTo>
                    <a:pt x="5189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465" y="5646420"/>
              <a:ext cx="152400" cy="1333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0415" y="6370320"/>
              <a:ext cx="190500" cy="1333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8990" y="7084695"/>
              <a:ext cx="133350" cy="1524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11200" y="4957394"/>
            <a:ext cx="4812665" cy="249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Model</a:t>
            </a:r>
            <a:r>
              <a:rPr sz="1800" spc="-6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Training</a:t>
            </a:r>
            <a:r>
              <a:rPr sz="1800" spc="-7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&amp;</a:t>
            </a:r>
            <a:r>
              <a:rPr sz="1800" spc="-7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Deployment</a:t>
            </a:r>
            <a:endParaRPr sz="1800">
              <a:latin typeface="Segoe UI Semibold"/>
              <a:cs typeface="Segoe UI Semibold"/>
            </a:endParaRPr>
          </a:p>
          <a:p>
            <a:pPr marL="431800">
              <a:lnSpc>
                <a:spcPct val="100000"/>
              </a:lnSpc>
              <a:spcBef>
                <a:spcPts val="1445"/>
              </a:spcBef>
            </a:pPr>
            <a:r>
              <a:rPr sz="1200" spc="-10" dirty="0">
                <a:solidFill>
                  <a:srgbClr val="31302E"/>
                </a:solidFill>
                <a:latin typeface="Segoe UI Semibold"/>
                <a:cs typeface="Segoe UI Semibold"/>
              </a:rPr>
              <a:t>MLflow</a:t>
            </a:r>
            <a:endParaRPr sz="1200">
              <a:latin typeface="Segoe UI Semibold"/>
              <a:cs typeface="Segoe UI Semibold"/>
            </a:endParaRPr>
          </a:p>
          <a:p>
            <a:pPr marL="431800" marR="5080">
              <a:lnSpc>
                <a:spcPct val="118100"/>
              </a:lnSpc>
              <a:spcBef>
                <a:spcPts val="50"/>
              </a:spcBef>
            </a:pP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Open-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source</a:t>
            </a:r>
            <a:r>
              <a:rPr sz="10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platform</a:t>
            </a:r>
            <a:r>
              <a:rPr sz="10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for</a:t>
            </a:r>
            <a:r>
              <a:rPr sz="10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managing</a:t>
            </a:r>
            <a:r>
              <a:rPr sz="10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the</a:t>
            </a:r>
            <a:r>
              <a:rPr sz="10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ML</a:t>
            </a:r>
            <a:r>
              <a:rPr sz="10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lifecycle,</a:t>
            </a:r>
            <a:r>
              <a:rPr sz="10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including</a:t>
            </a:r>
            <a:r>
              <a:rPr sz="10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experiment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tracking</a:t>
            </a:r>
            <a:r>
              <a:rPr sz="10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and</a:t>
            </a:r>
            <a:r>
              <a:rPr sz="1050" spc="-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model</a:t>
            </a:r>
            <a:r>
              <a:rPr sz="10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registry</a:t>
            </a:r>
            <a:endParaRPr sz="1050">
              <a:latin typeface="Segoe UI"/>
              <a:cs typeface="Segoe UI"/>
            </a:endParaRPr>
          </a:p>
          <a:p>
            <a:pPr marL="431800">
              <a:lnSpc>
                <a:spcPct val="100000"/>
              </a:lnSpc>
              <a:spcBef>
                <a:spcPts val="1220"/>
              </a:spcBef>
            </a:pPr>
            <a:r>
              <a:rPr sz="1200" dirty="0">
                <a:solidFill>
                  <a:srgbClr val="31302E"/>
                </a:solidFill>
                <a:latin typeface="Segoe UI Semibold"/>
                <a:cs typeface="Segoe UI Semibold"/>
              </a:rPr>
              <a:t>Azure</a:t>
            </a:r>
            <a:r>
              <a:rPr sz="1200" spc="-60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 Semibold"/>
                <a:cs typeface="Segoe UI Semibold"/>
              </a:rPr>
              <a:t>Machine</a:t>
            </a:r>
            <a:r>
              <a:rPr sz="1200" spc="-25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 Semibold"/>
                <a:cs typeface="Segoe UI Semibold"/>
              </a:rPr>
              <a:t>Learning</a:t>
            </a:r>
            <a:endParaRPr sz="1200">
              <a:latin typeface="Segoe UI Semibold"/>
              <a:cs typeface="Segoe UI Semibold"/>
            </a:endParaRPr>
          </a:p>
          <a:p>
            <a:pPr marL="431800" marR="31750">
              <a:lnSpc>
                <a:spcPct val="118100"/>
              </a:lnSpc>
              <a:spcBef>
                <a:spcPts val="55"/>
              </a:spcBef>
            </a:pP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Enterprise-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grade</a:t>
            </a:r>
            <a:r>
              <a:rPr sz="10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service</a:t>
            </a:r>
            <a:r>
              <a:rPr sz="10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for</a:t>
            </a:r>
            <a:r>
              <a:rPr sz="10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the</a:t>
            </a:r>
            <a:r>
              <a:rPr sz="10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end-to-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end</a:t>
            </a:r>
            <a:r>
              <a:rPr sz="10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ML</a:t>
            </a:r>
            <a:r>
              <a:rPr sz="10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lifecycle</a:t>
            </a:r>
            <a:r>
              <a:rPr sz="10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and</a:t>
            </a:r>
            <a:r>
              <a:rPr sz="10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secure</a:t>
            </a:r>
            <a:r>
              <a:rPr sz="10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model deployment</a:t>
            </a:r>
            <a:endParaRPr sz="1050">
              <a:latin typeface="Segoe UI"/>
              <a:cs typeface="Segoe UI"/>
            </a:endParaRPr>
          </a:p>
          <a:p>
            <a:pPr marL="431800">
              <a:lnSpc>
                <a:spcPct val="100000"/>
              </a:lnSpc>
              <a:spcBef>
                <a:spcPts val="1215"/>
              </a:spcBef>
            </a:pPr>
            <a:r>
              <a:rPr sz="1200" spc="-25" dirty="0">
                <a:solidFill>
                  <a:srgbClr val="31302E"/>
                </a:solidFill>
                <a:latin typeface="Segoe UI Semibold"/>
                <a:cs typeface="Segoe UI Semibold"/>
              </a:rPr>
              <a:t>Git</a:t>
            </a:r>
            <a:endParaRPr sz="1200">
              <a:latin typeface="Segoe UI Semibold"/>
              <a:cs typeface="Segoe UI Semibold"/>
            </a:endParaRPr>
          </a:p>
          <a:p>
            <a:pPr marL="431800">
              <a:lnSpc>
                <a:spcPct val="100000"/>
              </a:lnSpc>
              <a:spcBef>
                <a:spcPts val="295"/>
              </a:spcBef>
            </a:pP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Version</a:t>
            </a:r>
            <a:r>
              <a:rPr sz="10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control</a:t>
            </a:r>
            <a:r>
              <a:rPr sz="10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system</a:t>
            </a:r>
            <a:r>
              <a:rPr sz="10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for</a:t>
            </a:r>
            <a:r>
              <a:rPr sz="10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collaborative</a:t>
            </a:r>
            <a:r>
              <a:rPr sz="10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notebook</a:t>
            </a:r>
            <a:r>
              <a:rPr sz="10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development</a:t>
            </a:r>
            <a:r>
              <a:rPr sz="10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and</a:t>
            </a:r>
            <a:r>
              <a:rPr sz="10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20" dirty="0">
                <a:solidFill>
                  <a:srgbClr val="31302E"/>
                </a:solidFill>
                <a:latin typeface="Segoe UI"/>
                <a:cs typeface="Segoe UI"/>
              </a:rPr>
              <a:t>code</a:t>
            </a:r>
            <a:endParaRPr sz="1050">
              <a:latin typeface="Segoe UI"/>
              <a:cs typeface="Segoe UI"/>
            </a:endParaRPr>
          </a:p>
          <a:p>
            <a:pPr marL="431800">
              <a:lnSpc>
                <a:spcPct val="100000"/>
              </a:lnSpc>
              <a:spcBef>
                <a:spcPts val="229"/>
              </a:spcBef>
            </a:pP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management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Tech</a:t>
            </a:r>
            <a:r>
              <a:rPr spc="-165" dirty="0"/>
              <a:t> </a:t>
            </a:r>
            <a:r>
              <a:rPr spc="-10" dirty="0"/>
              <a:t>Stack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2000" y="0"/>
                </a:moveTo>
                <a:lnTo>
                  <a:pt x="0" y="0"/>
                </a:lnTo>
                <a:lnTo>
                  <a:pt x="0" y="76198"/>
                </a:lnTo>
                <a:lnTo>
                  <a:pt x="12192000" y="761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00165" y="1409064"/>
            <a:ext cx="5334000" cy="432434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071484" y="1644142"/>
            <a:ext cx="20180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0078D3"/>
                </a:solidFill>
                <a:latin typeface="Segoe UI Semibold"/>
                <a:cs typeface="Segoe UI Semibold"/>
              </a:rPr>
              <a:t>Technology</a:t>
            </a:r>
            <a:r>
              <a:rPr sz="1500" spc="-2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5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Integration</a:t>
            </a:r>
            <a:endParaRPr sz="1500">
              <a:latin typeface="Segoe UI Semibold"/>
              <a:cs typeface="Segoe UI Semi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27417" y="2730754"/>
            <a:ext cx="1350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1302E"/>
                </a:solidFill>
                <a:latin typeface="Segoe UI Semibold"/>
                <a:cs typeface="Segoe UI Semibold"/>
              </a:rPr>
              <a:t>Azure</a:t>
            </a:r>
            <a:r>
              <a:rPr sz="1200" spc="-35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 Semibold"/>
                <a:cs typeface="Segoe UI Semibold"/>
              </a:rPr>
              <a:t>Blob</a:t>
            </a:r>
            <a:r>
              <a:rPr sz="1200" spc="-25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 Semibold"/>
                <a:cs typeface="Segoe UI Semibold"/>
              </a:rPr>
              <a:t>Storage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71838" y="2730754"/>
            <a:ext cx="1181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1302E"/>
                </a:solidFill>
                <a:latin typeface="Segoe UI Semibold"/>
                <a:cs typeface="Segoe UI Semibold"/>
              </a:rPr>
              <a:t>Azure</a:t>
            </a:r>
            <a:r>
              <a:rPr sz="1200" spc="-50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 Semibold"/>
                <a:cs typeface="Segoe UI Semibold"/>
              </a:rPr>
              <a:t>Databricks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32217" y="4006722"/>
            <a:ext cx="737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1302E"/>
                </a:solidFill>
                <a:latin typeface="Segoe UI Semibold"/>
                <a:cs typeface="Segoe UI Semibold"/>
              </a:rPr>
              <a:t>Delta</a:t>
            </a:r>
            <a:r>
              <a:rPr sz="1200" spc="-40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200" spc="-20" dirty="0">
                <a:solidFill>
                  <a:srgbClr val="31302E"/>
                </a:solidFill>
                <a:latin typeface="Segoe UI Semibold"/>
                <a:cs typeface="Segoe UI Semibold"/>
              </a:rPr>
              <a:t>Lake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99497" y="4006722"/>
            <a:ext cx="532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1302E"/>
                </a:solidFill>
                <a:latin typeface="Segoe UI Semibold"/>
                <a:cs typeface="Segoe UI Semibold"/>
              </a:rPr>
              <a:t>MLflow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64220" y="5284089"/>
            <a:ext cx="672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1302E"/>
                </a:solidFill>
                <a:latin typeface="Segoe UI Semibold"/>
                <a:cs typeface="Segoe UI Semibold"/>
              </a:rPr>
              <a:t>Azure</a:t>
            </a:r>
            <a:r>
              <a:rPr sz="1200" spc="-50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200" spc="-25" dirty="0">
                <a:solidFill>
                  <a:srgbClr val="31302E"/>
                </a:solidFill>
                <a:latin typeface="Segoe UI Semibold"/>
                <a:cs typeface="Segoe UI Semibold"/>
              </a:rPr>
              <a:t>ML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56469" y="5284089"/>
            <a:ext cx="2209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1302E"/>
                </a:solidFill>
                <a:latin typeface="Segoe UI Semibold"/>
                <a:cs typeface="Segoe UI Semibold"/>
              </a:rPr>
              <a:t>Git</a:t>
            </a:r>
            <a:endParaRPr sz="1200">
              <a:latin typeface="Segoe UI Semibold"/>
              <a:cs typeface="Segoe UI Semibold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400165" y="5962015"/>
            <a:ext cx="5334000" cy="3552825"/>
            <a:chOff x="6400165" y="5962015"/>
            <a:chExt cx="5334000" cy="3552825"/>
          </a:xfrm>
        </p:grpSpPr>
        <p:sp>
          <p:nvSpPr>
            <p:cNvPr id="29" name="object 29"/>
            <p:cNvSpPr/>
            <p:nvPr/>
          </p:nvSpPr>
          <p:spPr>
            <a:xfrm>
              <a:off x="6419215" y="5962015"/>
              <a:ext cx="5314950" cy="3552825"/>
            </a:xfrm>
            <a:custGeom>
              <a:avLst/>
              <a:gdLst/>
              <a:ahLst/>
              <a:cxnLst/>
              <a:rect l="l" t="t" r="r" b="b"/>
              <a:pathLst>
                <a:path w="5314950" h="3552825">
                  <a:moveTo>
                    <a:pt x="5261610" y="0"/>
                  </a:moveTo>
                  <a:lnTo>
                    <a:pt x="33020" y="0"/>
                  </a:lnTo>
                  <a:lnTo>
                    <a:pt x="14732" y="11430"/>
                  </a:lnTo>
                  <a:lnTo>
                    <a:pt x="0" y="49530"/>
                  </a:lnTo>
                  <a:lnTo>
                    <a:pt x="0" y="3503256"/>
                  </a:lnTo>
                  <a:lnTo>
                    <a:pt x="1015" y="3510534"/>
                  </a:lnTo>
                  <a:lnTo>
                    <a:pt x="28194" y="3551377"/>
                  </a:lnTo>
                  <a:lnTo>
                    <a:pt x="33020" y="3552825"/>
                  </a:lnTo>
                  <a:lnTo>
                    <a:pt x="5261610" y="3552825"/>
                  </a:lnTo>
                  <a:lnTo>
                    <a:pt x="5265293" y="3552456"/>
                  </a:lnTo>
                  <a:lnTo>
                    <a:pt x="5295519" y="3538740"/>
                  </a:lnTo>
                  <a:lnTo>
                    <a:pt x="5314950" y="3499421"/>
                  </a:lnTo>
                  <a:lnTo>
                    <a:pt x="5314950" y="53339"/>
                  </a:lnTo>
                  <a:lnTo>
                    <a:pt x="5300853" y="19431"/>
                  </a:lnTo>
                  <a:lnTo>
                    <a:pt x="5261610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00165" y="5962015"/>
              <a:ext cx="52069" cy="3552825"/>
            </a:xfrm>
            <a:custGeom>
              <a:avLst/>
              <a:gdLst/>
              <a:ahLst/>
              <a:cxnLst/>
              <a:rect l="l" t="t" r="r" b="b"/>
              <a:pathLst>
                <a:path w="52070" h="3552825">
                  <a:moveTo>
                    <a:pt x="51943" y="0"/>
                  </a:moveTo>
                  <a:lnTo>
                    <a:pt x="49530" y="0"/>
                  </a:lnTo>
                  <a:lnTo>
                    <a:pt x="22098" y="11430"/>
                  </a:lnTo>
                  <a:lnTo>
                    <a:pt x="0" y="49530"/>
                  </a:lnTo>
                  <a:lnTo>
                    <a:pt x="0" y="3503256"/>
                  </a:lnTo>
                  <a:lnTo>
                    <a:pt x="7238" y="3524542"/>
                  </a:lnTo>
                  <a:lnTo>
                    <a:pt x="42290" y="3551377"/>
                  </a:lnTo>
                  <a:lnTo>
                    <a:pt x="49530" y="3552825"/>
                  </a:lnTo>
                  <a:lnTo>
                    <a:pt x="51943" y="3552825"/>
                  </a:lnTo>
                  <a:lnTo>
                    <a:pt x="47371" y="3547237"/>
                  </a:lnTo>
                  <a:lnTo>
                    <a:pt x="43687" y="3536086"/>
                  </a:lnTo>
                  <a:lnTo>
                    <a:pt x="38100" y="3495675"/>
                  </a:lnTo>
                  <a:lnTo>
                    <a:pt x="38100" y="57150"/>
                  </a:lnTo>
                  <a:lnTo>
                    <a:pt x="43687" y="16763"/>
                  </a:lnTo>
                  <a:lnTo>
                    <a:pt x="47371" y="5587"/>
                  </a:lnTo>
                  <a:lnTo>
                    <a:pt x="51943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66865" y="6609715"/>
              <a:ext cx="2343150" cy="790575"/>
            </a:xfrm>
            <a:custGeom>
              <a:avLst/>
              <a:gdLst/>
              <a:ahLst/>
              <a:cxnLst/>
              <a:rect l="l" t="t" r="r" b="b"/>
              <a:pathLst>
                <a:path w="2343150" h="790575">
                  <a:moveTo>
                    <a:pt x="2310129" y="0"/>
                  </a:moveTo>
                  <a:lnTo>
                    <a:pt x="33019" y="0"/>
                  </a:lnTo>
                  <a:lnTo>
                    <a:pt x="28193" y="1015"/>
                  </a:lnTo>
                  <a:lnTo>
                    <a:pt x="0" y="33019"/>
                  </a:lnTo>
                  <a:lnTo>
                    <a:pt x="0" y="757554"/>
                  </a:lnTo>
                  <a:lnTo>
                    <a:pt x="1015" y="762380"/>
                  </a:lnTo>
                  <a:lnTo>
                    <a:pt x="28193" y="789558"/>
                  </a:lnTo>
                  <a:lnTo>
                    <a:pt x="33019" y="790574"/>
                  </a:lnTo>
                  <a:lnTo>
                    <a:pt x="2310129" y="790574"/>
                  </a:lnTo>
                  <a:lnTo>
                    <a:pt x="2314955" y="789558"/>
                  </a:lnTo>
                  <a:lnTo>
                    <a:pt x="2343150" y="757554"/>
                  </a:lnTo>
                  <a:lnTo>
                    <a:pt x="2343150" y="33019"/>
                  </a:lnTo>
                  <a:lnTo>
                    <a:pt x="2342133" y="28193"/>
                  </a:lnTo>
                  <a:lnTo>
                    <a:pt x="23101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3190" y="6724015"/>
              <a:ext cx="200025" cy="2286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162415" y="6609715"/>
              <a:ext cx="2343150" cy="790575"/>
            </a:xfrm>
            <a:custGeom>
              <a:avLst/>
              <a:gdLst/>
              <a:ahLst/>
              <a:cxnLst/>
              <a:rect l="l" t="t" r="r" b="b"/>
              <a:pathLst>
                <a:path w="2343150" h="790575">
                  <a:moveTo>
                    <a:pt x="2310129" y="0"/>
                  </a:moveTo>
                  <a:lnTo>
                    <a:pt x="33019" y="0"/>
                  </a:lnTo>
                  <a:lnTo>
                    <a:pt x="28193" y="1015"/>
                  </a:lnTo>
                  <a:lnTo>
                    <a:pt x="0" y="33019"/>
                  </a:lnTo>
                  <a:lnTo>
                    <a:pt x="0" y="757554"/>
                  </a:lnTo>
                  <a:lnTo>
                    <a:pt x="1015" y="762380"/>
                  </a:lnTo>
                  <a:lnTo>
                    <a:pt x="28193" y="789558"/>
                  </a:lnTo>
                  <a:lnTo>
                    <a:pt x="33019" y="790574"/>
                  </a:lnTo>
                  <a:lnTo>
                    <a:pt x="2310129" y="790574"/>
                  </a:lnTo>
                  <a:lnTo>
                    <a:pt x="2314955" y="789558"/>
                  </a:lnTo>
                  <a:lnTo>
                    <a:pt x="2343150" y="757554"/>
                  </a:lnTo>
                  <a:lnTo>
                    <a:pt x="2343150" y="33019"/>
                  </a:lnTo>
                  <a:lnTo>
                    <a:pt x="2342133" y="28193"/>
                  </a:lnTo>
                  <a:lnTo>
                    <a:pt x="23101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19817" y="6724015"/>
              <a:ext cx="228346" cy="2286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666865" y="7552690"/>
              <a:ext cx="2343150" cy="790575"/>
            </a:xfrm>
            <a:custGeom>
              <a:avLst/>
              <a:gdLst/>
              <a:ahLst/>
              <a:cxnLst/>
              <a:rect l="l" t="t" r="r" b="b"/>
              <a:pathLst>
                <a:path w="2343150" h="790575">
                  <a:moveTo>
                    <a:pt x="2310129" y="0"/>
                  </a:moveTo>
                  <a:lnTo>
                    <a:pt x="33019" y="0"/>
                  </a:lnTo>
                  <a:lnTo>
                    <a:pt x="28193" y="1015"/>
                  </a:lnTo>
                  <a:lnTo>
                    <a:pt x="0" y="33019"/>
                  </a:lnTo>
                  <a:lnTo>
                    <a:pt x="0" y="757554"/>
                  </a:lnTo>
                  <a:lnTo>
                    <a:pt x="1015" y="762380"/>
                  </a:lnTo>
                  <a:lnTo>
                    <a:pt x="28193" y="789558"/>
                  </a:lnTo>
                  <a:lnTo>
                    <a:pt x="33019" y="790574"/>
                  </a:lnTo>
                  <a:lnTo>
                    <a:pt x="2310129" y="790574"/>
                  </a:lnTo>
                  <a:lnTo>
                    <a:pt x="2314955" y="789558"/>
                  </a:lnTo>
                  <a:lnTo>
                    <a:pt x="2343150" y="757554"/>
                  </a:lnTo>
                  <a:lnTo>
                    <a:pt x="2343150" y="33019"/>
                  </a:lnTo>
                  <a:lnTo>
                    <a:pt x="2342133" y="28193"/>
                  </a:lnTo>
                  <a:lnTo>
                    <a:pt x="23101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38364" y="7681214"/>
              <a:ext cx="200025" cy="20002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162415" y="7552690"/>
              <a:ext cx="2343150" cy="790575"/>
            </a:xfrm>
            <a:custGeom>
              <a:avLst/>
              <a:gdLst/>
              <a:ahLst/>
              <a:cxnLst/>
              <a:rect l="l" t="t" r="r" b="b"/>
              <a:pathLst>
                <a:path w="2343150" h="790575">
                  <a:moveTo>
                    <a:pt x="2310129" y="0"/>
                  </a:moveTo>
                  <a:lnTo>
                    <a:pt x="33019" y="0"/>
                  </a:lnTo>
                  <a:lnTo>
                    <a:pt x="28193" y="1015"/>
                  </a:lnTo>
                  <a:lnTo>
                    <a:pt x="0" y="33019"/>
                  </a:lnTo>
                  <a:lnTo>
                    <a:pt x="0" y="757554"/>
                  </a:lnTo>
                  <a:lnTo>
                    <a:pt x="1015" y="762380"/>
                  </a:lnTo>
                  <a:lnTo>
                    <a:pt x="28193" y="789558"/>
                  </a:lnTo>
                  <a:lnTo>
                    <a:pt x="33019" y="790574"/>
                  </a:lnTo>
                  <a:lnTo>
                    <a:pt x="2310129" y="790574"/>
                  </a:lnTo>
                  <a:lnTo>
                    <a:pt x="2314955" y="789558"/>
                  </a:lnTo>
                  <a:lnTo>
                    <a:pt x="2343150" y="757554"/>
                  </a:lnTo>
                  <a:lnTo>
                    <a:pt x="2343150" y="33019"/>
                  </a:lnTo>
                  <a:lnTo>
                    <a:pt x="2342133" y="28193"/>
                  </a:lnTo>
                  <a:lnTo>
                    <a:pt x="23101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26802" y="7681226"/>
              <a:ext cx="214261" cy="20001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666865" y="8495665"/>
              <a:ext cx="4838700" cy="790575"/>
            </a:xfrm>
            <a:custGeom>
              <a:avLst/>
              <a:gdLst/>
              <a:ahLst/>
              <a:cxnLst/>
              <a:rect l="l" t="t" r="r" b="b"/>
              <a:pathLst>
                <a:path w="4838700" h="790575">
                  <a:moveTo>
                    <a:pt x="4805680" y="0"/>
                  </a:moveTo>
                  <a:lnTo>
                    <a:pt x="33019" y="0"/>
                  </a:lnTo>
                  <a:lnTo>
                    <a:pt x="28193" y="1015"/>
                  </a:lnTo>
                  <a:lnTo>
                    <a:pt x="0" y="33019"/>
                  </a:lnTo>
                  <a:lnTo>
                    <a:pt x="0" y="757529"/>
                  </a:lnTo>
                  <a:lnTo>
                    <a:pt x="1015" y="762380"/>
                  </a:lnTo>
                  <a:lnTo>
                    <a:pt x="28193" y="789609"/>
                  </a:lnTo>
                  <a:lnTo>
                    <a:pt x="33019" y="790574"/>
                  </a:lnTo>
                  <a:lnTo>
                    <a:pt x="4805680" y="790574"/>
                  </a:lnTo>
                  <a:lnTo>
                    <a:pt x="4810506" y="789609"/>
                  </a:lnTo>
                  <a:lnTo>
                    <a:pt x="4838700" y="757529"/>
                  </a:lnTo>
                  <a:lnTo>
                    <a:pt x="4838700" y="33019"/>
                  </a:lnTo>
                  <a:lnTo>
                    <a:pt x="4837683" y="28193"/>
                  </a:lnTo>
                  <a:lnTo>
                    <a:pt x="4805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71915" y="8609965"/>
              <a:ext cx="228600" cy="228600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8545830" y="6198489"/>
            <a:ext cx="10737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78D3"/>
                </a:solidFill>
                <a:latin typeface="Segoe UI Semibold"/>
                <a:cs typeface="Segoe UI Semibold"/>
              </a:rPr>
              <a:t>Key</a:t>
            </a:r>
            <a:r>
              <a:rPr sz="1500" spc="-4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5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Benefits</a:t>
            </a:r>
            <a:endParaRPr sz="1500">
              <a:latin typeface="Segoe UI Semibold"/>
              <a:cs typeface="Segoe UI Semibold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78777" y="7064120"/>
            <a:ext cx="1713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Enterprise-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grade</a:t>
            </a:r>
            <a:r>
              <a:rPr sz="1200" spc="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Security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17785" y="7064120"/>
            <a:ext cx="1228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High</a:t>
            </a:r>
            <a:r>
              <a:rPr sz="1200" spc="-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Performance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92365" y="8007857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Scalability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18369" y="8007857"/>
            <a:ext cx="1018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Reproducibility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374760" y="8951162"/>
            <a:ext cx="1412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Seamless</a:t>
            </a:r>
            <a:r>
              <a:rPr sz="1200" spc="-6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Integration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6565" y="989966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2000" y="0"/>
                </a:moveTo>
                <a:lnTo>
                  <a:pt x="0" y="0"/>
                </a:lnTo>
                <a:lnTo>
                  <a:pt x="0" y="38098"/>
                </a:lnTo>
                <a:lnTo>
                  <a:pt x="762000" y="38098"/>
                </a:lnTo>
                <a:lnTo>
                  <a:pt x="76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6565" y="2321623"/>
            <a:ext cx="2105025" cy="857250"/>
            <a:chOff x="456565" y="2321623"/>
            <a:chExt cx="2105025" cy="857250"/>
          </a:xfrm>
        </p:grpSpPr>
        <p:sp>
          <p:nvSpPr>
            <p:cNvPr id="5" name="object 5"/>
            <p:cNvSpPr/>
            <p:nvPr/>
          </p:nvSpPr>
          <p:spPr>
            <a:xfrm>
              <a:off x="461327" y="2326385"/>
              <a:ext cx="2095500" cy="847725"/>
            </a:xfrm>
            <a:custGeom>
              <a:avLst/>
              <a:gdLst/>
              <a:ahLst/>
              <a:cxnLst/>
              <a:rect l="l" t="t" r="r" b="b"/>
              <a:pathLst>
                <a:path w="2095500" h="847725">
                  <a:moveTo>
                    <a:pt x="2046541" y="0"/>
                  </a:moveTo>
                  <a:lnTo>
                    <a:pt x="48945" y="0"/>
                  </a:lnTo>
                  <a:lnTo>
                    <a:pt x="17779" y="12827"/>
                  </a:lnTo>
                  <a:lnTo>
                    <a:pt x="0" y="48895"/>
                  </a:lnTo>
                  <a:lnTo>
                    <a:pt x="0" y="798703"/>
                  </a:lnTo>
                  <a:lnTo>
                    <a:pt x="10731" y="827278"/>
                  </a:lnTo>
                  <a:lnTo>
                    <a:pt x="45542" y="847344"/>
                  </a:lnTo>
                  <a:lnTo>
                    <a:pt x="48945" y="847598"/>
                  </a:lnTo>
                  <a:lnTo>
                    <a:pt x="2046541" y="847598"/>
                  </a:lnTo>
                  <a:lnTo>
                    <a:pt x="2049970" y="847344"/>
                  </a:lnTo>
                  <a:lnTo>
                    <a:pt x="2077783" y="834771"/>
                  </a:lnTo>
                  <a:lnTo>
                    <a:pt x="2095436" y="798703"/>
                  </a:lnTo>
                  <a:lnTo>
                    <a:pt x="2095436" y="48895"/>
                  </a:lnTo>
                  <a:lnTo>
                    <a:pt x="2082609" y="17653"/>
                  </a:lnTo>
                  <a:lnTo>
                    <a:pt x="2046541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1327" y="2326385"/>
              <a:ext cx="2095500" cy="847725"/>
            </a:xfrm>
            <a:custGeom>
              <a:avLst/>
              <a:gdLst/>
              <a:ahLst/>
              <a:cxnLst/>
              <a:rect l="l" t="t" r="r" b="b"/>
              <a:pathLst>
                <a:path w="2095500" h="847725">
                  <a:moveTo>
                    <a:pt x="0" y="795274"/>
                  </a:moveTo>
                  <a:lnTo>
                    <a:pt x="0" y="52324"/>
                  </a:lnTo>
                  <a:lnTo>
                    <a:pt x="0" y="48895"/>
                  </a:lnTo>
                  <a:lnTo>
                    <a:pt x="330" y="45466"/>
                  </a:lnTo>
                  <a:lnTo>
                    <a:pt x="1003" y="42164"/>
                  </a:lnTo>
                  <a:lnTo>
                    <a:pt x="1676" y="38735"/>
                  </a:lnTo>
                  <a:lnTo>
                    <a:pt x="2666" y="35433"/>
                  </a:lnTo>
                  <a:lnTo>
                    <a:pt x="3987" y="32258"/>
                  </a:lnTo>
                  <a:lnTo>
                    <a:pt x="5308" y="29083"/>
                  </a:lnTo>
                  <a:lnTo>
                    <a:pt x="6921" y="26035"/>
                  </a:lnTo>
                  <a:lnTo>
                    <a:pt x="8826" y="23241"/>
                  </a:lnTo>
                  <a:lnTo>
                    <a:pt x="10731" y="20320"/>
                  </a:lnTo>
                  <a:lnTo>
                    <a:pt x="32334" y="3937"/>
                  </a:lnTo>
                  <a:lnTo>
                    <a:pt x="48945" y="0"/>
                  </a:lnTo>
                  <a:lnTo>
                    <a:pt x="52387" y="0"/>
                  </a:lnTo>
                  <a:lnTo>
                    <a:pt x="2043112" y="0"/>
                  </a:lnTo>
                  <a:lnTo>
                    <a:pt x="2046541" y="0"/>
                  </a:lnTo>
                  <a:lnTo>
                    <a:pt x="2049970" y="254"/>
                  </a:lnTo>
                  <a:lnTo>
                    <a:pt x="2053272" y="889"/>
                  </a:lnTo>
                  <a:lnTo>
                    <a:pt x="2056701" y="1650"/>
                  </a:lnTo>
                  <a:lnTo>
                    <a:pt x="2060003" y="2667"/>
                  </a:lnTo>
                  <a:lnTo>
                    <a:pt x="2063178" y="3937"/>
                  </a:lnTo>
                  <a:lnTo>
                    <a:pt x="2066353" y="5207"/>
                  </a:lnTo>
                  <a:lnTo>
                    <a:pt x="2092769" y="35433"/>
                  </a:lnTo>
                  <a:lnTo>
                    <a:pt x="2095436" y="52324"/>
                  </a:lnTo>
                  <a:lnTo>
                    <a:pt x="2095436" y="795274"/>
                  </a:lnTo>
                  <a:lnTo>
                    <a:pt x="2080196" y="832358"/>
                  </a:lnTo>
                  <a:lnTo>
                    <a:pt x="2072195" y="838835"/>
                  </a:lnTo>
                  <a:lnTo>
                    <a:pt x="2069401" y="840740"/>
                  </a:lnTo>
                  <a:lnTo>
                    <a:pt x="2043112" y="847598"/>
                  </a:lnTo>
                  <a:lnTo>
                    <a:pt x="52387" y="847598"/>
                  </a:lnTo>
                  <a:lnTo>
                    <a:pt x="15341" y="832358"/>
                  </a:lnTo>
                  <a:lnTo>
                    <a:pt x="8826" y="824357"/>
                  </a:lnTo>
                  <a:lnTo>
                    <a:pt x="6921" y="821563"/>
                  </a:lnTo>
                  <a:lnTo>
                    <a:pt x="0" y="798703"/>
                  </a:lnTo>
                  <a:lnTo>
                    <a:pt x="0" y="795274"/>
                  </a:lnTo>
                  <a:close/>
                </a:path>
              </a:pathLst>
            </a:custGeom>
            <a:ln w="9523">
              <a:solidFill>
                <a:srgbClr val="DEEB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0389" y="255968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47954" y="0"/>
                  </a:moveTo>
                  <a:lnTo>
                    <a:pt x="33045" y="0"/>
                  </a:lnTo>
                  <a:lnTo>
                    <a:pt x="28181" y="1016"/>
                  </a:lnTo>
                  <a:lnTo>
                    <a:pt x="0" y="33020"/>
                  </a:lnTo>
                  <a:lnTo>
                    <a:pt x="0" y="347980"/>
                  </a:lnTo>
                  <a:lnTo>
                    <a:pt x="965" y="352806"/>
                  </a:lnTo>
                  <a:lnTo>
                    <a:pt x="28181" y="379984"/>
                  </a:lnTo>
                  <a:lnTo>
                    <a:pt x="33045" y="381000"/>
                  </a:lnTo>
                  <a:lnTo>
                    <a:pt x="347954" y="381000"/>
                  </a:lnTo>
                  <a:lnTo>
                    <a:pt x="352806" y="379984"/>
                  </a:lnTo>
                  <a:lnTo>
                    <a:pt x="381000" y="347980"/>
                  </a:lnTo>
                  <a:lnTo>
                    <a:pt x="381000" y="33020"/>
                  </a:lnTo>
                  <a:lnTo>
                    <a:pt x="380034" y="28194"/>
                  </a:lnTo>
                  <a:lnTo>
                    <a:pt x="347954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164" y="2654934"/>
              <a:ext cx="166687" cy="1905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63244" y="2506085"/>
            <a:ext cx="1350645" cy="44513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200" dirty="0">
                <a:solidFill>
                  <a:srgbClr val="31302E"/>
                </a:solidFill>
                <a:latin typeface="Segoe UI Semibold"/>
                <a:cs typeface="Segoe UI Semibold"/>
              </a:rPr>
              <a:t>Azure</a:t>
            </a:r>
            <a:r>
              <a:rPr sz="1200" spc="-40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 Semibold"/>
                <a:cs typeface="Segoe UI Semibold"/>
              </a:rPr>
              <a:t>Blob</a:t>
            </a:r>
            <a:r>
              <a:rPr sz="1200" spc="-30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 Semibold"/>
                <a:cs typeface="Segoe UI Semibold"/>
              </a:rPr>
              <a:t>Storage</a:t>
            </a:r>
            <a:endParaRPr sz="12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Raw</a:t>
            </a:r>
            <a:r>
              <a:rPr sz="10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HR</a:t>
            </a:r>
            <a:r>
              <a:rPr sz="10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Data</a:t>
            </a:r>
            <a:r>
              <a:rPr sz="10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Storage</a:t>
            </a:r>
            <a:endParaRPr sz="1050">
              <a:latin typeface="Segoe UI"/>
              <a:cs typeface="Segoe U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6389" y="2687320"/>
            <a:ext cx="230073" cy="14541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466715" y="2578735"/>
            <a:ext cx="1257300" cy="342900"/>
            <a:chOff x="5466715" y="2578735"/>
            <a:chExt cx="1257300" cy="342900"/>
          </a:xfrm>
        </p:grpSpPr>
        <p:sp>
          <p:nvSpPr>
            <p:cNvPr id="12" name="object 12"/>
            <p:cNvSpPr/>
            <p:nvPr/>
          </p:nvSpPr>
          <p:spPr>
            <a:xfrm>
              <a:off x="5466715" y="2578735"/>
              <a:ext cx="1257300" cy="342900"/>
            </a:xfrm>
            <a:custGeom>
              <a:avLst/>
              <a:gdLst/>
              <a:ahLst/>
              <a:cxnLst/>
              <a:rect l="l" t="t" r="r" b="b"/>
              <a:pathLst>
                <a:path w="1257300" h="342900">
                  <a:moveTo>
                    <a:pt x="1186053" y="0"/>
                  </a:moveTo>
                  <a:lnTo>
                    <a:pt x="71247" y="0"/>
                  </a:lnTo>
                  <a:lnTo>
                    <a:pt x="51688" y="3937"/>
                  </a:lnTo>
                  <a:lnTo>
                    <a:pt x="15621" y="29718"/>
                  </a:lnTo>
                  <a:lnTo>
                    <a:pt x="0" y="71247"/>
                  </a:lnTo>
                  <a:lnTo>
                    <a:pt x="0" y="271653"/>
                  </a:lnTo>
                  <a:lnTo>
                    <a:pt x="3937" y="291211"/>
                  </a:lnTo>
                  <a:lnTo>
                    <a:pt x="29718" y="327279"/>
                  </a:lnTo>
                  <a:lnTo>
                    <a:pt x="66294" y="342392"/>
                  </a:lnTo>
                  <a:lnTo>
                    <a:pt x="71247" y="342900"/>
                  </a:lnTo>
                  <a:lnTo>
                    <a:pt x="1186053" y="342900"/>
                  </a:lnTo>
                  <a:lnTo>
                    <a:pt x="1191006" y="342392"/>
                  </a:lnTo>
                  <a:lnTo>
                    <a:pt x="1205611" y="338963"/>
                  </a:lnTo>
                  <a:lnTo>
                    <a:pt x="1241679" y="313182"/>
                  </a:lnTo>
                  <a:lnTo>
                    <a:pt x="1257300" y="271653"/>
                  </a:lnTo>
                  <a:lnTo>
                    <a:pt x="1257300" y="71247"/>
                  </a:lnTo>
                  <a:lnTo>
                    <a:pt x="1253363" y="51689"/>
                  </a:lnTo>
                  <a:lnTo>
                    <a:pt x="1227582" y="15621"/>
                  </a:lnTo>
                  <a:lnTo>
                    <a:pt x="1186053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9115" y="2683510"/>
              <a:ext cx="133350" cy="1333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817234" y="2651201"/>
            <a:ext cx="76136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HR</a:t>
            </a:r>
            <a:r>
              <a:rPr sz="10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CSV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 Files</a:t>
            </a:r>
            <a:endParaRPr sz="1050">
              <a:latin typeface="Segoe UI"/>
              <a:cs typeface="Segoe U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6375" y="2687320"/>
            <a:ext cx="230073" cy="145415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56565" y="4454525"/>
            <a:ext cx="3609975" cy="1200150"/>
            <a:chOff x="456565" y="4454525"/>
            <a:chExt cx="3609975" cy="1200150"/>
          </a:xfrm>
        </p:grpSpPr>
        <p:sp>
          <p:nvSpPr>
            <p:cNvPr id="17" name="object 17"/>
            <p:cNvSpPr/>
            <p:nvPr/>
          </p:nvSpPr>
          <p:spPr>
            <a:xfrm>
              <a:off x="475615" y="4459224"/>
              <a:ext cx="3586479" cy="1190625"/>
            </a:xfrm>
            <a:custGeom>
              <a:avLst/>
              <a:gdLst/>
              <a:ahLst/>
              <a:cxnLst/>
              <a:rect l="l" t="t" r="r" b="b"/>
              <a:pathLst>
                <a:path w="3586479" h="1190625">
                  <a:moveTo>
                    <a:pt x="3537204" y="0"/>
                  </a:moveTo>
                  <a:lnTo>
                    <a:pt x="33045" y="0"/>
                  </a:lnTo>
                  <a:lnTo>
                    <a:pt x="18846" y="6730"/>
                  </a:lnTo>
                  <a:lnTo>
                    <a:pt x="0" y="45465"/>
                  </a:lnTo>
                  <a:lnTo>
                    <a:pt x="0" y="1145286"/>
                  </a:lnTo>
                  <a:lnTo>
                    <a:pt x="965" y="1151889"/>
                  </a:lnTo>
                  <a:lnTo>
                    <a:pt x="28181" y="1189354"/>
                  </a:lnTo>
                  <a:lnTo>
                    <a:pt x="33045" y="1190625"/>
                  </a:lnTo>
                  <a:lnTo>
                    <a:pt x="3537204" y="1190625"/>
                  </a:lnTo>
                  <a:lnTo>
                    <a:pt x="3540633" y="1190371"/>
                  </a:lnTo>
                  <a:lnTo>
                    <a:pt x="3568446" y="1177798"/>
                  </a:lnTo>
                  <a:lnTo>
                    <a:pt x="3586099" y="1141729"/>
                  </a:lnTo>
                  <a:lnTo>
                    <a:pt x="3586099" y="49022"/>
                  </a:lnTo>
                  <a:lnTo>
                    <a:pt x="3573272" y="17779"/>
                  </a:lnTo>
                  <a:lnTo>
                    <a:pt x="3537204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4606" y="4454525"/>
              <a:ext cx="3582035" cy="1200150"/>
            </a:xfrm>
            <a:custGeom>
              <a:avLst/>
              <a:gdLst/>
              <a:ahLst/>
              <a:cxnLst/>
              <a:rect l="l" t="t" r="r" b="b"/>
              <a:pathLst>
                <a:path w="3582035" h="1200150">
                  <a:moveTo>
                    <a:pt x="3532403" y="0"/>
                  </a:moveTo>
                  <a:lnTo>
                    <a:pt x="21526" y="0"/>
                  </a:lnTo>
                  <a:lnTo>
                    <a:pt x="14236" y="1397"/>
                  </a:lnTo>
                  <a:lnTo>
                    <a:pt x="342" y="7238"/>
                  </a:lnTo>
                  <a:lnTo>
                    <a:pt x="0" y="7238"/>
                  </a:lnTo>
                  <a:lnTo>
                    <a:pt x="20980" y="12446"/>
                  </a:lnTo>
                  <a:lnTo>
                    <a:pt x="23837" y="9525"/>
                  </a:lnTo>
                  <a:lnTo>
                    <a:pt x="3524783" y="9525"/>
                  </a:lnTo>
                  <a:lnTo>
                    <a:pt x="3564534" y="30861"/>
                  </a:lnTo>
                  <a:lnTo>
                    <a:pt x="3572408" y="57150"/>
                  </a:lnTo>
                  <a:lnTo>
                    <a:pt x="3572408" y="1143000"/>
                  </a:lnTo>
                  <a:lnTo>
                    <a:pt x="3551072" y="1182751"/>
                  </a:lnTo>
                  <a:lnTo>
                    <a:pt x="3524783" y="1190625"/>
                  </a:lnTo>
                  <a:lnTo>
                    <a:pt x="23837" y="1190625"/>
                  </a:lnTo>
                  <a:lnTo>
                    <a:pt x="20980" y="1187703"/>
                  </a:lnTo>
                  <a:lnTo>
                    <a:pt x="215" y="1192784"/>
                  </a:lnTo>
                  <a:lnTo>
                    <a:pt x="14236" y="1198752"/>
                  </a:lnTo>
                  <a:lnTo>
                    <a:pt x="21526" y="1200150"/>
                  </a:lnTo>
                  <a:lnTo>
                    <a:pt x="3532403" y="1200150"/>
                  </a:lnTo>
                  <a:lnTo>
                    <a:pt x="3570503" y="1178052"/>
                  </a:lnTo>
                  <a:lnTo>
                    <a:pt x="3581933" y="1150620"/>
                  </a:lnTo>
                  <a:lnTo>
                    <a:pt x="3581933" y="49529"/>
                  </a:lnTo>
                  <a:lnTo>
                    <a:pt x="3580409" y="42290"/>
                  </a:lnTo>
                  <a:lnTo>
                    <a:pt x="3574694" y="28321"/>
                  </a:lnTo>
                  <a:lnTo>
                    <a:pt x="3570503" y="22098"/>
                  </a:lnTo>
                  <a:lnTo>
                    <a:pt x="3565169" y="16763"/>
                  </a:lnTo>
                  <a:lnTo>
                    <a:pt x="3532403" y="0"/>
                  </a:lnTo>
                  <a:close/>
                </a:path>
              </a:pathLst>
            </a:custGeom>
            <a:solidFill>
              <a:srgbClr val="DEEB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6565" y="4461637"/>
              <a:ext cx="49530" cy="1186180"/>
            </a:xfrm>
            <a:custGeom>
              <a:avLst/>
              <a:gdLst/>
              <a:ahLst/>
              <a:cxnLst/>
              <a:rect l="l" t="t" r="r" b="b"/>
              <a:pathLst>
                <a:path w="49529" h="1186179">
                  <a:moveTo>
                    <a:pt x="28549" y="0"/>
                  </a:moveTo>
                  <a:lnTo>
                    <a:pt x="22097" y="4317"/>
                  </a:lnTo>
                  <a:lnTo>
                    <a:pt x="0" y="42417"/>
                  </a:lnTo>
                  <a:lnTo>
                    <a:pt x="0" y="1143508"/>
                  </a:lnTo>
                  <a:lnTo>
                    <a:pt x="1447" y="1150747"/>
                  </a:lnTo>
                  <a:lnTo>
                    <a:pt x="28549" y="1185926"/>
                  </a:lnTo>
                  <a:lnTo>
                    <a:pt x="49212" y="1180718"/>
                  </a:lnTo>
                  <a:lnTo>
                    <a:pt x="47396" y="1178814"/>
                  </a:lnTo>
                  <a:lnTo>
                    <a:pt x="38100" y="1135888"/>
                  </a:lnTo>
                  <a:lnTo>
                    <a:pt x="38100" y="50037"/>
                  </a:lnTo>
                  <a:lnTo>
                    <a:pt x="38442" y="40512"/>
                  </a:lnTo>
                  <a:lnTo>
                    <a:pt x="49199" y="5207"/>
                  </a:lnTo>
                  <a:lnTo>
                    <a:pt x="28549" y="0"/>
                  </a:lnTo>
                  <a:close/>
                </a:path>
              </a:pathLst>
            </a:custGeom>
            <a:solidFill>
              <a:srgbClr val="CC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965" y="4911725"/>
              <a:ext cx="133350" cy="1333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965" y="5140325"/>
              <a:ext cx="133350" cy="1333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965" y="5368925"/>
              <a:ext cx="133350" cy="13335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04163" y="4585538"/>
            <a:ext cx="1923414" cy="93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933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C7D31"/>
                </a:solidFill>
                <a:latin typeface="Segoe UI Semibold"/>
                <a:cs typeface="Segoe UI Semibold"/>
              </a:rPr>
              <a:t>Bronze</a:t>
            </a:r>
            <a:r>
              <a:rPr sz="1200" spc="-70" dirty="0">
                <a:solidFill>
                  <a:srgbClr val="CC7D31"/>
                </a:solidFill>
                <a:latin typeface="Segoe UI Semibold"/>
                <a:cs typeface="Segoe UI Semibold"/>
              </a:rPr>
              <a:t> </a:t>
            </a:r>
            <a:r>
              <a:rPr sz="1200" spc="-10" dirty="0">
                <a:solidFill>
                  <a:srgbClr val="CC7D31"/>
                </a:solidFill>
                <a:latin typeface="Segoe UI Semibold"/>
                <a:cs typeface="Segoe UI Semibold"/>
              </a:rPr>
              <a:t>Layer</a:t>
            </a:r>
            <a:endParaRPr sz="1200" dirty="0">
              <a:latin typeface="Segoe UI Semibold"/>
              <a:cs typeface="Segoe UI Semibold"/>
            </a:endParaRPr>
          </a:p>
          <a:p>
            <a:pPr marL="12700" marR="542925">
              <a:lnSpc>
                <a:spcPct val="141400"/>
              </a:lnSpc>
              <a:spcBef>
                <a:spcPts val="375"/>
              </a:spcBef>
            </a:pP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Raw</a:t>
            </a:r>
            <a:r>
              <a:rPr sz="10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data</a:t>
            </a:r>
            <a:r>
              <a:rPr sz="10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ingestion Schema</a:t>
            </a:r>
            <a:r>
              <a:rPr sz="1050" spc="-5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enforcement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Blob</a:t>
            </a:r>
            <a:r>
              <a:rPr sz="10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Storage</a:t>
            </a:r>
            <a:r>
              <a:rPr sz="10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mounting</a:t>
            </a:r>
            <a:endParaRPr sz="1050" dirty="0">
              <a:latin typeface="Segoe UI"/>
              <a:cs typeface="Segoe U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95140" y="4454525"/>
            <a:ext cx="3600450" cy="1200150"/>
            <a:chOff x="4295140" y="4454525"/>
            <a:chExt cx="3600450" cy="1200150"/>
          </a:xfrm>
        </p:grpSpPr>
        <p:sp>
          <p:nvSpPr>
            <p:cNvPr id="25" name="object 25"/>
            <p:cNvSpPr/>
            <p:nvPr/>
          </p:nvSpPr>
          <p:spPr>
            <a:xfrm>
              <a:off x="4314190" y="4459224"/>
              <a:ext cx="3576954" cy="1190625"/>
            </a:xfrm>
            <a:custGeom>
              <a:avLst/>
              <a:gdLst/>
              <a:ahLst/>
              <a:cxnLst/>
              <a:rect l="l" t="t" r="r" b="b"/>
              <a:pathLst>
                <a:path w="3576954" h="1190625">
                  <a:moveTo>
                    <a:pt x="3527679" y="0"/>
                  </a:moveTo>
                  <a:lnTo>
                    <a:pt x="33020" y="0"/>
                  </a:lnTo>
                  <a:lnTo>
                    <a:pt x="18796" y="6730"/>
                  </a:lnTo>
                  <a:lnTo>
                    <a:pt x="0" y="45465"/>
                  </a:lnTo>
                  <a:lnTo>
                    <a:pt x="0" y="1145286"/>
                  </a:lnTo>
                  <a:lnTo>
                    <a:pt x="1015" y="1151889"/>
                  </a:lnTo>
                  <a:lnTo>
                    <a:pt x="28194" y="1189354"/>
                  </a:lnTo>
                  <a:lnTo>
                    <a:pt x="33020" y="1190625"/>
                  </a:lnTo>
                  <a:lnTo>
                    <a:pt x="3527679" y="1190625"/>
                  </a:lnTo>
                  <a:lnTo>
                    <a:pt x="3531108" y="1190371"/>
                  </a:lnTo>
                  <a:lnTo>
                    <a:pt x="3558920" y="1177798"/>
                  </a:lnTo>
                  <a:lnTo>
                    <a:pt x="3576574" y="1141729"/>
                  </a:lnTo>
                  <a:lnTo>
                    <a:pt x="3576574" y="49022"/>
                  </a:lnTo>
                  <a:lnTo>
                    <a:pt x="3563746" y="17779"/>
                  </a:lnTo>
                  <a:lnTo>
                    <a:pt x="3527679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23207" y="4454525"/>
              <a:ext cx="3572510" cy="1200150"/>
            </a:xfrm>
            <a:custGeom>
              <a:avLst/>
              <a:gdLst/>
              <a:ahLst/>
              <a:cxnLst/>
              <a:rect l="l" t="t" r="r" b="b"/>
              <a:pathLst>
                <a:path w="3572509" h="1200150">
                  <a:moveTo>
                    <a:pt x="3522852" y="0"/>
                  </a:moveTo>
                  <a:lnTo>
                    <a:pt x="21462" y="0"/>
                  </a:lnTo>
                  <a:lnTo>
                    <a:pt x="14223" y="1397"/>
                  </a:lnTo>
                  <a:lnTo>
                    <a:pt x="0" y="7238"/>
                  </a:lnTo>
                  <a:lnTo>
                    <a:pt x="20954" y="12446"/>
                  </a:lnTo>
                  <a:lnTo>
                    <a:pt x="23748" y="9525"/>
                  </a:lnTo>
                  <a:lnTo>
                    <a:pt x="3515233" y="9525"/>
                  </a:lnTo>
                  <a:lnTo>
                    <a:pt x="3554984" y="30861"/>
                  </a:lnTo>
                  <a:lnTo>
                    <a:pt x="3562858" y="57150"/>
                  </a:lnTo>
                  <a:lnTo>
                    <a:pt x="3562858" y="1143000"/>
                  </a:lnTo>
                  <a:lnTo>
                    <a:pt x="3541521" y="1182751"/>
                  </a:lnTo>
                  <a:lnTo>
                    <a:pt x="3515233" y="1190625"/>
                  </a:lnTo>
                  <a:lnTo>
                    <a:pt x="23748" y="1190625"/>
                  </a:lnTo>
                  <a:lnTo>
                    <a:pt x="20954" y="1187703"/>
                  </a:lnTo>
                  <a:lnTo>
                    <a:pt x="126" y="1192784"/>
                  </a:lnTo>
                  <a:lnTo>
                    <a:pt x="14223" y="1198752"/>
                  </a:lnTo>
                  <a:lnTo>
                    <a:pt x="21462" y="1200150"/>
                  </a:lnTo>
                  <a:lnTo>
                    <a:pt x="3522852" y="1200150"/>
                  </a:lnTo>
                  <a:lnTo>
                    <a:pt x="3560952" y="1178052"/>
                  </a:lnTo>
                  <a:lnTo>
                    <a:pt x="3572383" y="1150620"/>
                  </a:lnTo>
                  <a:lnTo>
                    <a:pt x="3572383" y="49529"/>
                  </a:lnTo>
                  <a:lnTo>
                    <a:pt x="3570859" y="42290"/>
                  </a:lnTo>
                  <a:lnTo>
                    <a:pt x="3565143" y="28321"/>
                  </a:lnTo>
                  <a:lnTo>
                    <a:pt x="3560952" y="22098"/>
                  </a:lnTo>
                  <a:lnTo>
                    <a:pt x="3555618" y="16763"/>
                  </a:lnTo>
                  <a:lnTo>
                    <a:pt x="3522852" y="0"/>
                  </a:lnTo>
                  <a:close/>
                </a:path>
              </a:pathLst>
            </a:custGeom>
            <a:solidFill>
              <a:srgbClr val="DEEB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95140" y="4461637"/>
              <a:ext cx="49530" cy="1186180"/>
            </a:xfrm>
            <a:custGeom>
              <a:avLst/>
              <a:gdLst/>
              <a:ahLst/>
              <a:cxnLst/>
              <a:rect l="l" t="t" r="r" b="b"/>
              <a:pathLst>
                <a:path w="49529" h="1186179">
                  <a:moveTo>
                    <a:pt x="28575" y="0"/>
                  </a:moveTo>
                  <a:lnTo>
                    <a:pt x="22098" y="4317"/>
                  </a:lnTo>
                  <a:lnTo>
                    <a:pt x="0" y="42417"/>
                  </a:lnTo>
                  <a:lnTo>
                    <a:pt x="0" y="1143508"/>
                  </a:lnTo>
                  <a:lnTo>
                    <a:pt x="1397" y="1150747"/>
                  </a:lnTo>
                  <a:lnTo>
                    <a:pt x="28575" y="1185926"/>
                  </a:lnTo>
                  <a:lnTo>
                    <a:pt x="49149" y="1180718"/>
                  </a:lnTo>
                  <a:lnTo>
                    <a:pt x="47371" y="1178814"/>
                  </a:lnTo>
                  <a:lnTo>
                    <a:pt x="38100" y="1135888"/>
                  </a:lnTo>
                  <a:lnTo>
                    <a:pt x="38100" y="50037"/>
                  </a:lnTo>
                  <a:lnTo>
                    <a:pt x="38481" y="40512"/>
                  </a:lnTo>
                  <a:lnTo>
                    <a:pt x="49149" y="5207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47540" y="4911725"/>
              <a:ext cx="133350" cy="13335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47540" y="5140325"/>
              <a:ext cx="133350" cy="1333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47540" y="5368925"/>
              <a:ext cx="133350" cy="13335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707507" y="4585538"/>
            <a:ext cx="8045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08080"/>
                </a:solidFill>
                <a:latin typeface="Segoe UI Semibold"/>
                <a:cs typeface="Segoe UI Semibold"/>
              </a:rPr>
              <a:t>Silver</a:t>
            </a:r>
            <a:r>
              <a:rPr sz="1200" spc="-70" dirty="0">
                <a:solidFill>
                  <a:srgbClr val="808080"/>
                </a:solidFill>
                <a:latin typeface="Segoe UI Semibold"/>
                <a:cs typeface="Segoe UI Semibold"/>
              </a:rPr>
              <a:t> </a:t>
            </a:r>
            <a:r>
              <a:rPr sz="1200" spc="-10" dirty="0">
                <a:solidFill>
                  <a:srgbClr val="808080"/>
                </a:solidFill>
                <a:latin typeface="Segoe UI Semibold"/>
                <a:cs typeface="Segoe UI Semibold"/>
              </a:rPr>
              <a:t>Layer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39183" y="4815611"/>
            <a:ext cx="1296035" cy="705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79425">
              <a:lnSpc>
                <a:spcPct val="141900"/>
              </a:lnSpc>
              <a:spcBef>
                <a:spcPts val="95"/>
              </a:spcBef>
            </a:pP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Data</a:t>
            </a:r>
            <a:r>
              <a:rPr sz="1050" spc="-6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cleaning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Type</a:t>
            </a:r>
            <a:r>
              <a:rPr sz="1050" spc="-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casting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Initial</a:t>
            </a:r>
            <a:r>
              <a:rPr sz="10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transformations</a:t>
            </a:r>
            <a:endParaRPr sz="1050">
              <a:latin typeface="Segoe UI"/>
              <a:cs typeface="Segoe UI"/>
            </a:endParaRPr>
          </a:p>
        </p:txBody>
      </p: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45995" y="5812091"/>
            <a:ext cx="172719" cy="19958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08370" y="5812091"/>
            <a:ext cx="172720" cy="19958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70744" y="5812091"/>
            <a:ext cx="172720" cy="199580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456565" y="6530912"/>
            <a:ext cx="5486400" cy="1276350"/>
            <a:chOff x="456565" y="6530912"/>
            <a:chExt cx="5486400" cy="1276350"/>
          </a:xfrm>
        </p:grpSpPr>
        <p:sp>
          <p:nvSpPr>
            <p:cNvPr id="37" name="object 37"/>
            <p:cNvSpPr/>
            <p:nvPr/>
          </p:nvSpPr>
          <p:spPr>
            <a:xfrm>
              <a:off x="461327" y="6535674"/>
              <a:ext cx="5476875" cy="1266825"/>
            </a:xfrm>
            <a:custGeom>
              <a:avLst/>
              <a:gdLst/>
              <a:ahLst/>
              <a:cxnLst/>
              <a:rect l="l" t="t" r="r" b="b"/>
              <a:pathLst>
                <a:path w="5476875" h="1266825">
                  <a:moveTo>
                    <a:pt x="5427916" y="0"/>
                  </a:moveTo>
                  <a:lnTo>
                    <a:pt x="48945" y="0"/>
                  </a:lnTo>
                  <a:lnTo>
                    <a:pt x="17779" y="12953"/>
                  </a:lnTo>
                  <a:lnTo>
                    <a:pt x="0" y="49022"/>
                  </a:lnTo>
                  <a:lnTo>
                    <a:pt x="0" y="1217930"/>
                  </a:lnTo>
                  <a:lnTo>
                    <a:pt x="10731" y="1246505"/>
                  </a:lnTo>
                  <a:lnTo>
                    <a:pt x="45542" y="1266570"/>
                  </a:lnTo>
                  <a:lnTo>
                    <a:pt x="48945" y="1266825"/>
                  </a:lnTo>
                  <a:lnTo>
                    <a:pt x="5427916" y="1266825"/>
                  </a:lnTo>
                  <a:lnTo>
                    <a:pt x="5431345" y="1266570"/>
                  </a:lnTo>
                  <a:lnTo>
                    <a:pt x="5459158" y="1253998"/>
                  </a:lnTo>
                  <a:lnTo>
                    <a:pt x="5476811" y="1217930"/>
                  </a:lnTo>
                  <a:lnTo>
                    <a:pt x="5476811" y="49022"/>
                  </a:lnTo>
                  <a:lnTo>
                    <a:pt x="5463984" y="17779"/>
                  </a:lnTo>
                  <a:lnTo>
                    <a:pt x="5427916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1327" y="6535674"/>
              <a:ext cx="5476875" cy="1266825"/>
            </a:xfrm>
            <a:custGeom>
              <a:avLst/>
              <a:gdLst/>
              <a:ahLst/>
              <a:cxnLst/>
              <a:rect l="l" t="t" r="r" b="b"/>
              <a:pathLst>
                <a:path w="5476875" h="1266825">
                  <a:moveTo>
                    <a:pt x="0" y="1214501"/>
                  </a:moveTo>
                  <a:lnTo>
                    <a:pt x="0" y="52450"/>
                  </a:lnTo>
                  <a:lnTo>
                    <a:pt x="0" y="49022"/>
                  </a:lnTo>
                  <a:lnTo>
                    <a:pt x="330" y="45592"/>
                  </a:lnTo>
                  <a:lnTo>
                    <a:pt x="1003" y="42290"/>
                  </a:lnTo>
                  <a:lnTo>
                    <a:pt x="1676" y="38862"/>
                  </a:lnTo>
                  <a:lnTo>
                    <a:pt x="2666" y="35560"/>
                  </a:lnTo>
                  <a:lnTo>
                    <a:pt x="29159" y="5334"/>
                  </a:lnTo>
                  <a:lnTo>
                    <a:pt x="32334" y="4063"/>
                  </a:lnTo>
                  <a:lnTo>
                    <a:pt x="35509" y="2793"/>
                  </a:lnTo>
                  <a:lnTo>
                    <a:pt x="38785" y="1777"/>
                  </a:lnTo>
                  <a:lnTo>
                    <a:pt x="42164" y="1015"/>
                  </a:lnTo>
                  <a:lnTo>
                    <a:pt x="45542" y="380"/>
                  </a:lnTo>
                  <a:lnTo>
                    <a:pt x="48945" y="0"/>
                  </a:lnTo>
                  <a:lnTo>
                    <a:pt x="52387" y="0"/>
                  </a:lnTo>
                  <a:lnTo>
                    <a:pt x="5424487" y="0"/>
                  </a:lnTo>
                  <a:lnTo>
                    <a:pt x="5427916" y="0"/>
                  </a:lnTo>
                  <a:lnTo>
                    <a:pt x="5431345" y="380"/>
                  </a:lnTo>
                  <a:lnTo>
                    <a:pt x="5434647" y="1015"/>
                  </a:lnTo>
                  <a:lnTo>
                    <a:pt x="5438076" y="1777"/>
                  </a:lnTo>
                  <a:lnTo>
                    <a:pt x="5441378" y="2793"/>
                  </a:lnTo>
                  <a:lnTo>
                    <a:pt x="5444553" y="4063"/>
                  </a:lnTo>
                  <a:lnTo>
                    <a:pt x="5447728" y="5334"/>
                  </a:lnTo>
                  <a:lnTo>
                    <a:pt x="5450776" y="6985"/>
                  </a:lnTo>
                  <a:lnTo>
                    <a:pt x="5453570" y="8889"/>
                  </a:lnTo>
                  <a:lnTo>
                    <a:pt x="5456491" y="10795"/>
                  </a:lnTo>
                  <a:lnTo>
                    <a:pt x="5459158" y="12953"/>
                  </a:lnTo>
                  <a:lnTo>
                    <a:pt x="5461571" y="15366"/>
                  </a:lnTo>
                  <a:lnTo>
                    <a:pt x="5463984" y="17779"/>
                  </a:lnTo>
                  <a:lnTo>
                    <a:pt x="5466143" y="20447"/>
                  </a:lnTo>
                  <a:lnTo>
                    <a:pt x="5468048" y="23367"/>
                  </a:lnTo>
                  <a:lnTo>
                    <a:pt x="5469953" y="26162"/>
                  </a:lnTo>
                  <a:lnTo>
                    <a:pt x="5471604" y="29210"/>
                  </a:lnTo>
                  <a:lnTo>
                    <a:pt x="5472874" y="32385"/>
                  </a:lnTo>
                  <a:lnTo>
                    <a:pt x="5474144" y="35560"/>
                  </a:lnTo>
                  <a:lnTo>
                    <a:pt x="5475160" y="38862"/>
                  </a:lnTo>
                  <a:lnTo>
                    <a:pt x="5475922" y="42290"/>
                  </a:lnTo>
                  <a:lnTo>
                    <a:pt x="5476557" y="45592"/>
                  </a:lnTo>
                  <a:lnTo>
                    <a:pt x="5476811" y="49022"/>
                  </a:lnTo>
                  <a:lnTo>
                    <a:pt x="5476811" y="52450"/>
                  </a:lnTo>
                  <a:lnTo>
                    <a:pt x="5476811" y="1214501"/>
                  </a:lnTo>
                  <a:lnTo>
                    <a:pt x="5476811" y="1217930"/>
                  </a:lnTo>
                  <a:lnTo>
                    <a:pt x="5476557" y="1221358"/>
                  </a:lnTo>
                  <a:lnTo>
                    <a:pt x="5475922" y="1224661"/>
                  </a:lnTo>
                  <a:lnTo>
                    <a:pt x="5475160" y="1228089"/>
                  </a:lnTo>
                  <a:lnTo>
                    <a:pt x="5474144" y="1231392"/>
                  </a:lnTo>
                  <a:lnTo>
                    <a:pt x="5472874" y="1234567"/>
                  </a:lnTo>
                  <a:lnTo>
                    <a:pt x="5471604" y="1237742"/>
                  </a:lnTo>
                  <a:lnTo>
                    <a:pt x="5469953" y="1240789"/>
                  </a:lnTo>
                  <a:lnTo>
                    <a:pt x="5468048" y="1243583"/>
                  </a:lnTo>
                  <a:lnTo>
                    <a:pt x="5466143" y="1246505"/>
                  </a:lnTo>
                  <a:lnTo>
                    <a:pt x="5453570" y="1258062"/>
                  </a:lnTo>
                  <a:lnTo>
                    <a:pt x="5450776" y="1259967"/>
                  </a:lnTo>
                  <a:lnTo>
                    <a:pt x="5424487" y="1266825"/>
                  </a:lnTo>
                  <a:lnTo>
                    <a:pt x="52387" y="1266825"/>
                  </a:lnTo>
                  <a:lnTo>
                    <a:pt x="15341" y="1251584"/>
                  </a:lnTo>
                  <a:lnTo>
                    <a:pt x="1003" y="1224661"/>
                  </a:lnTo>
                  <a:lnTo>
                    <a:pt x="330" y="1221358"/>
                  </a:lnTo>
                  <a:lnTo>
                    <a:pt x="0" y="1217930"/>
                  </a:lnTo>
                  <a:lnTo>
                    <a:pt x="0" y="1214501"/>
                  </a:lnTo>
                  <a:close/>
                </a:path>
              </a:pathLst>
            </a:custGeom>
            <a:ln w="9523">
              <a:solidFill>
                <a:srgbClr val="DEEB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0389" y="69786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47954" y="0"/>
                  </a:moveTo>
                  <a:lnTo>
                    <a:pt x="33045" y="0"/>
                  </a:lnTo>
                  <a:lnTo>
                    <a:pt x="28181" y="1015"/>
                  </a:lnTo>
                  <a:lnTo>
                    <a:pt x="0" y="33020"/>
                  </a:lnTo>
                  <a:lnTo>
                    <a:pt x="0" y="347980"/>
                  </a:lnTo>
                  <a:lnTo>
                    <a:pt x="965" y="352806"/>
                  </a:lnTo>
                  <a:lnTo>
                    <a:pt x="28181" y="379983"/>
                  </a:lnTo>
                  <a:lnTo>
                    <a:pt x="33045" y="381000"/>
                  </a:lnTo>
                  <a:lnTo>
                    <a:pt x="347954" y="381000"/>
                  </a:lnTo>
                  <a:lnTo>
                    <a:pt x="352806" y="379983"/>
                  </a:lnTo>
                  <a:lnTo>
                    <a:pt x="381000" y="347980"/>
                  </a:lnTo>
                  <a:lnTo>
                    <a:pt x="381000" y="33020"/>
                  </a:lnTo>
                  <a:lnTo>
                    <a:pt x="380034" y="28194"/>
                  </a:lnTo>
                  <a:lnTo>
                    <a:pt x="347954" y="0"/>
                  </a:lnTo>
                  <a:close/>
                </a:path>
              </a:pathLst>
            </a:custGeom>
            <a:solidFill>
              <a:srgbClr val="41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639" y="7085774"/>
              <a:ext cx="190500" cy="16668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5690" y="7178677"/>
              <a:ext cx="114298" cy="11429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5690" y="7369176"/>
              <a:ext cx="114298" cy="11429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5690" y="7559676"/>
              <a:ext cx="114298" cy="114298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063244" y="6622333"/>
            <a:ext cx="2270125" cy="106807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200" spc="-10" dirty="0">
                <a:solidFill>
                  <a:srgbClr val="31302E"/>
                </a:solidFill>
                <a:latin typeface="Segoe UI Semibold"/>
                <a:cs typeface="Segoe UI Semibold"/>
              </a:rPr>
              <a:t>MLflow</a:t>
            </a:r>
            <a:endParaRPr sz="1200">
              <a:latin typeface="Segoe UI Semibold"/>
              <a:cs typeface="Segoe UI Semibold"/>
            </a:endParaRPr>
          </a:p>
          <a:p>
            <a:pPr marL="12700" algn="just">
              <a:lnSpc>
                <a:spcPct val="100000"/>
              </a:lnSpc>
              <a:spcBef>
                <a:spcPts val="285"/>
              </a:spcBef>
            </a:pP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Experiment</a:t>
            </a:r>
            <a:r>
              <a:rPr sz="10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Tracking</a:t>
            </a:r>
            <a:r>
              <a:rPr sz="10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&amp;</a:t>
            </a:r>
            <a:r>
              <a:rPr sz="10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Model</a:t>
            </a:r>
            <a:r>
              <a:rPr sz="10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Registry</a:t>
            </a:r>
            <a:endParaRPr sz="1050">
              <a:latin typeface="Segoe UI"/>
              <a:cs typeface="Segoe UI"/>
            </a:endParaRPr>
          </a:p>
          <a:p>
            <a:pPr marL="196850" marR="862330" algn="just">
              <a:lnSpc>
                <a:spcPct val="138300"/>
              </a:lnSpc>
              <a:spcBef>
                <a:spcPts val="430"/>
              </a:spcBef>
            </a:pPr>
            <a:r>
              <a:rPr sz="900" dirty="0">
                <a:solidFill>
                  <a:srgbClr val="31302E"/>
                </a:solidFill>
                <a:latin typeface="Segoe UI"/>
                <a:cs typeface="Segoe UI"/>
              </a:rPr>
              <a:t>XGBoost</a:t>
            </a:r>
            <a:r>
              <a:rPr sz="900" spc="-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31302E"/>
                </a:solidFill>
                <a:latin typeface="Segoe UI"/>
                <a:cs typeface="Segoe UI"/>
              </a:rPr>
              <a:t>model</a:t>
            </a:r>
            <a:r>
              <a:rPr sz="900" spc="-10" dirty="0">
                <a:solidFill>
                  <a:srgbClr val="31302E"/>
                </a:solidFill>
                <a:latin typeface="Segoe UI"/>
                <a:cs typeface="Segoe UI"/>
              </a:rPr>
              <a:t> training </a:t>
            </a:r>
            <a:r>
              <a:rPr sz="900" dirty="0">
                <a:solidFill>
                  <a:srgbClr val="31302E"/>
                </a:solidFill>
                <a:latin typeface="Segoe UI"/>
                <a:cs typeface="Segoe UI"/>
              </a:rPr>
              <a:t>Hyperparameter</a:t>
            </a:r>
            <a:r>
              <a:rPr sz="900" spc="10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31302E"/>
                </a:solidFill>
                <a:latin typeface="Segoe UI"/>
                <a:cs typeface="Segoe UI"/>
              </a:rPr>
              <a:t>tuning </a:t>
            </a:r>
            <a:r>
              <a:rPr sz="900" dirty="0">
                <a:solidFill>
                  <a:srgbClr val="31302E"/>
                </a:solidFill>
                <a:latin typeface="Segoe UI"/>
                <a:cs typeface="Segoe UI"/>
              </a:rPr>
              <a:t>Experiment</a:t>
            </a:r>
            <a:r>
              <a:rPr sz="90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31302E"/>
                </a:solidFill>
                <a:latin typeface="Segoe UI"/>
                <a:cs typeface="Segoe UI"/>
              </a:rPr>
              <a:t>logging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Solution</a:t>
            </a:r>
            <a:r>
              <a:rPr spc="-2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444500" y="1288440"/>
            <a:ext cx="832865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Our</a:t>
            </a:r>
            <a:r>
              <a:rPr sz="13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end-to-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end</a:t>
            </a:r>
            <a:r>
              <a:rPr sz="13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architecture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enables</a:t>
            </a:r>
            <a:r>
              <a:rPr sz="13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seamless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data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flow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from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ingestion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to</a:t>
            </a:r>
            <a:r>
              <a:rPr sz="13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prediction,</a:t>
            </a:r>
            <a:r>
              <a:rPr sz="13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with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version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control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and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reproducibility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built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in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at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every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stage.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2000" y="0"/>
                </a:moveTo>
                <a:lnTo>
                  <a:pt x="0" y="0"/>
                </a:lnTo>
                <a:lnTo>
                  <a:pt x="0" y="76198"/>
                </a:lnTo>
                <a:lnTo>
                  <a:pt x="12192000" y="761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9629077" y="2323401"/>
            <a:ext cx="2105025" cy="857250"/>
            <a:chOff x="9629077" y="2323401"/>
            <a:chExt cx="2105025" cy="857250"/>
          </a:xfrm>
        </p:grpSpPr>
        <p:sp>
          <p:nvSpPr>
            <p:cNvPr id="49" name="object 49"/>
            <p:cNvSpPr/>
            <p:nvPr/>
          </p:nvSpPr>
          <p:spPr>
            <a:xfrm>
              <a:off x="9633839" y="2328163"/>
              <a:ext cx="2095500" cy="847725"/>
            </a:xfrm>
            <a:custGeom>
              <a:avLst/>
              <a:gdLst/>
              <a:ahLst/>
              <a:cxnLst/>
              <a:rect l="l" t="t" r="r" b="b"/>
              <a:pathLst>
                <a:path w="2095500" h="847725">
                  <a:moveTo>
                    <a:pt x="2046604" y="0"/>
                  </a:moveTo>
                  <a:lnTo>
                    <a:pt x="49021" y="0"/>
                  </a:lnTo>
                  <a:lnTo>
                    <a:pt x="17779" y="12953"/>
                  </a:lnTo>
                  <a:lnTo>
                    <a:pt x="0" y="49021"/>
                  </a:lnTo>
                  <a:lnTo>
                    <a:pt x="0" y="798829"/>
                  </a:lnTo>
                  <a:lnTo>
                    <a:pt x="10794" y="827404"/>
                  </a:lnTo>
                  <a:lnTo>
                    <a:pt x="45592" y="847470"/>
                  </a:lnTo>
                  <a:lnTo>
                    <a:pt x="49021" y="847725"/>
                  </a:lnTo>
                  <a:lnTo>
                    <a:pt x="2046604" y="847725"/>
                  </a:lnTo>
                  <a:lnTo>
                    <a:pt x="2050033" y="847470"/>
                  </a:lnTo>
                  <a:lnTo>
                    <a:pt x="2077719" y="834897"/>
                  </a:lnTo>
                  <a:lnTo>
                    <a:pt x="2095500" y="798829"/>
                  </a:lnTo>
                  <a:lnTo>
                    <a:pt x="2095500" y="49021"/>
                  </a:lnTo>
                  <a:lnTo>
                    <a:pt x="2082672" y="17779"/>
                  </a:lnTo>
                  <a:lnTo>
                    <a:pt x="2046604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633839" y="2328163"/>
              <a:ext cx="2095500" cy="847725"/>
            </a:xfrm>
            <a:custGeom>
              <a:avLst/>
              <a:gdLst/>
              <a:ahLst/>
              <a:cxnLst/>
              <a:rect l="l" t="t" r="r" b="b"/>
              <a:pathLst>
                <a:path w="2095500" h="847725">
                  <a:moveTo>
                    <a:pt x="0" y="795401"/>
                  </a:moveTo>
                  <a:lnTo>
                    <a:pt x="0" y="52450"/>
                  </a:lnTo>
                  <a:lnTo>
                    <a:pt x="0" y="49021"/>
                  </a:lnTo>
                  <a:lnTo>
                    <a:pt x="380" y="45592"/>
                  </a:lnTo>
                  <a:lnTo>
                    <a:pt x="1015" y="42290"/>
                  </a:lnTo>
                  <a:lnTo>
                    <a:pt x="1777" y="38861"/>
                  </a:lnTo>
                  <a:lnTo>
                    <a:pt x="2793" y="35559"/>
                  </a:lnTo>
                  <a:lnTo>
                    <a:pt x="4063" y="32384"/>
                  </a:lnTo>
                  <a:lnTo>
                    <a:pt x="5333" y="29209"/>
                  </a:lnTo>
                  <a:lnTo>
                    <a:pt x="6984" y="26161"/>
                  </a:lnTo>
                  <a:lnTo>
                    <a:pt x="8889" y="23367"/>
                  </a:lnTo>
                  <a:lnTo>
                    <a:pt x="10794" y="20446"/>
                  </a:lnTo>
                  <a:lnTo>
                    <a:pt x="12953" y="17779"/>
                  </a:lnTo>
                  <a:lnTo>
                    <a:pt x="15366" y="15366"/>
                  </a:lnTo>
                  <a:lnTo>
                    <a:pt x="17779" y="12953"/>
                  </a:lnTo>
                  <a:lnTo>
                    <a:pt x="49021" y="0"/>
                  </a:lnTo>
                  <a:lnTo>
                    <a:pt x="52450" y="0"/>
                  </a:lnTo>
                  <a:lnTo>
                    <a:pt x="2043176" y="0"/>
                  </a:lnTo>
                  <a:lnTo>
                    <a:pt x="2046604" y="0"/>
                  </a:lnTo>
                  <a:lnTo>
                    <a:pt x="2050033" y="380"/>
                  </a:lnTo>
                  <a:lnTo>
                    <a:pt x="2053335" y="1015"/>
                  </a:lnTo>
                  <a:lnTo>
                    <a:pt x="2056764" y="1777"/>
                  </a:lnTo>
                  <a:lnTo>
                    <a:pt x="2060066" y="2793"/>
                  </a:lnTo>
                  <a:lnTo>
                    <a:pt x="2063241" y="4063"/>
                  </a:lnTo>
                  <a:lnTo>
                    <a:pt x="2066416" y="5333"/>
                  </a:lnTo>
                  <a:lnTo>
                    <a:pt x="2092832" y="35559"/>
                  </a:lnTo>
                  <a:lnTo>
                    <a:pt x="2095500" y="52450"/>
                  </a:lnTo>
                  <a:lnTo>
                    <a:pt x="2095500" y="795401"/>
                  </a:lnTo>
                  <a:lnTo>
                    <a:pt x="2080259" y="832484"/>
                  </a:lnTo>
                  <a:lnTo>
                    <a:pt x="2072258" y="838961"/>
                  </a:lnTo>
                  <a:lnTo>
                    <a:pt x="2069464" y="840866"/>
                  </a:lnTo>
                  <a:lnTo>
                    <a:pt x="2043176" y="847725"/>
                  </a:lnTo>
                  <a:lnTo>
                    <a:pt x="52450" y="847725"/>
                  </a:lnTo>
                  <a:lnTo>
                    <a:pt x="15366" y="832484"/>
                  </a:lnTo>
                  <a:lnTo>
                    <a:pt x="8889" y="824483"/>
                  </a:lnTo>
                  <a:lnTo>
                    <a:pt x="6984" y="821689"/>
                  </a:lnTo>
                  <a:lnTo>
                    <a:pt x="5333" y="818641"/>
                  </a:lnTo>
                  <a:lnTo>
                    <a:pt x="4063" y="815466"/>
                  </a:lnTo>
                  <a:lnTo>
                    <a:pt x="2793" y="812291"/>
                  </a:lnTo>
                  <a:lnTo>
                    <a:pt x="1777" y="808989"/>
                  </a:lnTo>
                  <a:lnTo>
                    <a:pt x="1015" y="805560"/>
                  </a:lnTo>
                  <a:lnTo>
                    <a:pt x="380" y="802258"/>
                  </a:lnTo>
                  <a:lnTo>
                    <a:pt x="0" y="798829"/>
                  </a:lnTo>
                  <a:lnTo>
                    <a:pt x="0" y="795401"/>
                  </a:lnTo>
                  <a:close/>
                </a:path>
              </a:pathLst>
            </a:custGeom>
            <a:ln w="9523">
              <a:solidFill>
                <a:srgbClr val="DEEB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752965" y="2561589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309879" y="0"/>
                  </a:moveTo>
                  <a:lnTo>
                    <a:pt x="33019" y="0"/>
                  </a:lnTo>
                  <a:lnTo>
                    <a:pt x="28193" y="1015"/>
                  </a:lnTo>
                  <a:lnTo>
                    <a:pt x="0" y="33019"/>
                  </a:lnTo>
                  <a:lnTo>
                    <a:pt x="0" y="347979"/>
                  </a:lnTo>
                  <a:lnTo>
                    <a:pt x="1015" y="352805"/>
                  </a:lnTo>
                  <a:lnTo>
                    <a:pt x="28193" y="379983"/>
                  </a:lnTo>
                  <a:lnTo>
                    <a:pt x="33019" y="381000"/>
                  </a:lnTo>
                  <a:lnTo>
                    <a:pt x="309879" y="381000"/>
                  </a:lnTo>
                  <a:lnTo>
                    <a:pt x="314705" y="379983"/>
                  </a:lnTo>
                  <a:lnTo>
                    <a:pt x="342900" y="347979"/>
                  </a:lnTo>
                  <a:lnTo>
                    <a:pt x="342900" y="33019"/>
                  </a:lnTo>
                  <a:lnTo>
                    <a:pt x="341883" y="28193"/>
                  </a:lnTo>
                  <a:lnTo>
                    <a:pt x="309879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48215" y="2656839"/>
              <a:ext cx="166687" cy="190500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0202418" y="2413989"/>
            <a:ext cx="1072515" cy="633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200" spc="-25" dirty="0">
                <a:solidFill>
                  <a:srgbClr val="31302E"/>
                </a:solidFill>
                <a:latin typeface="Segoe UI Semibold"/>
                <a:cs typeface="Segoe UI Semibold"/>
              </a:rPr>
              <a:t>Git</a:t>
            </a:r>
            <a:endParaRPr sz="12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050" spc="-20" dirty="0">
                <a:solidFill>
                  <a:srgbClr val="31302E"/>
                </a:solidFill>
                <a:latin typeface="Segoe UI"/>
                <a:cs typeface="Segoe UI"/>
              </a:rPr>
              <a:t>Notebook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 Version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Control</a:t>
            </a:r>
            <a:endParaRPr sz="1050">
              <a:latin typeface="Segoe UI"/>
              <a:cs typeface="Segoe U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56565" y="3637851"/>
            <a:ext cx="11277600" cy="704850"/>
            <a:chOff x="456565" y="3637851"/>
            <a:chExt cx="11277600" cy="704850"/>
          </a:xfrm>
        </p:grpSpPr>
        <p:sp>
          <p:nvSpPr>
            <p:cNvPr id="55" name="object 55"/>
            <p:cNvSpPr/>
            <p:nvPr/>
          </p:nvSpPr>
          <p:spPr>
            <a:xfrm>
              <a:off x="461327" y="3642613"/>
              <a:ext cx="11268075" cy="695325"/>
            </a:xfrm>
            <a:custGeom>
              <a:avLst/>
              <a:gdLst/>
              <a:ahLst/>
              <a:cxnLst/>
              <a:rect l="l" t="t" r="r" b="b"/>
              <a:pathLst>
                <a:path w="11268075" h="695325">
                  <a:moveTo>
                    <a:pt x="11219116" y="0"/>
                  </a:moveTo>
                  <a:lnTo>
                    <a:pt x="48945" y="0"/>
                  </a:lnTo>
                  <a:lnTo>
                    <a:pt x="17779" y="12953"/>
                  </a:lnTo>
                  <a:lnTo>
                    <a:pt x="0" y="49021"/>
                  </a:lnTo>
                  <a:lnTo>
                    <a:pt x="0" y="646429"/>
                  </a:lnTo>
                  <a:lnTo>
                    <a:pt x="10731" y="675004"/>
                  </a:lnTo>
                  <a:lnTo>
                    <a:pt x="45542" y="695070"/>
                  </a:lnTo>
                  <a:lnTo>
                    <a:pt x="48945" y="695324"/>
                  </a:lnTo>
                  <a:lnTo>
                    <a:pt x="11219116" y="695324"/>
                  </a:lnTo>
                  <a:lnTo>
                    <a:pt x="11222545" y="695070"/>
                  </a:lnTo>
                  <a:lnTo>
                    <a:pt x="11250231" y="682497"/>
                  </a:lnTo>
                  <a:lnTo>
                    <a:pt x="11268011" y="646429"/>
                  </a:lnTo>
                  <a:lnTo>
                    <a:pt x="11268011" y="49021"/>
                  </a:lnTo>
                  <a:lnTo>
                    <a:pt x="11255184" y="17779"/>
                  </a:lnTo>
                  <a:lnTo>
                    <a:pt x="11219116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61327" y="3642613"/>
              <a:ext cx="11268075" cy="695325"/>
            </a:xfrm>
            <a:custGeom>
              <a:avLst/>
              <a:gdLst/>
              <a:ahLst/>
              <a:cxnLst/>
              <a:rect l="l" t="t" r="r" b="b"/>
              <a:pathLst>
                <a:path w="11268075" h="695325">
                  <a:moveTo>
                    <a:pt x="0" y="643000"/>
                  </a:moveTo>
                  <a:lnTo>
                    <a:pt x="0" y="52450"/>
                  </a:lnTo>
                  <a:lnTo>
                    <a:pt x="0" y="49021"/>
                  </a:lnTo>
                  <a:lnTo>
                    <a:pt x="330" y="45592"/>
                  </a:lnTo>
                  <a:lnTo>
                    <a:pt x="1003" y="42290"/>
                  </a:lnTo>
                  <a:lnTo>
                    <a:pt x="1676" y="38861"/>
                  </a:lnTo>
                  <a:lnTo>
                    <a:pt x="2666" y="35559"/>
                  </a:lnTo>
                  <a:lnTo>
                    <a:pt x="3987" y="32384"/>
                  </a:lnTo>
                  <a:lnTo>
                    <a:pt x="5308" y="29209"/>
                  </a:lnTo>
                  <a:lnTo>
                    <a:pt x="6921" y="26161"/>
                  </a:lnTo>
                  <a:lnTo>
                    <a:pt x="8826" y="23367"/>
                  </a:lnTo>
                  <a:lnTo>
                    <a:pt x="10731" y="20446"/>
                  </a:lnTo>
                  <a:lnTo>
                    <a:pt x="45542" y="380"/>
                  </a:lnTo>
                  <a:lnTo>
                    <a:pt x="48945" y="0"/>
                  </a:lnTo>
                  <a:lnTo>
                    <a:pt x="52387" y="0"/>
                  </a:lnTo>
                  <a:lnTo>
                    <a:pt x="11215687" y="0"/>
                  </a:lnTo>
                  <a:lnTo>
                    <a:pt x="11219116" y="0"/>
                  </a:lnTo>
                  <a:lnTo>
                    <a:pt x="11222545" y="380"/>
                  </a:lnTo>
                  <a:lnTo>
                    <a:pt x="11257343" y="20446"/>
                  </a:lnTo>
                  <a:lnTo>
                    <a:pt x="11268011" y="52450"/>
                  </a:lnTo>
                  <a:lnTo>
                    <a:pt x="11268011" y="643000"/>
                  </a:lnTo>
                  <a:lnTo>
                    <a:pt x="11259248" y="672083"/>
                  </a:lnTo>
                  <a:lnTo>
                    <a:pt x="11257343" y="675004"/>
                  </a:lnTo>
                  <a:lnTo>
                    <a:pt x="11222545" y="695070"/>
                  </a:lnTo>
                  <a:lnTo>
                    <a:pt x="11215687" y="695324"/>
                  </a:lnTo>
                  <a:lnTo>
                    <a:pt x="52387" y="695324"/>
                  </a:lnTo>
                  <a:lnTo>
                    <a:pt x="23279" y="686561"/>
                  </a:lnTo>
                  <a:lnTo>
                    <a:pt x="20421" y="684656"/>
                  </a:lnTo>
                  <a:lnTo>
                    <a:pt x="330" y="649858"/>
                  </a:lnTo>
                  <a:lnTo>
                    <a:pt x="0" y="646429"/>
                  </a:lnTo>
                  <a:lnTo>
                    <a:pt x="0" y="643000"/>
                  </a:lnTo>
                  <a:close/>
                </a:path>
              </a:pathLst>
            </a:custGeom>
            <a:ln w="9523">
              <a:solidFill>
                <a:srgbClr val="DEEB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962271" y="3730013"/>
            <a:ext cx="2270760" cy="4813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500" dirty="0">
                <a:solidFill>
                  <a:schemeClr val="tx1"/>
                </a:solidFill>
                <a:latin typeface="Segoe UI Semibold"/>
                <a:cs typeface="Segoe UI Semibold"/>
              </a:rPr>
              <a:t>Azure</a:t>
            </a:r>
            <a:r>
              <a:rPr sz="1500" spc="-85" dirty="0">
                <a:solidFill>
                  <a:schemeClr val="tx1"/>
                </a:solidFill>
                <a:latin typeface="Segoe UI Semibold"/>
                <a:cs typeface="Segoe UI Semibold"/>
              </a:rPr>
              <a:t> </a:t>
            </a:r>
            <a:r>
              <a:rPr sz="1500" spc="-10" dirty="0">
                <a:solidFill>
                  <a:schemeClr val="tx1"/>
                </a:solidFill>
                <a:latin typeface="Segoe UI Semibold"/>
                <a:cs typeface="Segoe UI Semibold"/>
              </a:rPr>
              <a:t>Databricks</a:t>
            </a:r>
            <a:endParaRPr sz="1500" dirty="0">
              <a:solidFill>
                <a:schemeClr val="tx1"/>
              </a:solidFill>
              <a:latin typeface="Segoe UI Semibold"/>
              <a:cs typeface="Segoe UI Semibold"/>
            </a:endParaRPr>
          </a:p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050" dirty="0">
                <a:solidFill>
                  <a:schemeClr val="tx1"/>
                </a:solidFill>
                <a:latin typeface="Segoe UI"/>
                <a:cs typeface="Segoe UI"/>
              </a:rPr>
              <a:t>Data</a:t>
            </a:r>
            <a:r>
              <a:rPr sz="1050" spc="-40" dirty="0">
                <a:solidFill>
                  <a:schemeClr val="tx1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chemeClr val="tx1"/>
                </a:solidFill>
                <a:latin typeface="Segoe UI"/>
                <a:cs typeface="Segoe UI"/>
              </a:rPr>
              <a:t>Engineering</a:t>
            </a:r>
            <a:r>
              <a:rPr sz="1050" spc="-30" dirty="0">
                <a:solidFill>
                  <a:schemeClr val="tx1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chemeClr val="tx1"/>
                </a:solidFill>
                <a:latin typeface="Segoe UI"/>
                <a:cs typeface="Segoe UI"/>
              </a:rPr>
              <a:t>&amp;</a:t>
            </a:r>
            <a:r>
              <a:rPr sz="1050" spc="-35" dirty="0">
                <a:solidFill>
                  <a:schemeClr val="tx1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chemeClr val="tx1"/>
                </a:solidFill>
                <a:latin typeface="Segoe UI"/>
                <a:cs typeface="Segoe UI"/>
              </a:rPr>
              <a:t>Analytics</a:t>
            </a:r>
            <a:r>
              <a:rPr sz="1050" spc="-25" dirty="0">
                <a:solidFill>
                  <a:schemeClr val="tx1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chemeClr val="tx1"/>
                </a:solidFill>
                <a:latin typeface="Segoe UI"/>
                <a:cs typeface="Segoe UI"/>
              </a:rPr>
              <a:t>Platform</a:t>
            </a:r>
            <a:endParaRPr sz="1050" dirty="0">
              <a:solidFill>
                <a:schemeClr val="tx1"/>
              </a:solidFill>
              <a:latin typeface="Segoe UI"/>
              <a:cs typeface="Segoe U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124190" y="4457065"/>
            <a:ext cx="3609975" cy="1200150"/>
            <a:chOff x="8124190" y="4457065"/>
            <a:chExt cx="3609975" cy="1200150"/>
          </a:xfrm>
        </p:grpSpPr>
        <p:sp>
          <p:nvSpPr>
            <p:cNvPr id="59" name="object 59"/>
            <p:cNvSpPr/>
            <p:nvPr/>
          </p:nvSpPr>
          <p:spPr>
            <a:xfrm>
              <a:off x="8143240" y="4461764"/>
              <a:ext cx="3586479" cy="1190625"/>
            </a:xfrm>
            <a:custGeom>
              <a:avLst/>
              <a:gdLst/>
              <a:ahLst/>
              <a:cxnLst/>
              <a:rect l="l" t="t" r="r" b="b"/>
              <a:pathLst>
                <a:path w="3586479" h="1190625">
                  <a:moveTo>
                    <a:pt x="3537204" y="0"/>
                  </a:moveTo>
                  <a:lnTo>
                    <a:pt x="33019" y="0"/>
                  </a:lnTo>
                  <a:lnTo>
                    <a:pt x="18795" y="6731"/>
                  </a:lnTo>
                  <a:lnTo>
                    <a:pt x="0" y="45465"/>
                  </a:lnTo>
                  <a:lnTo>
                    <a:pt x="0" y="1145286"/>
                  </a:lnTo>
                  <a:lnTo>
                    <a:pt x="1015" y="1151889"/>
                  </a:lnTo>
                  <a:lnTo>
                    <a:pt x="28193" y="1189355"/>
                  </a:lnTo>
                  <a:lnTo>
                    <a:pt x="33019" y="1190625"/>
                  </a:lnTo>
                  <a:lnTo>
                    <a:pt x="3537204" y="1190625"/>
                  </a:lnTo>
                  <a:lnTo>
                    <a:pt x="3540632" y="1190371"/>
                  </a:lnTo>
                  <a:lnTo>
                    <a:pt x="3568318" y="1177798"/>
                  </a:lnTo>
                  <a:lnTo>
                    <a:pt x="3586099" y="1141730"/>
                  </a:lnTo>
                  <a:lnTo>
                    <a:pt x="3586099" y="49022"/>
                  </a:lnTo>
                  <a:lnTo>
                    <a:pt x="3573271" y="17780"/>
                  </a:lnTo>
                  <a:lnTo>
                    <a:pt x="3537204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152257" y="4457065"/>
              <a:ext cx="3582035" cy="1200150"/>
            </a:xfrm>
            <a:custGeom>
              <a:avLst/>
              <a:gdLst/>
              <a:ahLst/>
              <a:cxnLst/>
              <a:rect l="l" t="t" r="r" b="b"/>
              <a:pathLst>
                <a:path w="3582034" h="1200150">
                  <a:moveTo>
                    <a:pt x="3532378" y="0"/>
                  </a:moveTo>
                  <a:lnTo>
                    <a:pt x="21463" y="0"/>
                  </a:lnTo>
                  <a:lnTo>
                    <a:pt x="14224" y="1397"/>
                  </a:lnTo>
                  <a:lnTo>
                    <a:pt x="0" y="7238"/>
                  </a:lnTo>
                  <a:lnTo>
                    <a:pt x="20954" y="12446"/>
                  </a:lnTo>
                  <a:lnTo>
                    <a:pt x="23749" y="9525"/>
                  </a:lnTo>
                  <a:lnTo>
                    <a:pt x="3524758" y="9525"/>
                  </a:lnTo>
                  <a:lnTo>
                    <a:pt x="3564509" y="30861"/>
                  </a:lnTo>
                  <a:lnTo>
                    <a:pt x="3572383" y="57150"/>
                  </a:lnTo>
                  <a:lnTo>
                    <a:pt x="3572383" y="1143000"/>
                  </a:lnTo>
                  <a:lnTo>
                    <a:pt x="3551047" y="1182751"/>
                  </a:lnTo>
                  <a:lnTo>
                    <a:pt x="3524758" y="1190625"/>
                  </a:lnTo>
                  <a:lnTo>
                    <a:pt x="23749" y="1190625"/>
                  </a:lnTo>
                  <a:lnTo>
                    <a:pt x="20954" y="1187704"/>
                  </a:lnTo>
                  <a:lnTo>
                    <a:pt x="126" y="1192784"/>
                  </a:lnTo>
                  <a:lnTo>
                    <a:pt x="14224" y="1198752"/>
                  </a:lnTo>
                  <a:lnTo>
                    <a:pt x="21463" y="1200150"/>
                  </a:lnTo>
                  <a:lnTo>
                    <a:pt x="3532378" y="1200150"/>
                  </a:lnTo>
                  <a:lnTo>
                    <a:pt x="3570478" y="1178052"/>
                  </a:lnTo>
                  <a:lnTo>
                    <a:pt x="3581908" y="1150620"/>
                  </a:lnTo>
                  <a:lnTo>
                    <a:pt x="3581908" y="49530"/>
                  </a:lnTo>
                  <a:lnTo>
                    <a:pt x="3580384" y="42290"/>
                  </a:lnTo>
                  <a:lnTo>
                    <a:pt x="3574669" y="28321"/>
                  </a:lnTo>
                  <a:lnTo>
                    <a:pt x="3570478" y="22098"/>
                  </a:lnTo>
                  <a:lnTo>
                    <a:pt x="3565144" y="16763"/>
                  </a:lnTo>
                  <a:lnTo>
                    <a:pt x="3532378" y="0"/>
                  </a:lnTo>
                  <a:close/>
                </a:path>
              </a:pathLst>
            </a:custGeom>
            <a:solidFill>
              <a:srgbClr val="DEEB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124190" y="4464177"/>
              <a:ext cx="49530" cy="1186180"/>
            </a:xfrm>
            <a:custGeom>
              <a:avLst/>
              <a:gdLst/>
              <a:ahLst/>
              <a:cxnLst/>
              <a:rect l="l" t="t" r="r" b="b"/>
              <a:pathLst>
                <a:path w="49529" h="1186179">
                  <a:moveTo>
                    <a:pt x="28575" y="0"/>
                  </a:moveTo>
                  <a:lnTo>
                    <a:pt x="22098" y="4318"/>
                  </a:lnTo>
                  <a:lnTo>
                    <a:pt x="0" y="42418"/>
                  </a:lnTo>
                  <a:lnTo>
                    <a:pt x="0" y="1143508"/>
                  </a:lnTo>
                  <a:lnTo>
                    <a:pt x="1396" y="1150747"/>
                  </a:lnTo>
                  <a:lnTo>
                    <a:pt x="28575" y="1185926"/>
                  </a:lnTo>
                  <a:lnTo>
                    <a:pt x="49149" y="1180719"/>
                  </a:lnTo>
                  <a:lnTo>
                    <a:pt x="47370" y="1178814"/>
                  </a:lnTo>
                  <a:lnTo>
                    <a:pt x="38100" y="1135888"/>
                  </a:lnTo>
                  <a:lnTo>
                    <a:pt x="38100" y="50037"/>
                  </a:lnTo>
                  <a:lnTo>
                    <a:pt x="38480" y="40512"/>
                  </a:lnTo>
                  <a:lnTo>
                    <a:pt x="49149" y="5207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FFD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6590" y="4914265"/>
              <a:ext cx="133350" cy="13335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6590" y="5142865"/>
              <a:ext cx="133350" cy="13335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6590" y="5371465"/>
              <a:ext cx="133350" cy="133350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8475344" y="4587062"/>
            <a:ext cx="1851660" cy="938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363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69309"/>
                </a:solidFill>
                <a:latin typeface="Segoe UI Semibold"/>
                <a:cs typeface="Segoe UI Semibold"/>
              </a:rPr>
              <a:t>Gold</a:t>
            </a:r>
            <a:r>
              <a:rPr sz="1200" spc="-15" dirty="0">
                <a:solidFill>
                  <a:srgbClr val="B69309"/>
                </a:solidFill>
                <a:latin typeface="Segoe UI Semibold"/>
                <a:cs typeface="Segoe UI Semibold"/>
              </a:rPr>
              <a:t> </a:t>
            </a:r>
            <a:r>
              <a:rPr sz="1200" spc="-10" dirty="0">
                <a:solidFill>
                  <a:srgbClr val="B69309"/>
                </a:solidFill>
                <a:latin typeface="Segoe UI Semibold"/>
                <a:cs typeface="Segoe UI Semibold"/>
              </a:rPr>
              <a:t>Layer</a:t>
            </a:r>
            <a:endParaRPr sz="1200">
              <a:latin typeface="Segoe UI Semibold"/>
              <a:cs typeface="Segoe UI Semibold"/>
            </a:endParaRPr>
          </a:p>
          <a:p>
            <a:pPr marL="12700" marR="531495">
              <a:lnSpc>
                <a:spcPct val="142400"/>
              </a:lnSpc>
              <a:spcBef>
                <a:spcPts val="365"/>
              </a:spcBef>
            </a:pP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Feature</a:t>
            </a:r>
            <a:r>
              <a:rPr sz="10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engineering Model-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ready</a:t>
            </a:r>
            <a:r>
              <a:rPr sz="1050" spc="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datasets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Business</a:t>
            </a:r>
            <a:r>
              <a:rPr sz="1050" spc="-7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aggregations</a:t>
            </a:r>
            <a:endParaRPr sz="1050">
              <a:latin typeface="Segoe UI"/>
              <a:cs typeface="Segoe U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247701" y="6533452"/>
            <a:ext cx="5486400" cy="1276350"/>
            <a:chOff x="6247701" y="6533452"/>
            <a:chExt cx="5486400" cy="1276350"/>
          </a:xfrm>
        </p:grpSpPr>
        <p:sp>
          <p:nvSpPr>
            <p:cNvPr id="67" name="object 67"/>
            <p:cNvSpPr/>
            <p:nvPr/>
          </p:nvSpPr>
          <p:spPr>
            <a:xfrm>
              <a:off x="6252463" y="6538214"/>
              <a:ext cx="5476875" cy="1266825"/>
            </a:xfrm>
            <a:custGeom>
              <a:avLst/>
              <a:gdLst/>
              <a:ahLst/>
              <a:cxnLst/>
              <a:rect l="l" t="t" r="r" b="b"/>
              <a:pathLst>
                <a:path w="5476875" h="1266825">
                  <a:moveTo>
                    <a:pt x="5427980" y="0"/>
                  </a:moveTo>
                  <a:lnTo>
                    <a:pt x="49022" y="0"/>
                  </a:lnTo>
                  <a:lnTo>
                    <a:pt x="17780" y="12954"/>
                  </a:lnTo>
                  <a:lnTo>
                    <a:pt x="0" y="49022"/>
                  </a:lnTo>
                  <a:lnTo>
                    <a:pt x="0" y="1217930"/>
                  </a:lnTo>
                  <a:lnTo>
                    <a:pt x="10795" y="1246505"/>
                  </a:lnTo>
                  <a:lnTo>
                    <a:pt x="45593" y="1266571"/>
                  </a:lnTo>
                  <a:lnTo>
                    <a:pt x="49022" y="1266825"/>
                  </a:lnTo>
                  <a:lnTo>
                    <a:pt x="5427980" y="1266825"/>
                  </a:lnTo>
                  <a:lnTo>
                    <a:pt x="5431409" y="1266571"/>
                  </a:lnTo>
                  <a:lnTo>
                    <a:pt x="5459221" y="1253998"/>
                  </a:lnTo>
                  <a:lnTo>
                    <a:pt x="5476875" y="1217930"/>
                  </a:lnTo>
                  <a:lnTo>
                    <a:pt x="5476875" y="49022"/>
                  </a:lnTo>
                  <a:lnTo>
                    <a:pt x="5464047" y="17780"/>
                  </a:lnTo>
                  <a:lnTo>
                    <a:pt x="5427980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252463" y="6538214"/>
              <a:ext cx="5476875" cy="1266825"/>
            </a:xfrm>
            <a:custGeom>
              <a:avLst/>
              <a:gdLst/>
              <a:ahLst/>
              <a:cxnLst/>
              <a:rect l="l" t="t" r="r" b="b"/>
              <a:pathLst>
                <a:path w="5476875" h="1266825">
                  <a:moveTo>
                    <a:pt x="0" y="1214501"/>
                  </a:moveTo>
                  <a:lnTo>
                    <a:pt x="0" y="52451"/>
                  </a:lnTo>
                  <a:lnTo>
                    <a:pt x="0" y="49022"/>
                  </a:lnTo>
                  <a:lnTo>
                    <a:pt x="381" y="45593"/>
                  </a:lnTo>
                  <a:lnTo>
                    <a:pt x="15366" y="15367"/>
                  </a:lnTo>
                  <a:lnTo>
                    <a:pt x="17780" y="12954"/>
                  </a:lnTo>
                  <a:lnTo>
                    <a:pt x="20447" y="10795"/>
                  </a:lnTo>
                  <a:lnTo>
                    <a:pt x="23368" y="8890"/>
                  </a:lnTo>
                  <a:lnTo>
                    <a:pt x="26162" y="6985"/>
                  </a:lnTo>
                  <a:lnTo>
                    <a:pt x="49022" y="0"/>
                  </a:lnTo>
                  <a:lnTo>
                    <a:pt x="52450" y="0"/>
                  </a:lnTo>
                  <a:lnTo>
                    <a:pt x="5424551" y="0"/>
                  </a:lnTo>
                  <a:lnTo>
                    <a:pt x="5427980" y="0"/>
                  </a:lnTo>
                  <a:lnTo>
                    <a:pt x="5431409" y="381"/>
                  </a:lnTo>
                  <a:lnTo>
                    <a:pt x="5474208" y="35560"/>
                  </a:lnTo>
                  <a:lnTo>
                    <a:pt x="5476875" y="52451"/>
                  </a:lnTo>
                  <a:lnTo>
                    <a:pt x="5476875" y="1214501"/>
                  </a:lnTo>
                  <a:lnTo>
                    <a:pt x="5472938" y="1234567"/>
                  </a:lnTo>
                  <a:lnTo>
                    <a:pt x="5471668" y="1237742"/>
                  </a:lnTo>
                  <a:lnTo>
                    <a:pt x="5470017" y="1240790"/>
                  </a:lnTo>
                  <a:lnTo>
                    <a:pt x="5468112" y="1243584"/>
                  </a:lnTo>
                  <a:lnTo>
                    <a:pt x="5466207" y="1246505"/>
                  </a:lnTo>
                  <a:lnTo>
                    <a:pt x="5453634" y="1258062"/>
                  </a:lnTo>
                  <a:lnTo>
                    <a:pt x="5450840" y="1259967"/>
                  </a:lnTo>
                  <a:lnTo>
                    <a:pt x="5424551" y="1266825"/>
                  </a:lnTo>
                  <a:lnTo>
                    <a:pt x="52450" y="1266825"/>
                  </a:lnTo>
                  <a:lnTo>
                    <a:pt x="15366" y="1251585"/>
                  </a:lnTo>
                  <a:lnTo>
                    <a:pt x="0" y="1217930"/>
                  </a:lnTo>
                  <a:lnTo>
                    <a:pt x="0" y="1214501"/>
                  </a:lnTo>
                  <a:close/>
                </a:path>
              </a:pathLst>
            </a:custGeom>
            <a:ln w="9523">
              <a:solidFill>
                <a:srgbClr val="DEEB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371589" y="698119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47980" y="0"/>
                  </a:moveTo>
                  <a:lnTo>
                    <a:pt x="33020" y="0"/>
                  </a:lnTo>
                  <a:lnTo>
                    <a:pt x="28194" y="1015"/>
                  </a:lnTo>
                  <a:lnTo>
                    <a:pt x="0" y="33019"/>
                  </a:lnTo>
                  <a:lnTo>
                    <a:pt x="0" y="347979"/>
                  </a:lnTo>
                  <a:lnTo>
                    <a:pt x="1015" y="352805"/>
                  </a:lnTo>
                  <a:lnTo>
                    <a:pt x="28194" y="379983"/>
                  </a:lnTo>
                  <a:lnTo>
                    <a:pt x="33020" y="380999"/>
                  </a:lnTo>
                  <a:lnTo>
                    <a:pt x="347980" y="380999"/>
                  </a:lnTo>
                  <a:lnTo>
                    <a:pt x="352806" y="379983"/>
                  </a:lnTo>
                  <a:lnTo>
                    <a:pt x="381000" y="347979"/>
                  </a:lnTo>
                  <a:lnTo>
                    <a:pt x="381000" y="33019"/>
                  </a:lnTo>
                  <a:lnTo>
                    <a:pt x="379984" y="28193"/>
                  </a:lnTo>
                  <a:lnTo>
                    <a:pt x="347980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47789" y="7088314"/>
              <a:ext cx="238125" cy="16668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66889" y="7181217"/>
              <a:ext cx="114298" cy="11429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66889" y="7371716"/>
              <a:ext cx="114298" cy="11429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66889" y="7562217"/>
              <a:ext cx="114298" cy="114297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6855332" y="6625382"/>
            <a:ext cx="1772285" cy="106807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09"/>
              </a:spcBef>
            </a:pPr>
            <a:r>
              <a:rPr sz="1200" dirty="0">
                <a:solidFill>
                  <a:srgbClr val="31302E"/>
                </a:solidFill>
                <a:latin typeface="Segoe UI Semibold"/>
                <a:cs typeface="Segoe UI Semibold"/>
              </a:rPr>
              <a:t>Azure</a:t>
            </a:r>
            <a:r>
              <a:rPr sz="1200" spc="-50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 Semibold"/>
                <a:cs typeface="Segoe UI Semibold"/>
              </a:rPr>
              <a:t>Machine</a:t>
            </a:r>
            <a:r>
              <a:rPr sz="1200" spc="-30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 Semibold"/>
                <a:cs typeface="Segoe UI Semibold"/>
              </a:rPr>
              <a:t>Learning</a:t>
            </a:r>
            <a:endParaRPr sz="1200">
              <a:latin typeface="Segoe UI Semibold"/>
              <a:cs typeface="Segoe UI Semibold"/>
            </a:endParaRPr>
          </a:p>
          <a:p>
            <a:pPr marL="12700" algn="just">
              <a:lnSpc>
                <a:spcPct val="100000"/>
              </a:lnSpc>
              <a:spcBef>
                <a:spcPts val="285"/>
              </a:spcBef>
            </a:pP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Model</a:t>
            </a:r>
            <a:r>
              <a:rPr sz="10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Deployment</a:t>
            </a:r>
            <a:r>
              <a:rPr sz="1050" spc="-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&amp;</a:t>
            </a:r>
            <a:r>
              <a:rPr sz="10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Serving</a:t>
            </a:r>
            <a:endParaRPr sz="1050">
              <a:latin typeface="Segoe UI"/>
              <a:cs typeface="Segoe UI"/>
            </a:endParaRPr>
          </a:p>
          <a:p>
            <a:pPr marL="196850" marR="600710" algn="just">
              <a:lnSpc>
                <a:spcPct val="138300"/>
              </a:lnSpc>
              <a:spcBef>
                <a:spcPts val="430"/>
              </a:spcBef>
            </a:pPr>
            <a:r>
              <a:rPr sz="900" dirty="0">
                <a:solidFill>
                  <a:srgbClr val="31302E"/>
                </a:solidFill>
                <a:latin typeface="Segoe UI"/>
                <a:cs typeface="Segoe UI"/>
              </a:rPr>
              <a:t>Model</a:t>
            </a:r>
            <a:r>
              <a:rPr sz="90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31302E"/>
                </a:solidFill>
                <a:latin typeface="Segoe UI"/>
                <a:cs typeface="Segoe UI"/>
              </a:rPr>
              <a:t>registration REST</a:t>
            </a:r>
            <a:r>
              <a:rPr sz="90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31302E"/>
                </a:solidFill>
                <a:latin typeface="Segoe UI"/>
                <a:cs typeface="Segoe UI"/>
              </a:rPr>
              <a:t>API</a:t>
            </a:r>
            <a:r>
              <a:rPr sz="90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31302E"/>
                </a:solidFill>
                <a:latin typeface="Segoe UI"/>
                <a:cs typeface="Segoe UI"/>
              </a:rPr>
              <a:t>endpoints Real-</a:t>
            </a:r>
            <a:r>
              <a:rPr sz="900" dirty="0">
                <a:solidFill>
                  <a:srgbClr val="31302E"/>
                </a:solidFill>
                <a:latin typeface="Segoe UI"/>
                <a:cs typeface="Segoe UI"/>
              </a:rPr>
              <a:t>time</a:t>
            </a:r>
            <a:r>
              <a:rPr sz="90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31302E"/>
                </a:solidFill>
                <a:latin typeface="Segoe UI"/>
                <a:cs typeface="Segoe UI"/>
              </a:rPr>
              <a:t>inference</a:t>
            </a:r>
            <a:endParaRPr sz="9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6565" y="989966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2000" y="0"/>
                </a:moveTo>
                <a:lnTo>
                  <a:pt x="0" y="0"/>
                </a:lnTo>
                <a:lnTo>
                  <a:pt x="0" y="38098"/>
                </a:lnTo>
                <a:lnTo>
                  <a:pt x="762000" y="38098"/>
                </a:lnTo>
                <a:lnTo>
                  <a:pt x="76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476365" y="1408430"/>
            <a:ext cx="666750" cy="666750"/>
            <a:chOff x="6476365" y="1408430"/>
            <a:chExt cx="666750" cy="666750"/>
          </a:xfrm>
        </p:grpSpPr>
        <p:sp>
          <p:nvSpPr>
            <p:cNvPr id="5" name="object 5"/>
            <p:cNvSpPr/>
            <p:nvPr/>
          </p:nvSpPr>
          <p:spPr>
            <a:xfrm>
              <a:off x="6476365" y="1408430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41503" y="126"/>
                  </a:moveTo>
                  <a:lnTo>
                    <a:pt x="268351" y="6350"/>
                  </a:lnTo>
                  <a:lnTo>
                    <a:pt x="228854" y="16764"/>
                  </a:lnTo>
                  <a:lnTo>
                    <a:pt x="190881" y="32003"/>
                  </a:lnTo>
                  <a:lnTo>
                    <a:pt x="155066" y="51689"/>
                  </a:lnTo>
                  <a:lnTo>
                    <a:pt x="121919" y="75692"/>
                  </a:lnTo>
                  <a:lnTo>
                    <a:pt x="91948" y="103504"/>
                  </a:lnTo>
                  <a:lnTo>
                    <a:pt x="65659" y="134747"/>
                  </a:lnTo>
                  <a:lnTo>
                    <a:pt x="43307" y="169037"/>
                  </a:lnTo>
                  <a:lnTo>
                    <a:pt x="25400" y="205740"/>
                  </a:lnTo>
                  <a:lnTo>
                    <a:pt x="12064" y="244475"/>
                  </a:lnTo>
                  <a:lnTo>
                    <a:pt x="3556" y="284479"/>
                  </a:lnTo>
                  <a:lnTo>
                    <a:pt x="126" y="325247"/>
                  </a:lnTo>
                  <a:lnTo>
                    <a:pt x="0" y="333375"/>
                  </a:lnTo>
                  <a:lnTo>
                    <a:pt x="1650" y="366014"/>
                  </a:lnTo>
                  <a:lnTo>
                    <a:pt x="8127" y="406400"/>
                  </a:lnTo>
                  <a:lnTo>
                    <a:pt x="19431" y="445643"/>
                  </a:lnTo>
                  <a:lnTo>
                    <a:pt x="35560" y="483235"/>
                  </a:lnTo>
                  <a:lnTo>
                    <a:pt x="56134" y="518541"/>
                  </a:lnTo>
                  <a:lnTo>
                    <a:pt x="80899" y="551179"/>
                  </a:lnTo>
                  <a:lnTo>
                    <a:pt x="109474" y="580390"/>
                  </a:lnTo>
                  <a:lnTo>
                    <a:pt x="141351" y="605917"/>
                  </a:lnTo>
                  <a:lnTo>
                    <a:pt x="176276" y="627380"/>
                  </a:lnTo>
                  <a:lnTo>
                    <a:pt x="213360" y="644398"/>
                  </a:lnTo>
                  <a:lnTo>
                    <a:pt x="252349" y="656717"/>
                  </a:lnTo>
                  <a:lnTo>
                    <a:pt x="292608" y="664210"/>
                  </a:lnTo>
                  <a:lnTo>
                    <a:pt x="333375" y="666750"/>
                  </a:lnTo>
                  <a:lnTo>
                    <a:pt x="357886" y="665861"/>
                  </a:lnTo>
                  <a:lnTo>
                    <a:pt x="398399" y="660400"/>
                  </a:lnTo>
                  <a:lnTo>
                    <a:pt x="437895" y="649859"/>
                  </a:lnTo>
                  <a:lnTo>
                    <a:pt x="475868" y="634746"/>
                  </a:lnTo>
                  <a:lnTo>
                    <a:pt x="511683" y="615061"/>
                  </a:lnTo>
                  <a:lnTo>
                    <a:pt x="544830" y="591058"/>
                  </a:lnTo>
                  <a:lnTo>
                    <a:pt x="574802" y="563245"/>
                  </a:lnTo>
                  <a:lnTo>
                    <a:pt x="601090" y="532002"/>
                  </a:lnTo>
                  <a:lnTo>
                    <a:pt x="623442" y="497713"/>
                  </a:lnTo>
                  <a:lnTo>
                    <a:pt x="641350" y="461010"/>
                  </a:lnTo>
                  <a:lnTo>
                    <a:pt x="654685" y="422275"/>
                  </a:lnTo>
                  <a:lnTo>
                    <a:pt x="663193" y="382270"/>
                  </a:lnTo>
                  <a:lnTo>
                    <a:pt x="666623" y="341502"/>
                  </a:lnTo>
                  <a:lnTo>
                    <a:pt x="666750" y="333375"/>
                  </a:lnTo>
                  <a:lnTo>
                    <a:pt x="665861" y="308864"/>
                  </a:lnTo>
                  <a:lnTo>
                    <a:pt x="660400" y="268350"/>
                  </a:lnTo>
                  <a:lnTo>
                    <a:pt x="649859" y="228853"/>
                  </a:lnTo>
                  <a:lnTo>
                    <a:pt x="634745" y="190880"/>
                  </a:lnTo>
                  <a:lnTo>
                    <a:pt x="615061" y="155067"/>
                  </a:lnTo>
                  <a:lnTo>
                    <a:pt x="591058" y="121920"/>
                  </a:lnTo>
                  <a:lnTo>
                    <a:pt x="563244" y="91948"/>
                  </a:lnTo>
                  <a:lnTo>
                    <a:pt x="532003" y="65659"/>
                  </a:lnTo>
                  <a:lnTo>
                    <a:pt x="497713" y="43306"/>
                  </a:lnTo>
                  <a:lnTo>
                    <a:pt x="461010" y="25400"/>
                  </a:lnTo>
                  <a:lnTo>
                    <a:pt x="422275" y="12065"/>
                  </a:lnTo>
                  <a:lnTo>
                    <a:pt x="382269" y="3555"/>
                  </a:lnTo>
                  <a:lnTo>
                    <a:pt x="341503" y="126"/>
                  </a:lnTo>
                  <a:close/>
                </a:path>
              </a:pathLst>
            </a:custGeom>
            <a:solidFill>
              <a:srgbClr val="0078D3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19240" y="1608455"/>
              <a:ext cx="381000" cy="266700"/>
            </a:xfrm>
            <a:custGeom>
              <a:avLst/>
              <a:gdLst/>
              <a:ahLst/>
              <a:cxnLst/>
              <a:rect l="l" t="t" r="r" b="b"/>
              <a:pathLst>
                <a:path w="381000" h="266700">
                  <a:moveTo>
                    <a:pt x="152400" y="0"/>
                  </a:moveTo>
                  <a:lnTo>
                    <a:pt x="115315" y="7493"/>
                  </a:lnTo>
                  <a:lnTo>
                    <a:pt x="85089" y="27940"/>
                  </a:lnTo>
                  <a:lnTo>
                    <a:pt x="64642" y="58166"/>
                  </a:lnTo>
                  <a:lnTo>
                    <a:pt x="57150" y="95250"/>
                  </a:lnTo>
                  <a:lnTo>
                    <a:pt x="57276" y="100075"/>
                  </a:lnTo>
                  <a:lnTo>
                    <a:pt x="34289" y="112395"/>
                  </a:lnTo>
                  <a:lnTo>
                    <a:pt x="16128" y="130937"/>
                  </a:lnTo>
                  <a:lnTo>
                    <a:pt x="4317" y="154177"/>
                  </a:lnTo>
                  <a:lnTo>
                    <a:pt x="0" y="180975"/>
                  </a:lnTo>
                  <a:lnTo>
                    <a:pt x="6730" y="214375"/>
                  </a:lnTo>
                  <a:lnTo>
                    <a:pt x="25145" y="241553"/>
                  </a:lnTo>
                  <a:lnTo>
                    <a:pt x="52324" y="259969"/>
                  </a:lnTo>
                  <a:lnTo>
                    <a:pt x="85725" y="266700"/>
                  </a:lnTo>
                  <a:lnTo>
                    <a:pt x="304800" y="266700"/>
                  </a:lnTo>
                  <a:lnTo>
                    <a:pt x="334517" y="260730"/>
                  </a:lnTo>
                  <a:lnTo>
                    <a:pt x="358648" y="244348"/>
                  </a:lnTo>
                  <a:lnTo>
                    <a:pt x="375030" y="220218"/>
                  </a:lnTo>
                  <a:lnTo>
                    <a:pt x="381000" y="190500"/>
                  </a:lnTo>
                  <a:lnTo>
                    <a:pt x="376300" y="164338"/>
                  </a:lnTo>
                  <a:lnTo>
                    <a:pt x="363600" y="141986"/>
                  </a:lnTo>
                  <a:lnTo>
                    <a:pt x="344169" y="125349"/>
                  </a:lnTo>
                  <a:lnTo>
                    <a:pt x="320039" y="115824"/>
                  </a:lnTo>
                  <a:lnTo>
                    <a:pt x="322452" y="109474"/>
                  </a:lnTo>
                  <a:lnTo>
                    <a:pt x="323850" y="102489"/>
                  </a:lnTo>
                  <a:lnTo>
                    <a:pt x="323850" y="95250"/>
                  </a:lnTo>
                  <a:lnTo>
                    <a:pt x="319404" y="73025"/>
                  </a:lnTo>
                  <a:lnTo>
                    <a:pt x="307085" y="54864"/>
                  </a:lnTo>
                  <a:lnTo>
                    <a:pt x="288925" y="42545"/>
                  </a:lnTo>
                  <a:lnTo>
                    <a:pt x="266700" y="38100"/>
                  </a:lnTo>
                  <a:lnTo>
                    <a:pt x="258063" y="38735"/>
                  </a:lnTo>
                  <a:lnTo>
                    <a:pt x="249808" y="40640"/>
                  </a:lnTo>
                  <a:lnTo>
                    <a:pt x="242061" y="43688"/>
                  </a:lnTo>
                  <a:lnTo>
                    <a:pt x="234950" y="47751"/>
                  </a:lnTo>
                  <a:lnTo>
                    <a:pt x="220090" y="28194"/>
                  </a:lnTo>
                  <a:lnTo>
                    <a:pt x="200786" y="13208"/>
                  </a:lnTo>
                  <a:lnTo>
                    <a:pt x="177926" y="342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191500" y="1998979"/>
            <a:ext cx="1876425" cy="95250"/>
            <a:chOff x="8191500" y="1998979"/>
            <a:chExt cx="1876425" cy="95250"/>
          </a:xfrm>
        </p:grpSpPr>
        <p:sp>
          <p:nvSpPr>
            <p:cNvPr id="8" name="object 8"/>
            <p:cNvSpPr/>
            <p:nvPr/>
          </p:nvSpPr>
          <p:spPr>
            <a:xfrm>
              <a:off x="8191500" y="2046604"/>
              <a:ext cx="1781175" cy="0"/>
            </a:xfrm>
            <a:custGeom>
              <a:avLst/>
              <a:gdLst/>
              <a:ahLst/>
              <a:cxnLst/>
              <a:rect l="l" t="t" r="r" b="b"/>
              <a:pathLst>
                <a:path w="1781175">
                  <a:moveTo>
                    <a:pt x="0" y="0"/>
                  </a:moveTo>
                  <a:lnTo>
                    <a:pt x="1781175" y="0"/>
                  </a:lnTo>
                </a:path>
              </a:pathLst>
            </a:custGeom>
            <a:ln w="19048">
              <a:solidFill>
                <a:srgbClr val="0078D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72675" y="1998979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1000740" y="1408430"/>
            <a:ext cx="666750" cy="666750"/>
            <a:chOff x="11000740" y="1408430"/>
            <a:chExt cx="666750" cy="666750"/>
          </a:xfrm>
        </p:grpSpPr>
        <p:sp>
          <p:nvSpPr>
            <p:cNvPr id="11" name="object 11"/>
            <p:cNvSpPr/>
            <p:nvPr/>
          </p:nvSpPr>
          <p:spPr>
            <a:xfrm>
              <a:off x="11000740" y="1408430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41502" y="126"/>
                  </a:moveTo>
                  <a:lnTo>
                    <a:pt x="268350" y="6350"/>
                  </a:lnTo>
                  <a:lnTo>
                    <a:pt x="228853" y="16764"/>
                  </a:lnTo>
                  <a:lnTo>
                    <a:pt x="190880" y="32003"/>
                  </a:lnTo>
                  <a:lnTo>
                    <a:pt x="155066" y="51689"/>
                  </a:lnTo>
                  <a:lnTo>
                    <a:pt x="121919" y="75692"/>
                  </a:lnTo>
                  <a:lnTo>
                    <a:pt x="91948" y="103504"/>
                  </a:lnTo>
                  <a:lnTo>
                    <a:pt x="65658" y="134747"/>
                  </a:lnTo>
                  <a:lnTo>
                    <a:pt x="43306" y="169037"/>
                  </a:lnTo>
                  <a:lnTo>
                    <a:pt x="25400" y="205740"/>
                  </a:lnTo>
                  <a:lnTo>
                    <a:pt x="12064" y="244475"/>
                  </a:lnTo>
                  <a:lnTo>
                    <a:pt x="3555" y="284479"/>
                  </a:lnTo>
                  <a:lnTo>
                    <a:pt x="126" y="325247"/>
                  </a:lnTo>
                  <a:lnTo>
                    <a:pt x="0" y="333375"/>
                  </a:lnTo>
                  <a:lnTo>
                    <a:pt x="1650" y="366014"/>
                  </a:lnTo>
                  <a:lnTo>
                    <a:pt x="8127" y="406400"/>
                  </a:lnTo>
                  <a:lnTo>
                    <a:pt x="19430" y="445643"/>
                  </a:lnTo>
                  <a:lnTo>
                    <a:pt x="35559" y="483235"/>
                  </a:lnTo>
                  <a:lnTo>
                    <a:pt x="56133" y="518541"/>
                  </a:lnTo>
                  <a:lnTo>
                    <a:pt x="80899" y="551179"/>
                  </a:lnTo>
                  <a:lnTo>
                    <a:pt x="109474" y="580390"/>
                  </a:lnTo>
                  <a:lnTo>
                    <a:pt x="141350" y="605917"/>
                  </a:lnTo>
                  <a:lnTo>
                    <a:pt x="176275" y="627380"/>
                  </a:lnTo>
                  <a:lnTo>
                    <a:pt x="213359" y="644398"/>
                  </a:lnTo>
                  <a:lnTo>
                    <a:pt x="252349" y="656717"/>
                  </a:lnTo>
                  <a:lnTo>
                    <a:pt x="292607" y="664210"/>
                  </a:lnTo>
                  <a:lnTo>
                    <a:pt x="333375" y="666750"/>
                  </a:lnTo>
                  <a:lnTo>
                    <a:pt x="357885" y="665861"/>
                  </a:lnTo>
                  <a:lnTo>
                    <a:pt x="398399" y="660400"/>
                  </a:lnTo>
                  <a:lnTo>
                    <a:pt x="437895" y="649859"/>
                  </a:lnTo>
                  <a:lnTo>
                    <a:pt x="475868" y="634746"/>
                  </a:lnTo>
                  <a:lnTo>
                    <a:pt x="511682" y="615061"/>
                  </a:lnTo>
                  <a:lnTo>
                    <a:pt x="544829" y="591058"/>
                  </a:lnTo>
                  <a:lnTo>
                    <a:pt x="574801" y="563245"/>
                  </a:lnTo>
                  <a:lnTo>
                    <a:pt x="601090" y="532002"/>
                  </a:lnTo>
                  <a:lnTo>
                    <a:pt x="623442" y="497713"/>
                  </a:lnTo>
                  <a:lnTo>
                    <a:pt x="641350" y="461010"/>
                  </a:lnTo>
                  <a:lnTo>
                    <a:pt x="654684" y="422275"/>
                  </a:lnTo>
                  <a:lnTo>
                    <a:pt x="663193" y="382270"/>
                  </a:lnTo>
                  <a:lnTo>
                    <a:pt x="666623" y="341502"/>
                  </a:lnTo>
                  <a:lnTo>
                    <a:pt x="666750" y="333375"/>
                  </a:lnTo>
                  <a:lnTo>
                    <a:pt x="665860" y="308864"/>
                  </a:lnTo>
                  <a:lnTo>
                    <a:pt x="660400" y="268350"/>
                  </a:lnTo>
                  <a:lnTo>
                    <a:pt x="649858" y="228853"/>
                  </a:lnTo>
                  <a:lnTo>
                    <a:pt x="634745" y="190880"/>
                  </a:lnTo>
                  <a:lnTo>
                    <a:pt x="615060" y="155067"/>
                  </a:lnTo>
                  <a:lnTo>
                    <a:pt x="591057" y="121920"/>
                  </a:lnTo>
                  <a:lnTo>
                    <a:pt x="563244" y="91948"/>
                  </a:lnTo>
                  <a:lnTo>
                    <a:pt x="532002" y="65659"/>
                  </a:lnTo>
                  <a:lnTo>
                    <a:pt x="497712" y="43306"/>
                  </a:lnTo>
                  <a:lnTo>
                    <a:pt x="461009" y="25400"/>
                  </a:lnTo>
                  <a:lnTo>
                    <a:pt x="422275" y="12065"/>
                  </a:lnTo>
                  <a:lnTo>
                    <a:pt x="382269" y="3555"/>
                  </a:lnTo>
                  <a:lnTo>
                    <a:pt x="341502" y="126"/>
                  </a:lnTo>
                  <a:close/>
                </a:path>
              </a:pathLst>
            </a:custGeom>
            <a:solidFill>
              <a:srgbClr val="0078D3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143615" y="1608454"/>
              <a:ext cx="381000" cy="266700"/>
            </a:xfrm>
            <a:custGeom>
              <a:avLst/>
              <a:gdLst/>
              <a:ahLst/>
              <a:cxnLst/>
              <a:rect l="l" t="t" r="r" b="b"/>
              <a:pathLst>
                <a:path w="381000" h="266700">
                  <a:moveTo>
                    <a:pt x="172847" y="90678"/>
                  </a:moveTo>
                  <a:lnTo>
                    <a:pt x="161798" y="79502"/>
                  </a:lnTo>
                  <a:lnTo>
                    <a:pt x="152654" y="79502"/>
                  </a:lnTo>
                  <a:lnTo>
                    <a:pt x="112903" y="119253"/>
                  </a:lnTo>
                  <a:lnTo>
                    <a:pt x="112903" y="128270"/>
                  </a:lnTo>
                  <a:lnTo>
                    <a:pt x="152527" y="168021"/>
                  </a:lnTo>
                  <a:lnTo>
                    <a:pt x="161671" y="168021"/>
                  </a:lnTo>
                  <a:lnTo>
                    <a:pt x="172847" y="156845"/>
                  </a:lnTo>
                  <a:lnTo>
                    <a:pt x="172847" y="147828"/>
                  </a:lnTo>
                  <a:lnTo>
                    <a:pt x="148844" y="123825"/>
                  </a:lnTo>
                  <a:lnTo>
                    <a:pt x="167259" y="105283"/>
                  </a:lnTo>
                  <a:lnTo>
                    <a:pt x="172847" y="99822"/>
                  </a:lnTo>
                  <a:lnTo>
                    <a:pt x="172847" y="90678"/>
                  </a:lnTo>
                  <a:close/>
                </a:path>
                <a:path w="381000" h="266700">
                  <a:moveTo>
                    <a:pt x="268097" y="119253"/>
                  </a:moveTo>
                  <a:lnTo>
                    <a:pt x="228346" y="79502"/>
                  </a:lnTo>
                  <a:lnTo>
                    <a:pt x="219456" y="79502"/>
                  </a:lnTo>
                  <a:lnTo>
                    <a:pt x="208153" y="90678"/>
                  </a:lnTo>
                  <a:lnTo>
                    <a:pt x="208153" y="99822"/>
                  </a:lnTo>
                  <a:lnTo>
                    <a:pt x="232283" y="123825"/>
                  </a:lnTo>
                  <a:lnTo>
                    <a:pt x="208153" y="147828"/>
                  </a:lnTo>
                  <a:lnTo>
                    <a:pt x="208280" y="156845"/>
                  </a:lnTo>
                  <a:lnTo>
                    <a:pt x="219202" y="168021"/>
                  </a:lnTo>
                  <a:lnTo>
                    <a:pt x="228473" y="168021"/>
                  </a:lnTo>
                  <a:lnTo>
                    <a:pt x="268097" y="128270"/>
                  </a:lnTo>
                  <a:lnTo>
                    <a:pt x="268097" y="119253"/>
                  </a:lnTo>
                  <a:close/>
                </a:path>
                <a:path w="381000" h="266700">
                  <a:moveTo>
                    <a:pt x="342900" y="38100"/>
                  </a:moveTo>
                  <a:lnTo>
                    <a:pt x="339852" y="23241"/>
                  </a:lnTo>
                  <a:lnTo>
                    <a:pt x="331724" y="11176"/>
                  </a:lnTo>
                  <a:lnTo>
                    <a:pt x="319659" y="3048"/>
                  </a:lnTo>
                  <a:lnTo>
                    <a:pt x="304800" y="0"/>
                  </a:lnTo>
                  <a:lnTo>
                    <a:pt x="76200" y="0"/>
                  </a:lnTo>
                  <a:lnTo>
                    <a:pt x="61341" y="3048"/>
                  </a:lnTo>
                  <a:lnTo>
                    <a:pt x="49276" y="11176"/>
                  </a:lnTo>
                  <a:lnTo>
                    <a:pt x="41148" y="23241"/>
                  </a:lnTo>
                  <a:lnTo>
                    <a:pt x="38100" y="38100"/>
                  </a:lnTo>
                  <a:lnTo>
                    <a:pt x="38100" y="190500"/>
                  </a:lnTo>
                  <a:lnTo>
                    <a:pt x="76200" y="190500"/>
                  </a:lnTo>
                  <a:lnTo>
                    <a:pt x="76200" y="38100"/>
                  </a:lnTo>
                  <a:lnTo>
                    <a:pt x="304800" y="38100"/>
                  </a:lnTo>
                  <a:lnTo>
                    <a:pt x="304800" y="190500"/>
                  </a:lnTo>
                  <a:lnTo>
                    <a:pt x="342900" y="190500"/>
                  </a:lnTo>
                  <a:lnTo>
                    <a:pt x="342900" y="38100"/>
                  </a:lnTo>
                  <a:close/>
                </a:path>
                <a:path w="381000" h="266700">
                  <a:moveTo>
                    <a:pt x="381000" y="214630"/>
                  </a:moveTo>
                  <a:lnTo>
                    <a:pt x="375920" y="209550"/>
                  </a:lnTo>
                  <a:lnTo>
                    <a:pt x="5080" y="209550"/>
                  </a:lnTo>
                  <a:lnTo>
                    <a:pt x="0" y="214630"/>
                  </a:lnTo>
                  <a:lnTo>
                    <a:pt x="0" y="220980"/>
                  </a:lnTo>
                  <a:lnTo>
                    <a:pt x="3556" y="238760"/>
                  </a:lnTo>
                  <a:lnTo>
                    <a:pt x="13335" y="253365"/>
                  </a:lnTo>
                  <a:lnTo>
                    <a:pt x="27940" y="263144"/>
                  </a:lnTo>
                  <a:lnTo>
                    <a:pt x="45720" y="266700"/>
                  </a:lnTo>
                  <a:lnTo>
                    <a:pt x="335280" y="266700"/>
                  </a:lnTo>
                  <a:lnTo>
                    <a:pt x="353060" y="263144"/>
                  </a:lnTo>
                  <a:lnTo>
                    <a:pt x="367665" y="253365"/>
                  </a:lnTo>
                  <a:lnTo>
                    <a:pt x="377444" y="238760"/>
                  </a:lnTo>
                  <a:lnTo>
                    <a:pt x="381000" y="220980"/>
                  </a:lnTo>
                  <a:lnTo>
                    <a:pt x="381000" y="21463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400165" y="3521075"/>
            <a:ext cx="5334000" cy="1828800"/>
            <a:chOff x="6400165" y="3521075"/>
            <a:chExt cx="5334000" cy="1828800"/>
          </a:xfrm>
        </p:grpSpPr>
        <p:sp>
          <p:nvSpPr>
            <p:cNvPr id="14" name="object 14"/>
            <p:cNvSpPr/>
            <p:nvPr/>
          </p:nvSpPr>
          <p:spPr>
            <a:xfrm>
              <a:off x="6414389" y="3521075"/>
              <a:ext cx="5320030" cy="1828800"/>
            </a:xfrm>
            <a:custGeom>
              <a:avLst/>
              <a:gdLst/>
              <a:ahLst/>
              <a:cxnLst/>
              <a:rect l="l" t="t" r="r" b="b"/>
              <a:pathLst>
                <a:path w="5320030" h="1828800">
                  <a:moveTo>
                    <a:pt x="5286756" y="0"/>
                  </a:moveTo>
                  <a:lnTo>
                    <a:pt x="20700" y="0"/>
                  </a:lnTo>
                  <a:lnTo>
                    <a:pt x="0" y="33020"/>
                  </a:lnTo>
                  <a:lnTo>
                    <a:pt x="0" y="1795780"/>
                  </a:lnTo>
                  <a:lnTo>
                    <a:pt x="17652" y="1827783"/>
                  </a:lnTo>
                  <a:lnTo>
                    <a:pt x="20700" y="1828800"/>
                  </a:lnTo>
                  <a:lnTo>
                    <a:pt x="5286756" y="1828800"/>
                  </a:lnTo>
                  <a:lnTo>
                    <a:pt x="5291582" y="1827783"/>
                  </a:lnTo>
                  <a:lnTo>
                    <a:pt x="5319776" y="1795780"/>
                  </a:lnTo>
                  <a:lnTo>
                    <a:pt x="5319776" y="33020"/>
                  </a:lnTo>
                  <a:lnTo>
                    <a:pt x="5318760" y="28194"/>
                  </a:lnTo>
                  <a:lnTo>
                    <a:pt x="5286756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00165" y="3521328"/>
              <a:ext cx="35560" cy="1828800"/>
            </a:xfrm>
            <a:custGeom>
              <a:avLst/>
              <a:gdLst/>
              <a:ahLst/>
              <a:cxnLst/>
              <a:rect l="l" t="t" r="r" b="b"/>
              <a:pathLst>
                <a:path w="35560" h="1828800">
                  <a:moveTo>
                    <a:pt x="35306" y="0"/>
                  </a:moveTo>
                  <a:lnTo>
                    <a:pt x="23495" y="2540"/>
                  </a:lnTo>
                  <a:lnTo>
                    <a:pt x="0" y="37846"/>
                  </a:lnTo>
                  <a:lnTo>
                    <a:pt x="0" y="1790446"/>
                  </a:lnTo>
                  <a:lnTo>
                    <a:pt x="2794" y="1805051"/>
                  </a:lnTo>
                  <a:lnTo>
                    <a:pt x="35306" y="1828292"/>
                  </a:lnTo>
                  <a:lnTo>
                    <a:pt x="33274" y="1824863"/>
                  </a:lnTo>
                  <a:lnTo>
                    <a:pt x="28575" y="1790446"/>
                  </a:lnTo>
                  <a:lnTo>
                    <a:pt x="28701" y="30225"/>
                  </a:lnTo>
                  <a:lnTo>
                    <a:pt x="29210" y="23241"/>
                  </a:lnTo>
                  <a:lnTo>
                    <a:pt x="30099" y="16763"/>
                  </a:lnTo>
                  <a:lnTo>
                    <a:pt x="33274" y="3429"/>
                  </a:lnTo>
                  <a:lnTo>
                    <a:pt x="35306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44944" y="3581851"/>
            <a:ext cx="5343525" cy="14255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5"/>
              </a:spcBef>
            </a:pPr>
            <a:r>
              <a:rPr sz="1050" spc="-10" dirty="0">
                <a:solidFill>
                  <a:srgbClr val="333333"/>
                </a:solidFill>
                <a:latin typeface="Courier New"/>
                <a:cs typeface="Courier New"/>
              </a:rPr>
              <a:t>dbutils.fs.mount(</a:t>
            </a:r>
            <a:endParaRPr sz="1050">
              <a:latin typeface="Courier New"/>
              <a:cs typeface="Courier New"/>
            </a:endParaRPr>
          </a:p>
          <a:p>
            <a:pPr marL="160020" marR="314960">
              <a:lnSpc>
                <a:spcPct val="124800"/>
              </a:lnSpc>
              <a:spcBef>
                <a:spcPts val="15"/>
              </a:spcBef>
            </a:pP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source</a:t>
            </a:r>
            <a:r>
              <a:rPr sz="1050" spc="-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050" spc="-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  <a:hlinkClick r:id="rId2"/>
              </a:rPr>
              <a:t>"wasbs://hr-</a:t>
            </a:r>
            <a:r>
              <a:rPr sz="1050" spc="-10" dirty="0">
                <a:solidFill>
                  <a:srgbClr val="333333"/>
                </a:solidFill>
                <a:latin typeface="Courier New"/>
                <a:cs typeface="Courier New"/>
                <a:hlinkClick r:id="rId2"/>
              </a:rPr>
              <a:t>data@storageacct.blob.core.windows.net</a:t>
            </a:r>
            <a:r>
              <a:rPr sz="1050" spc="-10" dirty="0">
                <a:solidFill>
                  <a:srgbClr val="333333"/>
                </a:solidFill>
                <a:latin typeface="Courier New"/>
                <a:cs typeface="Courier New"/>
              </a:rPr>
              <a:t>",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mount_point =</a:t>
            </a:r>
            <a:r>
              <a:rPr sz="1050" spc="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"/mnt/hr-</a:t>
            </a:r>
            <a:r>
              <a:rPr sz="1050" spc="-10" dirty="0">
                <a:solidFill>
                  <a:srgbClr val="333333"/>
                </a:solidFill>
                <a:latin typeface="Courier New"/>
                <a:cs typeface="Courier New"/>
              </a:rPr>
              <a:t>data",</a:t>
            </a:r>
            <a:endParaRPr sz="1050">
              <a:latin typeface="Courier New"/>
              <a:cs typeface="Courier New"/>
            </a:endParaRPr>
          </a:p>
          <a:p>
            <a:pPr marL="158115">
              <a:lnSpc>
                <a:spcPct val="100000"/>
              </a:lnSpc>
              <a:spcBef>
                <a:spcPts val="300"/>
              </a:spcBef>
            </a:pP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extra_configs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= </a:t>
            </a:r>
            <a:r>
              <a:rPr sz="1050" spc="-50" dirty="0">
                <a:solidFill>
                  <a:srgbClr val="333333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19405">
              <a:lnSpc>
                <a:spcPct val="123800"/>
              </a:lnSpc>
              <a:spcBef>
                <a:spcPts val="25"/>
              </a:spcBef>
            </a:pPr>
            <a:r>
              <a:rPr sz="1050" spc="-10" dirty="0">
                <a:solidFill>
                  <a:srgbClr val="333333"/>
                </a:solidFill>
                <a:latin typeface="Courier New"/>
                <a:cs typeface="Courier New"/>
              </a:rPr>
              <a:t>"fs.azure.account.key.storageacct.blob.core.windows.net": dbutils.secrets.get("key-vault-secrets",</a:t>
            </a:r>
            <a:r>
              <a:rPr sz="1050" spc="3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Courier New"/>
                <a:cs typeface="Courier New"/>
              </a:rPr>
              <a:t>"storage-account-key")</a:t>
            </a:r>
            <a:endParaRPr sz="1050">
              <a:latin typeface="Courier New"/>
              <a:cs typeface="Courier New"/>
            </a:endParaRPr>
          </a:p>
          <a:p>
            <a:pPr marL="160020">
              <a:lnSpc>
                <a:spcPct val="100000"/>
              </a:lnSpc>
              <a:spcBef>
                <a:spcPts val="310"/>
              </a:spcBef>
            </a:pPr>
            <a:r>
              <a:rPr sz="1050" spc="-50" dirty="0">
                <a:solidFill>
                  <a:srgbClr val="333333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44944" y="5020436"/>
            <a:ext cx="806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50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00165" y="5958840"/>
            <a:ext cx="5334000" cy="2028825"/>
            <a:chOff x="6400165" y="5958840"/>
            <a:chExt cx="5334000" cy="2028825"/>
          </a:xfrm>
        </p:grpSpPr>
        <p:sp>
          <p:nvSpPr>
            <p:cNvPr id="19" name="object 19"/>
            <p:cNvSpPr/>
            <p:nvPr/>
          </p:nvSpPr>
          <p:spPr>
            <a:xfrm>
              <a:off x="6414389" y="5958840"/>
              <a:ext cx="5320030" cy="2028825"/>
            </a:xfrm>
            <a:custGeom>
              <a:avLst/>
              <a:gdLst/>
              <a:ahLst/>
              <a:cxnLst/>
              <a:rect l="l" t="t" r="r" b="b"/>
              <a:pathLst>
                <a:path w="5320030" h="2028825">
                  <a:moveTo>
                    <a:pt x="5286756" y="0"/>
                  </a:moveTo>
                  <a:lnTo>
                    <a:pt x="20700" y="0"/>
                  </a:lnTo>
                  <a:lnTo>
                    <a:pt x="0" y="33020"/>
                  </a:lnTo>
                  <a:lnTo>
                    <a:pt x="0" y="1995779"/>
                  </a:lnTo>
                  <a:lnTo>
                    <a:pt x="17652" y="2027859"/>
                  </a:lnTo>
                  <a:lnTo>
                    <a:pt x="20700" y="2028825"/>
                  </a:lnTo>
                  <a:lnTo>
                    <a:pt x="5286756" y="2028825"/>
                  </a:lnTo>
                  <a:lnTo>
                    <a:pt x="5291582" y="2027859"/>
                  </a:lnTo>
                  <a:lnTo>
                    <a:pt x="5319776" y="1995779"/>
                  </a:lnTo>
                  <a:lnTo>
                    <a:pt x="5319776" y="33020"/>
                  </a:lnTo>
                  <a:lnTo>
                    <a:pt x="5318760" y="28193"/>
                  </a:lnTo>
                  <a:lnTo>
                    <a:pt x="5286756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00165" y="5959094"/>
              <a:ext cx="35560" cy="2028825"/>
            </a:xfrm>
            <a:custGeom>
              <a:avLst/>
              <a:gdLst/>
              <a:ahLst/>
              <a:cxnLst/>
              <a:rect l="l" t="t" r="r" b="b"/>
              <a:pathLst>
                <a:path w="35560" h="2028825">
                  <a:moveTo>
                    <a:pt x="35306" y="0"/>
                  </a:moveTo>
                  <a:lnTo>
                    <a:pt x="23495" y="2539"/>
                  </a:lnTo>
                  <a:lnTo>
                    <a:pt x="0" y="37845"/>
                  </a:lnTo>
                  <a:lnTo>
                    <a:pt x="0" y="1990470"/>
                  </a:lnTo>
                  <a:lnTo>
                    <a:pt x="2794" y="2005088"/>
                  </a:lnTo>
                  <a:lnTo>
                    <a:pt x="35306" y="2028316"/>
                  </a:lnTo>
                  <a:lnTo>
                    <a:pt x="33274" y="2024849"/>
                  </a:lnTo>
                  <a:lnTo>
                    <a:pt x="28575" y="1990470"/>
                  </a:lnTo>
                  <a:lnTo>
                    <a:pt x="28701" y="30225"/>
                  </a:lnTo>
                  <a:lnTo>
                    <a:pt x="29210" y="23240"/>
                  </a:lnTo>
                  <a:lnTo>
                    <a:pt x="30099" y="16763"/>
                  </a:lnTo>
                  <a:lnTo>
                    <a:pt x="33274" y="3428"/>
                  </a:lnTo>
                  <a:lnTo>
                    <a:pt x="35306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532244" y="6023000"/>
            <a:ext cx="3499485" cy="18243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df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= spark.read</a:t>
            </a:r>
            <a:r>
              <a:rPr sz="1050" spc="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0" dirty="0">
                <a:solidFill>
                  <a:srgbClr val="333333"/>
                </a:solidFill>
                <a:latin typeface="Courier New"/>
                <a:cs typeface="Courier New"/>
              </a:rPr>
              <a:t>\</a:t>
            </a: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310"/>
              </a:spcBef>
            </a:pP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.option("header",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"true") </a:t>
            </a:r>
            <a:r>
              <a:rPr sz="1050" spc="-50" dirty="0">
                <a:solidFill>
                  <a:srgbClr val="333333"/>
                </a:solidFill>
                <a:latin typeface="Courier New"/>
                <a:cs typeface="Courier New"/>
              </a:rPr>
              <a:t>\</a:t>
            </a: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315"/>
              </a:spcBef>
            </a:pP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.option("inferSchema",</a:t>
            </a:r>
            <a:r>
              <a:rPr sz="1050" spc="-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"true")</a:t>
            </a:r>
            <a:r>
              <a:rPr sz="1050" spc="-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0" dirty="0">
                <a:solidFill>
                  <a:srgbClr val="333333"/>
                </a:solidFill>
                <a:latin typeface="Courier New"/>
                <a:cs typeface="Courier New"/>
              </a:rPr>
              <a:t>\</a:t>
            </a: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310"/>
              </a:spcBef>
            </a:pPr>
            <a:r>
              <a:rPr sz="1050" spc="-10" dirty="0">
                <a:solidFill>
                  <a:srgbClr val="333333"/>
                </a:solidFill>
                <a:latin typeface="Courier New"/>
                <a:cs typeface="Courier New"/>
              </a:rPr>
              <a:t>.csv("/mnt/hr-data/employee_data.csv")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417320">
              <a:lnSpc>
                <a:spcPct val="123800"/>
              </a:lnSpc>
            </a:pP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#</a:t>
            </a:r>
            <a:r>
              <a:rPr sz="1050" spc="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Write to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Bronze </a:t>
            </a:r>
            <a:r>
              <a:rPr sz="1050" spc="-20" dirty="0">
                <a:solidFill>
                  <a:srgbClr val="333333"/>
                </a:solidFill>
                <a:latin typeface="Courier New"/>
                <a:cs typeface="Courier New"/>
              </a:rPr>
              <a:t>layer </a:t>
            </a:r>
            <a:r>
              <a:rPr sz="1050" spc="-10" dirty="0">
                <a:solidFill>
                  <a:srgbClr val="333333"/>
                </a:solidFill>
                <a:latin typeface="Courier New"/>
                <a:cs typeface="Courier New"/>
              </a:rPr>
              <a:t>df.write.format("delta")</a:t>
            </a:r>
            <a:r>
              <a:rPr sz="1050" spc="6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0" dirty="0">
                <a:solidFill>
                  <a:srgbClr val="333333"/>
                </a:solidFill>
                <a:latin typeface="Courier New"/>
                <a:cs typeface="Courier New"/>
              </a:rPr>
              <a:t>\</a:t>
            </a: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315"/>
              </a:spcBef>
            </a:pP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.mode("overwrite")</a:t>
            </a:r>
            <a:r>
              <a:rPr sz="1050" spc="-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0" dirty="0">
                <a:solidFill>
                  <a:srgbClr val="333333"/>
                </a:solidFill>
                <a:latin typeface="Courier New"/>
                <a:cs typeface="Courier New"/>
              </a:rPr>
              <a:t>\</a:t>
            </a: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310"/>
              </a:spcBef>
            </a:pPr>
            <a:r>
              <a:rPr sz="1050" spc="-10" dirty="0">
                <a:solidFill>
                  <a:srgbClr val="333333"/>
                </a:solidFill>
                <a:latin typeface="Courier New"/>
                <a:cs typeface="Courier New"/>
              </a:rPr>
              <a:t>.save("/mnt/delta/bronze/employee_data")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0" dirty="0"/>
              <a:t> Ingestion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388989" y="2107209"/>
            <a:ext cx="8375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29600"/>
              </a:lnSpc>
              <a:spcBef>
                <a:spcPts val="100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Azure</a:t>
            </a:r>
            <a:r>
              <a:rPr sz="1350" spc="-11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Blob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Storage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938509" y="2107209"/>
            <a:ext cx="8058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5260">
              <a:lnSpc>
                <a:spcPct val="129600"/>
              </a:lnSpc>
              <a:spcBef>
                <a:spcPts val="100"/>
              </a:spcBef>
            </a:pP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Azure 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Databricks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88989" y="3147186"/>
            <a:ext cx="23723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78D3"/>
                </a:solidFill>
                <a:latin typeface="Segoe UI Semibold"/>
                <a:cs typeface="Segoe UI Semibold"/>
              </a:rPr>
              <a:t>Mounting</a:t>
            </a:r>
            <a:r>
              <a:rPr sz="1500" spc="-7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500" dirty="0">
                <a:solidFill>
                  <a:srgbClr val="0078D3"/>
                </a:solidFill>
                <a:latin typeface="Segoe UI Semibold"/>
                <a:cs typeface="Segoe UI Semibold"/>
              </a:rPr>
              <a:t>Storage</a:t>
            </a:r>
            <a:r>
              <a:rPr sz="1500" spc="-6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5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Example</a:t>
            </a:r>
            <a:endParaRPr sz="1500">
              <a:latin typeface="Segoe UI Semibold"/>
              <a:cs typeface="Segoe UI Semibol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92036" y="5586221"/>
            <a:ext cx="15513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78D3"/>
                </a:solidFill>
                <a:latin typeface="Segoe UI Semibold"/>
                <a:cs typeface="Segoe UI Semibold"/>
              </a:rPr>
              <a:t>Reading</a:t>
            </a:r>
            <a:r>
              <a:rPr sz="1500" spc="-7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500" dirty="0">
                <a:solidFill>
                  <a:srgbClr val="0078D3"/>
                </a:solidFill>
                <a:latin typeface="Segoe UI Semibold"/>
                <a:cs typeface="Segoe UI Semibold"/>
              </a:rPr>
              <a:t>CSV</a:t>
            </a:r>
            <a:r>
              <a:rPr sz="1500" spc="-5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500" spc="-20" dirty="0">
                <a:solidFill>
                  <a:srgbClr val="0078D3"/>
                </a:solidFill>
                <a:latin typeface="Segoe UI Semibold"/>
                <a:cs typeface="Segoe UI Semibold"/>
              </a:rPr>
              <a:t>Files</a:t>
            </a:r>
            <a:endParaRPr sz="1500">
              <a:latin typeface="Segoe UI Semibold"/>
              <a:cs typeface="Segoe UI Semibold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1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2000" y="0"/>
                </a:moveTo>
                <a:lnTo>
                  <a:pt x="0" y="0"/>
                </a:lnTo>
                <a:lnTo>
                  <a:pt x="0" y="76198"/>
                </a:lnTo>
                <a:lnTo>
                  <a:pt x="12192000" y="761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456565" y="1408811"/>
            <a:ext cx="5334000" cy="2324100"/>
            <a:chOff x="456565" y="1408811"/>
            <a:chExt cx="5334000" cy="2324100"/>
          </a:xfrm>
        </p:grpSpPr>
        <p:sp>
          <p:nvSpPr>
            <p:cNvPr id="29" name="object 29"/>
            <p:cNvSpPr/>
            <p:nvPr/>
          </p:nvSpPr>
          <p:spPr>
            <a:xfrm>
              <a:off x="475615" y="1408811"/>
              <a:ext cx="5314950" cy="2324100"/>
            </a:xfrm>
            <a:custGeom>
              <a:avLst/>
              <a:gdLst/>
              <a:ahLst/>
              <a:cxnLst/>
              <a:rect l="l" t="t" r="r" b="b"/>
              <a:pathLst>
                <a:path w="5314950" h="2324100">
                  <a:moveTo>
                    <a:pt x="5261610" y="0"/>
                  </a:moveTo>
                  <a:lnTo>
                    <a:pt x="33045" y="0"/>
                  </a:lnTo>
                  <a:lnTo>
                    <a:pt x="14731" y="11303"/>
                  </a:lnTo>
                  <a:lnTo>
                    <a:pt x="0" y="49530"/>
                  </a:lnTo>
                  <a:lnTo>
                    <a:pt x="0" y="2274443"/>
                  </a:lnTo>
                  <a:lnTo>
                    <a:pt x="965" y="2281809"/>
                  </a:lnTo>
                  <a:lnTo>
                    <a:pt x="28181" y="2322576"/>
                  </a:lnTo>
                  <a:lnTo>
                    <a:pt x="33045" y="2323973"/>
                  </a:lnTo>
                  <a:lnTo>
                    <a:pt x="5261610" y="2323973"/>
                  </a:lnTo>
                  <a:lnTo>
                    <a:pt x="5265293" y="2323719"/>
                  </a:lnTo>
                  <a:lnTo>
                    <a:pt x="5295519" y="2310003"/>
                  </a:lnTo>
                  <a:lnTo>
                    <a:pt x="5314950" y="2270633"/>
                  </a:lnTo>
                  <a:lnTo>
                    <a:pt x="5314950" y="53340"/>
                  </a:lnTo>
                  <a:lnTo>
                    <a:pt x="5300853" y="19304"/>
                  </a:lnTo>
                  <a:lnTo>
                    <a:pt x="5261610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6565" y="1408811"/>
              <a:ext cx="52069" cy="2324100"/>
            </a:xfrm>
            <a:custGeom>
              <a:avLst/>
              <a:gdLst/>
              <a:ahLst/>
              <a:cxnLst/>
              <a:rect l="l" t="t" r="r" b="b"/>
              <a:pathLst>
                <a:path w="52070" h="2324100">
                  <a:moveTo>
                    <a:pt x="51892" y="0"/>
                  </a:moveTo>
                  <a:lnTo>
                    <a:pt x="49568" y="0"/>
                  </a:lnTo>
                  <a:lnTo>
                    <a:pt x="22097" y="11303"/>
                  </a:lnTo>
                  <a:lnTo>
                    <a:pt x="0" y="49530"/>
                  </a:lnTo>
                  <a:lnTo>
                    <a:pt x="0" y="2274443"/>
                  </a:lnTo>
                  <a:lnTo>
                    <a:pt x="7251" y="2295779"/>
                  </a:lnTo>
                  <a:lnTo>
                    <a:pt x="42278" y="2322576"/>
                  </a:lnTo>
                  <a:lnTo>
                    <a:pt x="49568" y="2323973"/>
                  </a:lnTo>
                  <a:lnTo>
                    <a:pt x="51892" y="2323973"/>
                  </a:lnTo>
                  <a:lnTo>
                    <a:pt x="47396" y="2318512"/>
                  </a:lnTo>
                  <a:lnTo>
                    <a:pt x="43675" y="2307336"/>
                  </a:lnTo>
                  <a:lnTo>
                    <a:pt x="38100" y="2266823"/>
                  </a:lnTo>
                  <a:lnTo>
                    <a:pt x="38100" y="57150"/>
                  </a:lnTo>
                  <a:lnTo>
                    <a:pt x="43675" y="16637"/>
                  </a:lnTo>
                  <a:lnTo>
                    <a:pt x="47396" y="5461"/>
                  </a:lnTo>
                  <a:lnTo>
                    <a:pt x="5189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234" y="2149284"/>
              <a:ext cx="202361" cy="15716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265" y="2523108"/>
              <a:ext cx="171450" cy="17145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586" y="2904121"/>
              <a:ext cx="160794" cy="17118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795" y="3295878"/>
              <a:ext cx="193814" cy="150012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711200" y="1644142"/>
            <a:ext cx="3830320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Azure</a:t>
            </a:r>
            <a:r>
              <a:rPr sz="1800" spc="-7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Blob</a:t>
            </a:r>
            <a:r>
              <a:rPr sz="1800" spc="-8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Storage</a:t>
            </a:r>
            <a:r>
              <a:rPr sz="1800" spc="-8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Integration</a:t>
            </a:r>
            <a:endParaRPr sz="1800">
              <a:latin typeface="Segoe UI Semibold"/>
              <a:cs typeface="Segoe UI Semibold"/>
            </a:endParaRPr>
          </a:p>
          <a:p>
            <a:pPr marL="306705" marR="5080" indent="42545">
              <a:lnSpc>
                <a:spcPct val="184700"/>
              </a:lnSpc>
              <a:spcBef>
                <a:spcPts val="145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Securely</a:t>
            </a:r>
            <a:r>
              <a:rPr sz="1350" spc="-7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mount</a:t>
            </a:r>
            <a:r>
              <a:rPr sz="1350" spc="-6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Blob</a:t>
            </a:r>
            <a:r>
              <a:rPr sz="1350" spc="-8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Storage</a:t>
            </a:r>
            <a:r>
              <a:rPr sz="1350" spc="-6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to</a:t>
            </a:r>
            <a:r>
              <a:rPr sz="1350" spc="-6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Databricks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Authentication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via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Azure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Key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Vault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secrets Role-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based</a:t>
            </a:r>
            <a:r>
              <a:rPr sz="1350" spc="-7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access</a:t>
            </a:r>
            <a:r>
              <a:rPr sz="1350" spc="-6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control</a:t>
            </a:r>
            <a:r>
              <a:rPr sz="1350" spc="-6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for</a:t>
            </a:r>
            <a:r>
              <a:rPr sz="1350" spc="-7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data</a:t>
            </a:r>
            <a:r>
              <a:rPr sz="13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governance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Persistent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mount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point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for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continuous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access</a:t>
            </a:r>
            <a:endParaRPr sz="1350">
              <a:latin typeface="Segoe UI"/>
              <a:cs typeface="Segoe U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56565" y="3959478"/>
            <a:ext cx="5334000" cy="2324100"/>
            <a:chOff x="456565" y="3959478"/>
            <a:chExt cx="5334000" cy="2324100"/>
          </a:xfrm>
        </p:grpSpPr>
        <p:sp>
          <p:nvSpPr>
            <p:cNvPr id="37" name="object 37"/>
            <p:cNvSpPr/>
            <p:nvPr/>
          </p:nvSpPr>
          <p:spPr>
            <a:xfrm>
              <a:off x="475615" y="3959478"/>
              <a:ext cx="5314950" cy="2324100"/>
            </a:xfrm>
            <a:custGeom>
              <a:avLst/>
              <a:gdLst/>
              <a:ahLst/>
              <a:cxnLst/>
              <a:rect l="l" t="t" r="r" b="b"/>
              <a:pathLst>
                <a:path w="5314950" h="2324100">
                  <a:moveTo>
                    <a:pt x="5261610" y="0"/>
                  </a:moveTo>
                  <a:lnTo>
                    <a:pt x="33045" y="0"/>
                  </a:lnTo>
                  <a:lnTo>
                    <a:pt x="14731" y="11430"/>
                  </a:lnTo>
                  <a:lnTo>
                    <a:pt x="0" y="49657"/>
                  </a:lnTo>
                  <a:lnTo>
                    <a:pt x="0" y="2274570"/>
                  </a:lnTo>
                  <a:lnTo>
                    <a:pt x="965" y="2281809"/>
                  </a:lnTo>
                  <a:lnTo>
                    <a:pt x="28181" y="2322703"/>
                  </a:lnTo>
                  <a:lnTo>
                    <a:pt x="33045" y="2324100"/>
                  </a:lnTo>
                  <a:lnTo>
                    <a:pt x="5261610" y="2324100"/>
                  </a:lnTo>
                  <a:lnTo>
                    <a:pt x="5265293" y="2323719"/>
                  </a:lnTo>
                  <a:lnTo>
                    <a:pt x="5295519" y="2310003"/>
                  </a:lnTo>
                  <a:lnTo>
                    <a:pt x="5314950" y="2270760"/>
                  </a:lnTo>
                  <a:lnTo>
                    <a:pt x="5314950" y="53467"/>
                  </a:lnTo>
                  <a:lnTo>
                    <a:pt x="5300853" y="19431"/>
                  </a:lnTo>
                  <a:lnTo>
                    <a:pt x="5261610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6565" y="3959478"/>
              <a:ext cx="52069" cy="2324100"/>
            </a:xfrm>
            <a:custGeom>
              <a:avLst/>
              <a:gdLst/>
              <a:ahLst/>
              <a:cxnLst/>
              <a:rect l="l" t="t" r="r" b="b"/>
              <a:pathLst>
                <a:path w="52070" h="2324100">
                  <a:moveTo>
                    <a:pt x="51892" y="0"/>
                  </a:moveTo>
                  <a:lnTo>
                    <a:pt x="49568" y="0"/>
                  </a:lnTo>
                  <a:lnTo>
                    <a:pt x="22097" y="11430"/>
                  </a:lnTo>
                  <a:lnTo>
                    <a:pt x="0" y="49657"/>
                  </a:lnTo>
                  <a:lnTo>
                    <a:pt x="0" y="2274570"/>
                  </a:lnTo>
                  <a:lnTo>
                    <a:pt x="7251" y="2295906"/>
                  </a:lnTo>
                  <a:lnTo>
                    <a:pt x="42278" y="2322703"/>
                  </a:lnTo>
                  <a:lnTo>
                    <a:pt x="49568" y="2324100"/>
                  </a:lnTo>
                  <a:lnTo>
                    <a:pt x="51892" y="2324100"/>
                  </a:lnTo>
                  <a:lnTo>
                    <a:pt x="47396" y="2318512"/>
                  </a:lnTo>
                  <a:lnTo>
                    <a:pt x="43675" y="2307463"/>
                  </a:lnTo>
                  <a:lnTo>
                    <a:pt x="38100" y="2266950"/>
                  </a:lnTo>
                  <a:lnTo>
                    <a:pt x="38100" y="57150"/>
                  </a:lnTo>
                  <a:lnTo>
                    <a:pt x="43675" y="16763"/>
                  </a:lnTo>
                  <a:lnTo>
                    <a:pt x="47396" y="5587"/>
                  </a:lnTo>
                  <a:lnTo>
                    <a:pt x="5189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265" y="4692903"/>
              <a:ext cx="171450" cy="17145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265" y="5073903"/>
              <a:ext cx="171450" cy="17145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3069" y="5453989"/>
              <a:ext cx="130390" cy="17325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265" y="5835903"/>
              <a:ext cx="150012" cy="17145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711200" y="4194428"/>
            <a:ext cx="3960495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CSV Data </a:t>
            </a:r>
            <a:r>
              <a:rPr sz="18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Reading</a:t>
            </a:r>
            <a:endParaRPr sz="1800">
              <a:latin typeface="Segoe UI Semibold"/>
              <a:cs typeface="Segoe UI Semibold"/>
            </a:endParaRPr>
          </a:p>
          <a:p>
            <a:pPr marL="294640" marR="469265" indent="10160">
              <a:lnSpc>
                <a:spcPct val="184900"/>
              </a:lnSpc>
              <a:spcBef>
                <a:spcPts val="140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Read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HR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datasets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with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schema</a:t>
            </a:r>
            <a:r>
              <a:rPr sz="13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inference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Automatic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handling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of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historical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data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files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Optimized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Spark</a:t>
            </a:r>
            <a:r>
              <a:rPr sz="13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CSV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reader</a:t>
            </a:r>
            <a:r>
              <a:rPr sz="1350" spc="-5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configuration</a:t>
            </a:r>
            <a:endParaRPr sz="1350">
              <a:latin typeface="Segoe UI"/>
              <a:cs typeface="Segoe UI"/>
            </a:endParaRPr>
          </a:p>
          <a:p>
            <a:pPr marL="291465">
              <a:lnSpc>
                <a:spcPct val="100000"/>
              </a:lnSpc>
              <a:spcBef>
                <a:spcPts val="1370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Initial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data</a:t>
            </a:r>
            <a:r>
              <a:rPr sz="13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loaded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to</a:t>
            </a:r>
            <a:r>
              <a:rPr sz="13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Bronze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layer</a:t>
            </a:r>
            <a:r>
              <a:rPr sz="13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for</a:t>
            </a:r>
            <a:r>
              <a:rPr sz="13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processing</a:t>
            </a:r>
            <a:endParaRPr sz="13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6565" y="989966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2000" y="0"/>
                </a:moveTo>
                <a:lnTo>
                  <a:pt x="0" y="0"/>
                </a:lnTo>
                <a:lnTo>
                  <a:pt x="0" y="38098"/>
                </a:lnTo>
                <a:lnTo>
                  <a:pt x="762000" y="38098"/>
                </a:lnTo>
                <a:lnTo>
                  <a:pt x="76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6565" y="2475229"/>
            <a:ext cx="5334000" cy="1790700"/>
            <a:chOff x="456565" y="2475229"/>
            <a:chExt cx="5334000" cy="1790700"/>
          </a:xfrm>
        </p:grpSpPr>
        <p:sp>
          <p:nvSpPr>
            <p:cNvPr id="5" name="object 5"/>
            <p:cNvSpPr/>
            <p:nvPr/>
          </p:nvSpPr>
          <p:spPr>
            <a:xfrm>
              <a:off x="475615" y="2475229"/>
              <a:ext cx="5314950" cy="1790700"/>
            </a:xfrm>
            <a:custGeom>
              <a:avLst/>
              <a:gdLst/>
              <a:ahLst/>
              <a:cxnLst/>
              <a:rect l="l" t="t" r="r" b="b"/>
              <a:pathLst>
                <a:path w="5314950" h="1790700">
                  <a:moveTo>
                    <a:pt x="5243703" y="0"/>
                  </a:moveTo>
                  <a:lnTo>
                    <a:pt x="53390" y="0"/>
                  </a:lnTo>
                  <a:lnTo>
                    <a:pt x="42316" y="2412"/>
                  </a:lnTo>
                  <a:lnTo>
                    <a:pt x="11709" y="29718"/>
                  </a:lnTo>
                  <a:lnTo>
                    <a:pt x="0" y="71247"/>
                  </a:lnTo>
                  <a:lnTo>
                    <a:pt x="0" y="1719453"/>
                  </a:lnTo>
                  <a:lnTo>
                    <a:pt x="368" y="1724406"/>
                  </a:lnTo>
                  <a:lnTo>
                    <a:pt x="14084" y="1764792"/>
                  </a:lnTo>
                  <a:lnTo>
                    <a:pt x="49682" y="1790192"/>
                  </a:lnTo>
                  <a:lnTo>
                    <a:pt x="53390" y="1790700"/>
                  </a:lnTo>
                  <a:lnTo>
                    <a:pt x="5243703" y="1790700"/>
                  </a:lnTo>
                  <a:lnTo>
                    <a:pt x="5248656" y="1790192"/>
                  </a:lnTo>
                  <a:lnTo>
                    <a:pt x="5263261" y="1786763"/>
                  </a:lnTo>
                  <a:lnTo>
                    <a:pt x="5299329" y="1760982"/>
                  </a:lnTo>
                  <a:lnTo>
                    <a:pt x="5314950" y="1719453"/>
                  </a:lnTo>
                  <a:lnTo>
                    <a:pt x="5314950" y="71247"/>
                  </a:lnTo>
                  <a:lnTo>
                    <a:pt x="5311013" y="51689"/>
                  </a:lnTo>
                  <a:lnTo>
                    <a:pt x="5285232" y="15621"/>
                  </a:lnTo>
                  <a:lnTo>
                    <a:pt x="5243703" y="0"/>
                  </a:lnTo>
                  <a:close/>
                </a:path>
              </a:pathLst>
            </a:custGeom>
            <a:solidFill>
              <a:srgbClr val="CC7D31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6565" y="2475483"/>
              <a:ext cx="70485" cy="1790700"/>
            </a:xfrm>
            <a:custGeom>
              <a:avLst/>
              <a:gdLst/>
              <a:ahLst/>
              <a:cxnLst/>
              <a:rect l="l" t="t" r="r" b="b"/>
              <a:pathLst>
                <a:path w="70484" h="1790700">
                  <a:moveTo>
                    <a:pt x="70446" y="0"/>
                  </a:moveTo>
                  <a:lnTo>
                    <a:pt x="47040" y="5587"/>
                  </a:lnTo>
                  <a:lnTo>
                    <a:pt x="12826" y="33654"/>
                  </a:lnTo>
                  <a:lnTo>
                    <a:pt x="0" y="75945"/>
                  </a:lnTo>
                  <a:lnTo>
                    <a:pt x="0" y="1714245"/>
                  </a:lnTo>
                  <a:lnTo>
                    <a:pt x="5803" y="1743455"/>
                  </a:lnTo>
                  <a:lnTo>
                    <a:pt x="33858" y="1777618"/>
                  </a:lnTo>
                  <a:lnTo>
                    <a:pt x="70446" y="1790191"/>
                  </a:lnTo>
                  <a:lnTo>
                    <a:pt x="66281" y="1788540"/>
                  </a:lnTo>
                  <a:lnTo>
                    <a:pt x="44513" y="1756537"/>
                  </a:lnTo>
                  <a:lnTo>
                    <a:pt x="38100" y="1714245"/>
                  </a:lnTo>
                  <a:lnTo>
                    <a:pt x="38100" y="75945"/>
                  </a:lnTo>
                  <a:lnTo>
                    <a:pt x="40995" y="46736"/>
                  </a:lnTo>
                  <a:lnTo>
                    <a:pt x="56946" y="9398"/>
                  </a:lnTo>
                  <a:lnTo>
                    <a:pt x="66281" y="1650"/>
                  </a:lnTo>
                  <a:lnTo>
                    <a:pt x="70446" y="0"/>
                  </a:lnTo>
                  <a:close/>
                </a:path>
              </a:pathLst>
            </a:custGeom>
            <a:solidFill>
              <a:srgbClr val="CC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065" y="3008629"/>
              <a:ext cx="152400" cy="152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065" y="3322954"/>
              <a:ext cx="152400" cy="1333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065" y="3618229"/>
              <a:ext cx="152400" cy="152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065" y="3923029"/>
              <a:ext cx="152400" cy="1524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35000" y="2635122"/>
            <a:ext cx="3352800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CC7D31"/>
                </a:solidFill>
                <a:latin typeface="Segoe UI Semibold"/>
                <a:cs typeface="Segoe UI Semibold"/>
              </a:rPr>
              <a:t>Bronze</a:t>
            </a:r>
            <a:r>
              <a:rPr sz="1500" spc="-65" dirty="0">
                <a:solidFill>
                  <a:srgbClr val="CC7D31"/>
                </a:solidFill>
                <a:latin typeface="Segoe UI Semibold"/>
                <a:cs typeface="Segoe UI Semibold"/>
              </a:rPr>
              <a:t> </a:t>
            </a:r>
            <a:r>
              <a:rPr sz="1500" dirty="0">
                <a:solidFill>
                  <a:srgbClr val="CC7D31"/>
                </a:solidFill>
                <a:latin typeface="Segoe UI Semibold"/>
                <a:cs typeface="Segoe UI Semibold"/>
              </a:rPr>
              <a:t>Layer</a:t>
            </a:r>
            <a:r>
              <a:rPr sz="1500" spc="-70" dirty="0">
                <a:solidFill>
                  <a:srgbClr val="CC7D31"/>
                </a:solidFill>
                <a:latin typeface="Segoe UI Semibold"/>
                <a:cs typeface="Segoe UI Semibold"/>
              </a:rPr>
              <a:t> </a:t>
            </a:r>
            <a:r>
              <a:rPr sz="1500" spc="-10" dirty="0">
                <a:solidFill>
                  <a:srgbClr val="CC7D31"/>
                </a:solidFill>
                <a:latin typeface="Segoe UI Semibold"/>
                <a:cs typeface="Segoe UI Semibold"/>
              </a:rPr>
              <a:t>(Raw)</a:t>
            </a:r>
            <a:endParaRPr sz="1500">
              <a:latin typeface="Segoe UI Semibold"/>
              <a:cs typeface="Segoe UI Semibold"/>
            </a:endParaRPr>
          </a:p>
          <a:p>
            <a:pPr marL="281940" marR="5080">
              <a:lnSpc>
                <a:spcPts val="2390"/>
              </a:lnSpc>
              <a:spcBef>
                <a:spcPts val="185"/>
              </a:spcBef>
            </a:pP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Ingest</a:t>
            </a:r>
            <a:r>
              <a:rPr sz="120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raw</a:t>
            </a:r>
            <a:r>
              <a:rPr sz="120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data</a:t>
            </a:r>
            <a:r>
              <a:rPr sz="120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from</a:t>
            </a:r>
            <a:r>
              <a:rPr sz="120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CSV</a:t>
            </a:r>
            <a:r>
              <a:rPr sz="120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files</a:t>
            </a:r>
            <a:r>
              <a:rPr sz="120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in</a:t>
            </a:r>
            <a:r>
              <a:rPr sz="120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Blob</a:t>
            </a:r>
            <a:r>
              <a:rPr sz="120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Storage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Preserve</a:t>
            </a:r>
            <a:r>
              <a:rPr sz="120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original</a:t>
            </a:r>
            <a:r>
              <a:rPr sz="120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schema</a:t>
            </a:r>
            <a:r>
              <a:rPr sz="120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and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 content</a:t>
            </a:r>
            <a:endParaRPr sz="1200">
              <a:latin typeface="Segoe UI"/>
              <a:cs typeface="Segoe UI"/>
            </a:endParaRPr>
          </a:p>
          <a:p>
            <a:pPr marL="28194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Maintain</a:t>
            </a:r>
            <a:r>
              <a:rPr sz="120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historical</a:t>
            </a:r>
            <a:r>
              <a:rPr sz="120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record</a:t>
            </a:r>
            <a:r>
              <a:rPr sz="120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of</a:t>
            </a:r>
            <a:r>
              <a:rPr sz="120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source</a:t>
            </a:r>
            <a:r>
              <a:rPr sz="120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31302E"/>
                </a:solidFill>
                <a:latin typeface="Segoe UI"/>
                <a:cs typeface="Segoe UI"/>
              </a:rPr>
              <a:t>data</a:t>
            </a:r>
            <a:endParaRPr sz="1200">
              <a:latin typeface="Segoe UI"/>
              <a:cs typeface="Segoe UI"/>
            </a:endParaRPr>
          </a:p>
          <a:p>
            <a:pPr marL="28194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Add</a:t>
            </a:r>
            <a:r>
              <a:rPr sz="120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metadata:</a:t>
            </a:r>
            <a:r>
              <a:rPr sz="120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ingestion</a:t>
            </a:r>
            <a:r>
              <a:rPr sz="1200" spc="-5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timestamp,</a:t>
            </a:r>
            <a:r>
              <a:rPr sz="120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source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6565" y="4418329"/>
            <a:ext cx="5334000" cy="1790700"/>
            <a:chOff x="456565" y="4418329"/>
            <a:chExt cx="5334000" cy="1790700"/>
          </a:xfrm>
        </p:grpSpPr>
        <p:sp>
          <p:nvSpPr>
            <p:cNvPr id="13" name="object 13"/>
            <p:cNvSpPr/>
            <p:nvPr/>
          </p:nvSpPr>
          <p:spPr>
            <a:xfrm>
              <a:off x="475615" y="4418329"/>
              <a:ext cx="5314950" cy="1790700"/>
            </a:xfrm>
            <a:custGeom>
              <a:avLst/>
              <a:gdLst/>
              <a:ahLst/>
              <a:cxnLst/>
              <a:rect l="l" t="t" r="r" b="b"/>
              <a:pathLst>
                <a:path w="5314950" h="1790700">
                  <a:moveTo>
                    <a:pt x="5243703" y="0"/>
                  </a:moveTo>
                  <a:lnTo>
                    <a:pt x="53390" y="0"/>
                  </a:lnTo>
                  <a:lnTo>
                    <a:pt x="42316" y="2412"/>
                  </a:lnTo>
                  <a:lnTo>
                    <a:pt x="11709" y="29718"/>
                  </a:lnTo>
                  <a:lnTo>
                    <a:pt x="0" y="71247"/>
                  </a:lnTo>
                  <a:lnTo>
                    <a:pt x="0" y="1719453"/>
                  </a:lnTo>
                  <a:lnTo>
                    <a:pt x="368" y="1724406"/>
                  </a:lnTo>
                  <a:lnTo>
                    <a:pt x="14084" y="1764792"/>
                  </a:lnTo>
                  <a:lnTo>
                    <a:pt x="49682" y="1790192"/>
                  </a:lnTo>
                  <a:lnTo>
                    <a:pt x="53390" y="1790700"/>
                  </a:lnTo>
                  <a:lnTo>
                    <a:pt x="5243703" y="1790700"/>
                  </a:lnTo>
                  <a:lnTo>
                    <a:pt x="5248656" y="1790192"/>
                  </a:lnTo>
                  <a:lnTo>
                    <a:pt x="5263261" y="1786763"/>
                  </a:lnTo>
                  <a:lnTo>
                    <a:pt x="5299329" y="1760982"/>
                  </a:lnTo>
                  <a:lnTo>
                    <a:pt x="5314950" y="1719453"/>
                  </a:lnTo>
                  <a:lnTo>
                    <a:pt x="5314950" y="71247"/>
                  </a:lnTo>
                  <a:lnTo>
                    <a:pt x="5311013" y="51689"/>
                  </a:lnTo>
                  <a:lnTo>
                    <a:pt x="5285232" y="15621"/>
                  </a:lnTo>
                  <a:lnTo>
                    <a:pt x="5243703" y="0"/>
                  </a:lnTo>
                  <a:close/>
                </a:path>
              </a:pathLst>
            </a:custGeom>
            <a:solidFill>
              <a:srgbClr val="BEBEBE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565" y="4418583"/>
              <a:ext cx="70485" cy="1790700"/>
            </a:xfrm>
            <a:custGeom>
              <a:avLst/>
              <a:gdLst/>
              <a:ahLst/>
              <a:cxnLst/>
              <a:rect l="l" t="t" r="r" b="b"/>
              <a:pathLst>
                <a:path w="70484" h="1790700">
                  <a:moveTo>
                    <a:pt x="70446" y="0"/>
                  </a:moveTo>
                  <a:lnTo>
                    <a:pt x="47040" y="5587"/>
                  </a:lnTo>
                  <a:lnTo>
                    <a:pt x="12826" y="33654"/>
                  </a:lnTo>
                  <a:lnTo>
                    <a:pt x="0" y="75945"/>
                  </a:lnTo>
                  <a:lnTo>
                    <a:pt x="0" y="1714245"/>
                  </a:lnTo>
                  <a:lnTo>
                    <a:pt x="5803" y="1743455"/>
                  </a:lnTo>
                  <a:lnTo>
                    <a:pt x="33858" y="1777618"/>
                  </a:lnTo>
                  <a:lnTo>
                    <a:pt x="70446" y="1790191"/>
                  </a:lnTo>
                  <a:lnTo>
                    <a:pt x="66281" y="1788540"/>
                  </a:lnTo>
                  <a:lnTo>
                    <a:pt x="44513" y="1756536"/>
                  </a:lnTo>
                  <a:lnTo>
                    <a:pt x="38100" y="1714245"/>
                  </a:lnTo>
                  <a:lnTo>
                    <a:pt x="38100" y="75945"/>
                  </a:lnTo>
                  <a:lnTo>
                    <a:pt x="40995" y="46736"/>
                  </a:lnTo>
                  <a:lnTo>
                    <a:pt x="56946" y="9398"/>
                  </a:lnTo>
                  <a:lnTo>
                    <a:pt x="66281" y="1650"/>
                  </a:lnTo>
                  <a:lnTo>
                    <a:pt x="7044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065" y="4950777"/>
              <a:ext cx="172377" cy="1533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226" y="5266093"/>
              <a:ext cx="154038" cy="1339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5693" y="5559983"/>
              <a:ext cx="155143" cy="15514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823" y="5865939"/>
              <a:ext cx="152819" cy="15284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35000" y="4578477"/>
            <a:ext cx="2847975" cy="146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808080"/>
                </a:solidFill>
                <a:latin typeface="Segoe UI Semibold"/>
                <a:cs typeface="Segoe UI Semibold"/>
              </a:rPr>
              <a:t>Silver</a:t>
            </a:r>
            <a:r>
              <a:rPr sz="1500" spc="-60" dirty="0">
                <a:solidFill>
                  <a:srgbClr val="808080"/>
                </a:solidFill>
                <a:latin typeface="Segoe UI Semibold"/>
                <a:cs typeface="Segoe UI Semibold"/>
              </a:rPr>
              <a:t> </a:t>
            </a:r>
            <a:r>
              <a:rPr sz="1500" dirty="0">
                <a:solidFill>
                  <a:srgbClr val="808080"/>
                </a:solidFill>
                <a:latin typeface="Segoe UI Semibold"/>
                <a:cs typeface="Segoe UI Semibold"/>
              </a:rPr>
              <a:t>Layer</a:t>
            </a:r>
            <a:r>
              <a:rPr sz="1500" spc="-55" dirty="0">
                <a:solidFill>
                  <a:srgbClr val="808080"/>
                </a:solidFill>
                <a:latin typeface="Segoe UI Semibold"/>
                <a:cs typeface="Segoe UI Semibold"/>
              </a:rPr>
              <a:t> </a:t>
            </a:r>
            <a:r>
              <a:rPr sz="1500" spc="-10" dirty="0">
                <a:solidFill>
                  <a:srgbClr val="808080"/>
                </a:solidFill>
                <a:latin typeface="Segoe UI Semibold"/>
                <a:cs typeface="Segoe UI Semibold"/>
              </a:rPr>
              <a:t>(Cleaned)</a:t>
            </a:r>
            <a:endParaRPr sz="1500">
              <a:latin typeface="Segoe UI Semibold"/>
              <a:cs typeface="Segoe UI Semibold"/>
            </a:endParaRPr>
          </a:p>
          <a:p>
            <a:pPr marL="301625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Data</a:t>
            </a:r>
            <a:r>
              <a:rPr sz="120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cleansing</a:t>
            </a:r>
            <a:r>
              <a:rPr sz="120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and</a:t>
            </a:r>
            <a:r>
              <a:rPr sz="120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validation</a:t>
            </a:r>
            <a:endParaRPr sz="1200">
              <a:latin typeface="Segoe UI"/>
              <a:cs typeface="Segoe UI"/>
            </a:endParaRPr>
          </a:p>
          <a:p>
            <a:pPr marL="281940">
              <a:lnSpc>
                <a:spcPct val="100000"/>
              </a:lnSpc>
              <a:spcBef>
                <a:spcPts val="944"/>
              </a:spcBef>
            </a:pP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Filter</a:t>
            </a:r>
            <a:r>
              <a:rPr sz="120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irrelevant</a:t>
            </a:r>
            <a:r>
              <a:rPr sz="120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or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duplicate</a:t>
            </a:r>
            <a:r>
              <a:rPr sz="120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records</a:t>
            </a:r>
            <a:endParaRPr sz="1200">
              <a:latin typeface="Segoe UI"/>
              <a:cs typeface="Segoe UI"/>
            </a:endParaRPr>
          </a:p>
          <a:p>
            <a:pPr marL="281940" marR="5080">
              <a:lnSpc>
                <a:spcPct val="166700"/>
              </a:lnSpc>
              <a:spcBef>
                <a:spcPts val="5"/>
              </a:spcBef>
            </a:pP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Type</a:t>
            </a:r>
            <a:r>
              <a:rPr sz="1200" spc="-5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casting</a:t>
            </a:r>
            <a:r>
              <a:rPr sz="1200" spc="-5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and</a:t>
            </a:r>
            <a:r>
              <a:rPr sz="1200" spc="-5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schema</a:t>
            </a:r>
            <a:r>
              <a:rPr sz="1200" spc="-5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enforcement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Standardize</a:t>
            </a:r>
            <a:r>
              <a:rPr sz="120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formats</a:t>
            </a:r>
            <a:r>
              <a:rPr sz="120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and</a:t>
            </a:r>
            <a:r>
              <a:rPr sz="120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values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6565" y="6361429"/>
            <a:ext cx="5334000" cy="1790700"/>
            <a:chOff x="456565" y="6361429"/>
            <a:chExt cx="5334000" cy="1790700"/>
          </a:xfrm>
        </p:grpSpPr>
        <p:sp>
          <p:nvSpPr>
            <p:cNvPr id="21" name="object 21"/>
            <p:cNvSpPr/>
            <p:nvPr/>
          </p:nvSpPr>
          <p:spPr>
            <a:xfrm>
              <a:off x="475615" y="6361429"/>
              <a:ext cx="5314950" cy="1790700"/>
            </a:xfrm>
            <a:custGeom>
              <a:avLst/>
              <a:gdLst/>
              <a:ahLst/>
              <a:cxnLst/>
              <a:rect l="l" t="t" r="r" b="b"/>
              <a:pathLst>
                <a:path w="5314950" h="1790700">
                  <a:moveTo>
                    <a:pt x="5243703" y="0"/>
                  </a:moveTo>
                  <a:lnTo>
                    <a:pt x="53390" y="0"/>
                  </a:lnTo>
                  <a:lnTo>
                    <a:pt x="42316" y="2413"/>
                  </a:lnTo>
                  <a:lnTo>
                    <a:pt x="11709" y="29718"/>
                  </a:lnTo>
                  <a:lnTo>
                    <a:pt x="0" y="71247"/>
                  </a:lnTo>
                  <a:lnTo>
                    <a:pt x="0" y="1719503"/>
                  </a:lnTo>
                  <a:lnTo>
                    <a:pt x="368" y="1724456"/>
                  </a:lnTo>
                  <a:lnTo>
                    <a:pt x="14084" y="1764842"/>
                  </a:lnTo>
                  <a:lnTo>
                    <a:pt x="49682" y="1790217"/>
                  </a:lnTo>
                  <a:lnTo>
                    <a:pt x="53390" y="1790700"/>
                  </a:lnTo>
                  <a:lnTo>
                    <a:pt x="5243703" y="1790700"/>
                  </a:lnTo>
                  <a:lnTo>
                    <a:pt x="5248656" y="1790217"/>
                  </a:lnTo>
                  <a:lnTo>
                    <a:pt x="5263261" y="1786813"/>
                  </a:lnTo>
                  <a:lnTo>
                    <a:pt x="5299329" y="1760994"/>
                  </a:lnTo>
                  <a:lnTo>
                    <a:pt x="5314950" y="1719503"/>
                  </a:lnTo>
                  <a:lnTo>
                    <a:pt x="5314950" y="71247"/>
                  </a:lnTo>
                  <a:lnTo>
                    <a:pt x="5311013" y="51689"/>
                  </a:lnTo>
                  <a:lnTo>
                    <a:pt x="5285232" y="15621"/>
                  </a:lnTo>
                  <a:lnTo>
                    <a:pt x="5243703" y="0"/>
                  </a:lnTo>
                  <a:close/>
                </a:path>
              </a:pathLst>
            </a:custGeom>
            <a:solidFill>
              <a:srgbClr val="FFD50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6565" y="6361683"/>
              <a:ext cx="70485" cy="1790700"/>
            </a:xfrm>
            <a:custGeom>
              <a:avLst/>
              <a:gdLst/>
              <a:ahLst/>
              <a:cxnLst/>
              <a:rect l="l" t="t" r="r" b="b"/>
              <a:pathLst>
                <a:path w="70484" h="1790700">
                  <a:moveTo>
                    <a:pt x="70446" y="0"/>
                  </a:moveTo>
                  <a:lnTo>
                    <a:pt x="47040" y="5588"/>
                  </a:lnTo>
                  <a:lnTo>
                    <a:pt x="12826" y="33655"/>
                  </a:lnTo>
                  <a:lnTo>
                    <a:pt x="0" y="75946"/>
                  </a:lnTo>
                  <a:lnTo>
                    <a:pt x="0" y="1714246"/>
                  </a:lnTo>
                  <a:lnTo>
                    <a:pt x="5803" y="1743405"/>
                  </a:lnTo>
                  <a:lnTo>
                    <a:pt x="33858" y="1777619"/>
                  </a:lnTo>
                  <a:lnTo>
                    <a:pt x="70446" y="1790166"/>
                  </a:lnTo>
                  <a:lnTo>
                    <a:pt x="66281" y="1788515"/>
                  </a:lnTo>
                  <a:lnTo>
                    <a:pt x="44513" y="1756587"/>
                  </a:lnTo>
                  <a:lnTo>
                    <a:pt x="38100" y="1714246"/>
                  </a:lnTo>
                  <a:lnTo>
                    <a:pt x="38100" y="75946"/>
                  </a:lnTo>
                  <a:lnTo>
                    <a:pt x="40995" y="46736"/>
                  </a:lnTo>
                  <a:lnTo>
                    <a:pt x="56946" y="9398"/>
                  </a:lnTo>
                  <a:lnTo>
                    <a:pt x="66281" y="1651"/>
                  </a:lnTo>
                  <a:lnTo>
                    <a:pt x="70446" y="0"/>
                  </a:lnTo>
                  <a:close/>
                </a:path>
              </a:pathLst>
            </a:custGeom>
            <a:solidFill>
              <a:srgbClr val="FFD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7065" y="6904354"/>
              <a:ext cx="152400" cy="13335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6590" y="7199629"/>
              <a:ext cx="161632" cy="1524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065" y="7504645"/>
              <a:ext cx="152400" cy="15198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5789" y="7808429"/>
              <a:ext cx="115906" cy="15400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35000" y="6521957"/>
            <a:ext cx="2837180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D9A41F"/>
                </a:solidFill>
                <a:latin typeface="Segoe UI Semibold"/>
                <a:cs typeface="Segoe UI Semibold"/>
              </a:rPr>
              <a:t>Gold</a:t>
            </a:r>
            <a:r>
              <a:rPr sz="1500" spc="-25" dirty="0">
                <a:solidFill>
                  <a:srgbClr val="D9A41F"/>
                </a:solidFill>
                <a:latin typeface="Segoe UI Semibold"/>
                <a:cs typeface="Segoe UI Semibold"/>
              </a:rPr>
              <a:t> </a:t>
            </a:r>
            <a:r>
              <a:rPr sz="1500" dirty="0">
                <a:solidFill>
                  <a:srgbClr val="D9A41F"/>
                </a:solidFill>
                <a:latin typeface="Segoe UI Semibold"/>
                <a:cs typeface="Segoe UI Semibold"/>
              </a:rPr>
              <a:t>Layer</a:t>
            </a:r>
            <a:r>
              <a:rPr sz="1500" spc="-25" dirty="0">
                <a:solidFill>
                  <a:srgbClr val="D9A41F"/>
                </a:solidFill>
                <a:latin typeface="Segoe UI Semibold"/>
                <a:cs typeface="Segoe UI Semibold"/>
              </a:rPr>
              <a:t> </a:t>
            </a:r>
            <a:r>
              <a:rPr sz="1500" spc="-10" dirty="0">
                <a:solidFill>
                  <a:srgbClr val="D9A41F"/>
                </a:solidFill>
                <a:latin typeface="Segoe UI Semibold"/>
                <a:cs typeface="Segoe UI Semibold"/>
              </a:rPr>
              <a:t>(Analytics-Ready)</a:t>
            </a:r>
            <a:endParaRPr sz="1500">
              <a:latin typeface="Segoe UI Semibold"/>
              <a:cs typeface="Segoe UI Semibold"/>
            </a:endParaRPr>
          </a:p>
          <a:p>
            <a:pPr marL="263525" marR="5080" indent="17780">
              <a:lnSpc>
                <a:spcPct val="163900"/>
              </a:lnSpc>
              <a:spcBef>
                <a:spcPts val="100"/>
              </a:spcBef>
            </a:pP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Aggregated</a:t>
            </a:r>
            <a:r>
              <a:rPr sz="120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and</a:t>
            </a:r>
            <a:r>
              <a:rPr sz="120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enriched</a:t>
            </a:r>
            <a:r>
              <a:rPr sz="120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datasets Pre-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calculated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metrics</a:t>
            </a:r>
            <a:r>
              <a:rPr sz="1200" spc="-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31302E"/>
                </a:solidFill>
                <a:latin typeface="Segoe UI"/>
                <a:cs typeface="Segoe UI"/>
              </a:rPr>
              <a:t>KPIs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Feature-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engineered</a:t>
            </a:r>
            <a:r>
              <a:rPr sz="1200" spc="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attributes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Optimized</a:t>
            </a:r>
            <a:r>
              <a:rPr sz="120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for</a:t>
            </a:r>
            <a:r>
              <a:rPr sz="120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ML</a:t>
            </a:r>
            <a:r>
              <a:rPr sz="120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model</a:t>
            </a:r>
            <a:r>
              <a:rPr sz="120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consumption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ETL</a:t>
            </a:r>
            <a:r>
              <a:rPr spc="-3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44500" y="1414018"/>
            <a:ext cx="5057775" cy="895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Data</a:t>
            </a:r>
            <a:r>
              <a:rPr sz="1800" spc="-7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Transformation</a:t>
            </a:r>
            <a:r>
              <a:rPr sz="1800" spc="-6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Layers</a:t>
            </a:r>
            <a:endParaRPr sz="180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1090"/>
              </a:spcBef>
            </a:pP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Our</a:t>
            </a:r>
            <a:r>
              <a:rPr sz="120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ETL</a:t>
            </a:r>
            <a:r>
              <a:rPr sz="120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pipeline</a:t>
            </a:r>
            <a:r>
              <a:rPr sz="120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follows</a:t>
            </a:r>
            <a:r>
              <a:rPr sz="1200" spc="-5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the</a:t>
            </a:r>
            <a:r>
              <a:rPr sz="120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medallion</a:t>
            </a:r>
            <a:r>
              <a:rPr sz="120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architecture</a:t>
            </a:r>
            <a:r>
              <a:rPr sz="120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pattern</a:t>
            </a:r>
            <a:r>
              <a:rPr sz="120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to</a:t>
            </a:r>
            <a:r>
              <a:rPr sz="120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progressively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transform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raw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data</a:t>
            </a:r>
            <a:r>
              <a:rPr sz="1200" spc="-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into</a:t>
            </a:r>
            <a:r>
              <a:rPr sz="1200" spc="-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business-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ready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insights: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1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2000" y="0"/>
                </a:moveTo>
                <a:lnTo>
                  <a:pt x="0" y="0"/>
                </a:lnTo>
                <a:lnTo>
                  <a:pt x="0" y="76198"/>
                </a:lnTo>
                <a:lnTo>
                  <a:pt x="12192000" y="761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6933565" y="1913889"/>
            <a:ext cx="4267200" cy="4533900"/>
            <a:chOff x="6933565" y="1913889"/>
            <a:chExt cx="4267200" cy="4533900"/>
          </a:xfrm>
        </p:grpSpPr>
        <p:sp>
          <p:nvSpPr>
            <p:cNvPr id="32" name="object 32"/>
            <p:cNvSpPr/>
            <p:nvPr/>
          </p:nvSpPr>
          <p:spPr>
            <a:xfrm>
              <a:off x="6952615" y="1913889"/>
              <a:ext cx="4248150" cy="4533900"/>
            </a:xfrm>
            <a:custGeom>
              <a:avLst/>
              <a:gdLst/>
              <a:ahLst/>
              <a:cxnLst/>
              <a:rect l="l" t="t" r="r" b="b"/>
              <a:pathLst>
                <a:path w="4248150" h="4533900">
                  <a:moveTo>
                    <a:pt x="4194809" y="0"/>
                  </a:moveTo>
                  <a:lnTo>
                    <a:pt x="33019" y="0"/>
                  </a:lnTo>
                  <a:lnTo>
                    <a:pt x="14731" y="11429"/>
                  </a:lnTo>
                  <a:lnTo>
                    <a:pt x="0" y="49529"/>
                  </a:lnTo>
                  <a:lnTo>
                    <a:pt x="0" y="4484370"/>
                  </a:lnTo>
                  <a:lnTo>
                    <a:pt x="1015" y="4491608"/>
                  </a:lnTo>
                  <a:lnTo>
                    <a:pt x="28193" y="4532503"/>
                  </a:lnTo>
                  <a:lnTo>
                    <a:pt x="33019" y="4533899"/>
                  </a:lnTo>
                  <a:lnTo>
                    <a:pt x="4194809" y="4533899"/>
                  </a:lnTo>
                  <a:lnTo>
                    <a:pt x="4198492" y="4533518"/>
                  </a:lnTo>
                  <a:lnTo>
                    <a:pt x="4228718" y="4519803"/>
                  </a:lnTo>
                  <a:lnTo>
                    <a:pt x="4248150" y="4480559"/>
                  </a:lnTo>
                  <a:lnTo>
                    <a:pt x="4248150" y="53339"/>
                  </a:lnTo>
                  <a:lnTo>
                    <a:pt x="4234053" y="19430"/>
                  </a:lnTo>
                  <a:lnTo>
                    <a:pt x="4194809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33565" y="1913889"/>
              <a:ext cx="52069" cy="4533900"/>
            </a:xfrm>
            <a:custGeom>
              <a:avLst/>
              <a:gdLst/>
              <a:ahLst/>
              <a:cxnLst/>
              <a:rect l="l" t="t" r="r" b="b"/>
              <a:pathLst>
                <a:path w="52070" h="4533900">
                  <a:moveTo>
                    <a:pt x="51942" y="0"/>
                  </a:moveTo>
                  <a:lnTo>
                    <a:pt x="49529" y="0"/>
                  </a:lnTo>
                  <a:lnTo>
                    <a:pt x="22098" y="11429"/>
                  </a:lnTo>
                  <a:lnTo>
                    <a:pt x="0" y="49529"/>
                  </a:lnTo>
                  <a:lnTo>
                    <a:pt x="0" y="4484370"/>
                  </a:lnTo>
                  <a:lnTo>
                    <a:pt x="7238" y="4505579"/>
                  </a:lnTo>
                  <a:lnTo>
                    <a:pt x="42290" y="4532503"/>
                  </a:lnTo>
                  <a:lnTo>
                    <a:pt x="49529" y="4533899"/>
                  </a:lnTo>
                  <a:lnTo>
                    <a:pt x="51942" y="4533899"/>
                  </a:lnTo>
                  <a:lnTo>
                    <a:pt x="47370" y="4528311"/>
                  </a:lnTo>
                  <a:lnTo>
                    <a:pt x="43687" y="4517135"/>
                  </a:lnTo>
                  <a:lnTo>
                    <a:pt x="38100" y="4476749"/>
                  </a:lnTo>
                  <a:lnTo>
                    <a:pt x="38100" y="57150"/>
                  </a:lnTo>
                  <a:lnTo>
                    <a:pt x="43687" y="16763"/>
                  </a:lnTo>
                  <a:lnTo>
                    <a:pt x="47370" y="5587"/>
                  </a:lnTo>
                  <a:lnTo>
                    <a:pt x="5194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00265" y="263778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50" y="0"/>
                  </a:moveTo>
                  <a:lnTo>
                    <a:pt x="229996" y="5461"/>
                  </a:lnTo>
                  <a:lnTo>
                    <a:pt x="189483" y="16763"/>
                  </a:lnTo>
                  <a:lnTo>
                    <a:pt x="151002" y="33782"/>
                  </a:lnTo>
                  <a:lnTo>
                    <a:pt x="115569" y="56261"/>
                  </a:lnTo>
                  <a:lnTo>
                    <a:pt x="83692" y="83693"/>
                  </a:lnTo>
                  <a:lnTo>
                    <a:pt x="56260" y="115570"/>
                  </a:lnTo>
                  <a:lnTo>
                    <a:pt x="33781" y="151002"/>
                  </a:lnTo>
                  <a:lnTo>
                    <a:pt x="16636" y="189484"/>
                  </a:lnTo>
                  <a:lnTo>
                    <a:pt x="5460" y="229997"/>
                  </a:lnTo>
                  <a:lnTo>
                    <a:pt x="380" y="271780"/>
                  </a:lnTo>
                  <a:lnTo>
                    <a:pt x="0" y="285750"/>
                  </a:lnTo>
                  <a:lnTo>
                    <a:pt x="1396" y="313817"/>
                  </a:lnTo>
                  <a:lnTo>
                    <a:pt x="8508" y="355219"/>
                  </a:lnTo>
                  <a:lnTo>
                    <a:pt x="21716" y="395097"/>
                  </a:lnTo>
                  <a:lnTo>
                    <a:pt x="40639" y="432688"/>
                  </a:lnTo>
                  <a:lnTo>
                    <a:pt x="64896" y="466979"/>
                  </a:lnTo>
                  <a:lnTo>
                    <a:pt x="93852" y="497459"/>
                  </a:lnTo>
                  <a:lnTo>
                    <a:pt x="127000" y="523367"/>
                  </a:lnTo>
                  <a:lnTo>
                    <a:pt x="163575" y="544068"/>
                  </a:lnTo>
                  <a:lnTo>
                    <a:pt x="202818" y="559181"/>
                  </a:lnTo>
                  <a:lnTo>
                    <a:pt x="243839" y="568451"/>
                  </a:lnTo>
                  <a:lnTo>
                    <a:pt x="285750" y="571500"/>
                  </a:lnTo>
                  <a:lnTo>
                    <a:pt x="299719" y="571119"/>
                  </a:lnTo>
                  <a:lnTo>
                    <a:pt x="341502" y="566038"/>
                  </a:lnTo>
                  <a:lnTo>
                    <a:pt x="382015" y="554736"/>
                  </a:lnTo>
                  <a:lnTo>
                    <a:pt x="420496" y="537718"/>
                  </a:lnTo>
                  <a:lnTo>
                    <a:pt x="455929" y="515238"/>
                  </a:lnTo>
                  <a:lnTo>
                    <a:pt x="487806" y="487807"/>
                  </a:lnTo>
                  <a:lnTo>
                    <a:pt x="515238" y="455930"/>
                  </a:lnTo>
                  <a:lnTo>
                    <a:pt x="537717" y="420497"/>
                  </a:lnTo>
                  <a:lnTo>
                    <a:pt x="554735" y="382015"/>
                  </a:lnTo>
                  <a:lnTo>
                    <a:pt x="566038" y="341502"/>
                  </a:lnTo>
                  <a:lnTo>
                    <a:pt x="571118" y="299720"/>
                  </a:lnTo>
                  <a:lnTo>
                    <a:pt x="571500" y="285750"/>
                  </a:lnTo>
                  <a:lnTo>
                    <a:pt x="571118" y="271780"/>
                  </a:lnTo>
                  <a:lnTo>
                    <a:pt x="566038" y="229997"/>
                  </a:lnTo>
                  <a:lnTo>
                    <a:pt x="554735" y="189484"/>
                  </a:lnTo>
                  <a:lnTo>
                    <a:pt x="537717" y="151002"/>
                  </a:lnTo>
                  <a:lnTo>
                    <a:pt x="515238" y="115570"/>
                  </a:lnTo>
                  <a:lnTo>
                    <a:pt x="487806" y="83693"/>
                  </a:lnTo>
                  <a:lnTo>
                    <a:pt x="455929" y="56261"/>
                  </a:lnTo>
                  <a:lnTo>
                    <a:pt x="420496" y="33782"/>
                  </a:lnTo>
                  <a:lnTo>
                    <a:pt x="382015" y="16763"/>
                  </a:lnTo>
                  <a:lnTo>
                    <a:pt x="341502" y="5461"/>
                  </a:lnTo>
                  <a:lnTo>
                    <a:pt x="299719" y="381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CC7D31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90765" y="2809239"/>
              <a:ext cx="200025" cy="2286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04303" y="3713200"/>
              <a:ext cx="168300" cy="13528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80653" y="3722389"/>
              <a:ext cx="134785" cy="11720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48265" y="3722403"/>
              <a:ext cx="116679" cy="11667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200265" y="414273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50" y="0"/>
                  </a:moveTo>
                  <a:lnTo>
                    <a:pt x="229996" y="5461"/>
                  </a:lnTo>
                  <a:lnTo>
                    <a:pt x="189483" y="16763"/>
                  </a:lnTo>
                  <a:lnTo>
                    <a:pt x="151002" y="33782"/>
                  </a:lnTo>
                  <a:lnTo>
                    <a:pt x="115569" y="56261"/>
                  </a:lnTo>
                  <a:lnTo>
                    <a:pt x="83692" y="83693"/>
                  </a:lnTo>
                  <a:lnTo>
                    <a:pt x="56260" y="115570"/>
                  </a:lnTo>
                  <a:lnTo>
                    <a:pt x="33781" y="151002"/>
                  </a:lnTo>
                  <a:lnTo>
                    <a:pt x="16636" y="189484"/>
                  </a:lnTo>
                  <a:lnTo>
                    <a:pt x="5460" y="229997"/>
                  </a:lnTo>
                  <a:lnTo>
                    <a:pt x="380" y="271780"/>
                  </a:lnTo>
                  <a:lnTo>
                    <a:pt x="0" y="285750"/>
                  </a:lnTo>
                  <a:lnTo>
                    <a:pt x="1396" y="313817"/>
                  </a:lnTo>
                  <a:lnTo>
                    <a:pt x="8508" y="355219"/>
                  </a:lnTo>
                  <a:lnTo>
                    <a:pt x="21716" y="395097"/>
                  </a:lnTo>
                  <a:lnTo>
                    <a:pt x="40639" y="432688"/>
                  </a:lnTo>
                  <a:lnTo>
                    <a:pt x="64896" y="466979"/>
                  </a:lnTo>
                  <a:lnTo>
                    <a:pt x="93852" y="497459"/>
                  </a:lnTo>
                  <a:lnTo>
                    <a:pt x="127000" y="523367"/>
                  </a:lnTo>
                  <a:lnTo>
                    <a:pt x="163575" y="544068"/>
                  </a:lnTo>
                  <a:lnTo>
                    <a:pt x="202818" y="559181"/>
                  </a:lnTo>
                  <a:lnTo>
                    <a:pt x="243839" y="568451"/>
                  </a:lnTo>
                  <a:lnTo>
                    <a:pt x="285750" y="571500"/>
                  </a:lnTo>
                  <a:lnTo>
                    <a:pt x="299719" y="571119"/>
                  </a:lnTo>
                  <a:lnTo>
                    <a:pt x="341502" y="566038"/>
                  </a:lnTo>
                  <a:lnTo>
                    <a:pt x="382015" y="554736"/>
                  </a:lnTo>
                  <a:lnTo>
                    <a:pt x="420496" y="537718"/>
                  </a:lnTo>
                  <a:lnTo>
                    <a:pt x="455929" y="515238"/>
                  </a:lnTo>
                  <a:lnTo>
                    <a:pt x="487806" y="487807"/>
                  </a:lnTo>
                  <a:lnTo>
                    <a:pt x="515238" y="455930"/>
                  </a:lnTo>
                  <a:lnTo>
                    <a:pt x="537717" y="420497"/>
                  </a:lnTo>
                  <a:lnTo>
                    <a:pt x="554735" y="382015"/>
                  </a:lnTo>
                  <a:lnTo>
                    <a:pt x="566038" y="341502"/>
                  </a:lnTo>
                  <a:lnTo>
                    <a:pt x="571118" y="299720"/>
                  </a:lnTo>
                  <a:lnTo>
                    <a:pt x="571500" y="285750"/>
                  </a:lnTo>
                  <a:lnTo>
                    <a:pt x="571118" y="271780"/>
                  </a:lnTo>
                  <a:lnTo>
                    <a:pt x="566038" y="229997"/>
                  </a:lnTo>
                  <a:lnTo>
                    <a:pt x="554735" y="189484"/>
                  </a:lnTo>
                  <a:lnTo>
                    <a:pt x="537717" y="151002"/>
                  </a:lnTo>
                  <a:lnTo>
                    <a:pt x="515238" y="115570"/>
                  </a:lnTo>
                  <a:lnTo>
                    <a:pt x="487806" y="83693"/>
                  </a:lnTo>
                  <a:lnTo>
                    <a:pt x="455929" y="56261"/>
                  </a:lnTo>
                  <a:lnTo>
                    <a:pt x="420496" y="33782"/>
                  </a:lnTo>
                  <a:lnTo>
                    <a:pt x="382015" y="16763"/>
                  </a:lnTo>
                  <a:lnTo>
                    <a:pt x="341502" y="5461"/>
                  </a:lnTo>
                  <a:lnTo>
                    <a:pt x="299719" y="381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BEBEBE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90765" y="4314189"/>
              <a:ext cx="200025" cy="2286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05065" y="5219064"/>
              <a:ext cx="100011" cy="13335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15146" y="5221211"/>
              <a:ext cx="164083" cy="13069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200265" y="564768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50" y="0"/>
                  </a:moveTo>
                  <a:lnTo>
                    <a:pt x="229996" y="5461"/>
                  </a:lnTo>
                  <a:lnTo>
                    <a:pt x="189483" y="16764"/>
                  </a:lnTo>
                  <a:lnTo>
                    <a:pt x="151002" y="33782"/>
                  </a:lnTo>
                  <a:lnTo>
                    <a:pt x="115569" y="56261"/>
                  </a:lnTo>
                  <a:lnTo>
                    <a:pt x="83692" y="83693"/>
                  </a:lnTo>
                  <a:lnTo>
                    <a:pt x="56260" y="115570"/>
                  </a:lnTo>
                  <a:lnTo>
                    <a:pt x="33781" y="151003"/>
                  </a:lnTo>
                  <a:lnTo>
                    <a:pt x="16636" y="189484"/>
                  </a:lnTo>
                  <a:lnTo>
                    <a:pt x="5460" y="229997"/>
                  </a:lnTo>
                  <a:lnTo>
                    <a:pt x="380" y="271780"/>
                  </a:lnTo>
                  <a:lnTo>
                    <a:pt x="0" y="285750"/>
                  </a:lnTo>
                  <a:lnTo>
                    <a:pt x="1396" y="313817"/>
                  </a:lnTo>
                  <a:lnTo>
                    <a:pt x="8508" y="355219"/>
                  </a:lnTo>
                  <a:lnTo>
                    <a:pt x="21716" y="395097"/>
                  </a:lnTo>
                  <a:lnTo>
                    <a:pt x="40639" y="432689"/>
                  </a:lnTo>
                  <a:lnTo>
                    <a:pt x="64896" y="466979"/>
                  </a:lnTo>
                  <a:lnTo>
                    <a:pt x="93852" y="497459"/>
                  </a:lnTo>
                  <a:lnTo>
                    <a:pt x="127000" y="523367"/>
                  </a:lnTo>
                  <a:lnTo>
                    <a:pt x="163575" y="544068"/>
                  </a:lnTo>
                  <a:lnTo>
                    <a:pt x="202818" y="559181"/>
                  </a:lnTo>
                  <a:lnTo>
                    <a:pt x="243839" y="568452"/>
                  </a:lnTo>
                  <a:lnTo>
                    <a:pt x="285750" y="571500"/>
                  </a:lnTo>
                  <a:lnTo>
                    <a:pt x="299719" y="571119"/>
                  </a:lnTo>
                  <a:lnTo>
                    <a:pt x="341502" y="566039"/>
                  </a:lnTo>
                  <a:lnTo>
                    <a:pt x="382015" y="554736"/>
                  </a:lnTo>
                  <a:lnTo>
                    <a:pt x="420496" y="537718"/>
                  </a:lnTo>
                  <a:lnTo>
                    <a:pt x="455929" y="515239"/>
                  </a:lnTo>
                  <a:lnTo>
                    <a:pt x="487806" y="487807"/>
                  </a:lnTo>
                  <a:lnTo>
                    <a:pt x="515238" y="455930"/>
                  </a:lnTo>
                  <a:lnTo>
                    <a:pt x="537717" y="420497"/>
                  </a:lnTo>
                  <a:lnTo>
                    <a:pt x="554735" y="382016"/>
                  </a:lnTo>
                  <a:lnTo>
                    <a:pt x="566038" y="341503"/>
                  </a:lnTo>
                  <a:lnTo>
                    <a:pt x="571118" y="299720"/>
                  </a:lnTo>
                  <a:lnTo>
                    <a:pt x="571500" y="285750"/>
                  </a:lnTo>
                  <a:lnTo>
                    <a:pt x="571118" y="271780"/>
                  </a:lnTo>
                  <a:lnTo>
                    <a:pt x="566038" y="229997"/>
                  </a:lnTo>
                  <a:lnTo>
                    <a:pt x="554735" y="189484"/>
                  </a:lnTo>
                  <a:lnTo>
                    <a:pt x="537717" y="151003"/>
                  </a:lnTo>
                  <a:lnTo>
                    <a:pt x="515238" y="115570"/>
                  </a:lnTo>
                  <a:lnTo>
                    <a:pt x="487806" y="83693"/>
                  </a:lnTo>
                  <a:lnTo>
                    <a:pt x="455929" y="56261"/>
                  </a:lnTo>
                  <a:lnTo>
                    <a:pt x="420496" y="33782"/>
                  </a:lnTo>
                  <a:lnTo>
                    <a:pt x="382015" y="16764"/>
                  </a:lnTo>
                  <a:lnTo>
                    <a:pt x="341502" y="5461"/>
                  </a:lnTo>
                  <a:lnTo>
                    <a:pt x="299719" y="381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D50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90765" y="5819139"/>
              <a:ext cx="200025" cy="2286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924165" y="2942589"/>
              <a:ext cx="3048000" cy="228600"/>
            </a:xfrm>
            <a:custGeom>
              <a:avLst/>
              <a:gdLst/>
              <a:ahLst/>
              <a:cxnLst/>
              <a:rect l="l" t="t" r="r" b="b"/>
              <a:pathLst>
                <a:path w="3048000" h="228600">
                  <a:moveTo>
                    <a:pt x="2994659" y="0"/>
                  </a:moveTo>
                  <a:lnTo>
                    <a:pt x="53339" y="0"/>
                  </a:lnTo>
                  <a:lnTo>
                    <a:pt x="19430" y="14097"/>
                  </a:lnTo>
                  <a:lnTo>
                    <a:pt x="0" y="53339"/>
                  </a:lnTo>
                  <a:lnTo>
                    <a:pt x="0" y="175260"/>
                  </a:lnTo>
                  <a:lnTo>
                    <a:pt x="14096" y="209169"/>
                  </a:lnTo>
                  <a:lnTo>
                    <a:pt x="49656" y="228219"/>
                  </a:lnTo>
                  <a:lnTo>
                    <a:pt x="53339" y="228600"/>
                  </a:lnTo>
                  <a:lnTo>
                    <a:pt x="2994659" y="228600"/>
                  </a:lnTo>
                  <a:lnTo>
                    <a:pt x="2998342" y="228219"/>
                  </a:lnTo>
                  <a:lnTo>
                    <a:pt x="3028568" y="214502"/>
                  </a:lnTo>
                  <a:lnTo>
                    <a:pt x="3048000" y="175260"/>
                  </a:lnTo>
                  <a:lnTo>
                    <a:pt x="3048000" y="53339"/>
                  </a:lnTo>
                  <a:lnTo>
                    <a:pt x="3033903" y="19431"/>
                  </a:lnTo>
                  <a:lnTo>
                    <a:pt x="2994659" y="0"/>
                  </a:lnTo>
                  <a:close/>
                </a:path>
              </a:pathLst>
            </a:custGeom>
            <a:solidFill>
              <a:srgbClr val="CC7D31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038590" y="3304539"/>
              <a:ext cx="95250" cy="361950"/>
            </a:xfrm>
            <a:custGeom>
              <a:avLst/>
              <a:gdLst/>
              <a:ahLst/>
              <a:cxnLst/>
              <a:rect l="l" t="t" r="r" b="b"/>
              <a:pathLst>
                <a:path w="95250" h="361950">
                  <a:moveTo>
                    <a:pt x="57150" y="0"/>
                  </a:moveTo>
                  <a:lnTo>
                    <a:pt x="38100" y="0"/>
                  </a:lnTo>
                  <a:lnTo>
                    <a:pt x="38100" y="285750"/>
                  </a:lnTo>
                  <a:lnTo>
                    <a:pt x="0" y="285750"/>
                  </a:lnTo>
                  <a:lnTo>
                    <a:pt x="47625" y="361950"/>
                  </a:lnTo>
                  <a:lnTo>
                    <a:pt x="95250" y="285750"/>
                  </a:lnTo>
                  <a:lnTo>
                    <a:pt x="57150" y="2857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924165" y="4447539"/>
              <a:ext cx="3048000" cy="228600"/>
            </a:xfrm>
            <a:custGeom>
              <a:avLst/>
              <a:gdLst/>
              <a:ahLst/>
              <a:cxnLst/>
              <a:rect l="l" t="t" r="r" b="b"/>
              <a:pathLst>
                <a:path w="3048000" h="228600">
                  <a:moveTo>
                    <a:pt x="2994659" y="0"/>
                  </a:moveTo>
                  <a:lnTo>
                    <a:pt x="53339" y="0"/>
                  </a:lnTo>
                  <a:lnTo>
                    <a:pt x="19430" y="14097"/>
                  </a:lnTo>
                  <a:lnTo>
                    <a:pt x="0" y="53339"/>
                  </a:lnTo>
                  <a:lnTo>
                    <a:pt x="0" y="175260"/>
                  </a:lnTo>
                  <a:lnTo>
                    <a:pt x="14096" y="209169"/>
                  </a:lnTo>
                  <a:lnTo>
                    <a:pt x="49656" y="228219"/>
                  </a:lnTo>
                  <a:lnTo>
                    <a:pt x="53339" y="228600"/>
                  </a:lnTo>
                  <a:lnTo>
                    <a:pt x="2994659" y="228600"/>
                  </a:lnTo>
                  <a:lnTo>
                    <a:pt x="2998342" y="228219"/>
                  </a:lnTo>
                  <a:lnTo>
                    <a:pt x="3028568" y="214502"/>
                  </a:lnTo>
                  <a:lnTo>
                    <a:pt x="3048000" y="175260"/>
                  </a:lnTo>
                  <a:lnTo>
                    <a:pt x="3048000" y="53339"/>
                  </a:lnTo>
                  <a:lnTo>
                    <a:pt x="3033903" y="19431"/>
                  </a:lnTo>
                  <a:lnTo>
                    <a:pt x="2994659" y="0"/>
                  </a:lnTo>
                  <a:close/>
                </a:path>
              </a:pathLst>
            </a:custGeom>
            <a:solidFill>
              <a:srgbClr val="BEBEBE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38590" y="4809489"/>
              <a:ext cx="95250" cy="361950"/>
            </a:xfrm>
            <a:custGeom>
              <a:avLst/>
              <a:gdLst/>
              <a:ahLst/>
              <a:cxnLst/>
              <a:rect l="l" t="t" r="r" b="b"/>
              <a:pathLst>
                <a:path w="95250" h="361950">
                  <a:moveTo>
                    <a:pt x="57150" y="0"/>
                  </a:moveTo>
                  <a:lnTo>
                    <a:pt x="38100" y="0"/>
                  </a:lnTo>
                  <a:lnTo>
                    <a:pt x="38100" y="285750"/>
                  </a:lnTo>
                  <a:lnTo>
                    <a:pt x="0" y="285750"/>
                  </a:lnTo>
                  <a:lnTo>
                    <a:pt x="47625" y="361950"/>
                  </a:lnTo>
                  <a:lnTo>
                    <a:pt x="95250" y="285750"/>
                  </a:lnTo>
                  <a:lnTo>
                    <a:pt x="57150" y="2857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24165" y="5952489"/>
              <a:ext cx="3048000" cy="228600"/>
            </a:xfrm>
            <a:custGeom>
              <a:avLst/>
              <a:gdLst/>
              <a:ahLst/>
              <a:cxnLst/>
              <a:rect l="l" t="t" r="r" b="b"/>
              <a:pathLst>
                <a:path w="3048000" h="228600">
                  <a:moveTo>
                    <a:pt x="2994659" y="0"/>
                  </a:moveTo>
                  <a:lnTo>
                    <a:pt x="53339" y="0"/>
                  </a:lnTo>
                  <a:lnTo>
                    <a:pt x="19430" y="14097"/>
                  </a:lnTo>
                  <a:lnTo>
                    <a:pt x="0" y="53340"/>
                  </a:lnTo>
                  <a:lnTo>
                    <a:pt x="0" y="175260"/>
                  </a:lnTo>
                  <a:lnTo>
                    <a:pt x="14096" y="209169"/>
                  </a:lnTo>
                  <a:lnTo>
                    <a:pt x="49656" y="228219"/>
                  </a:lnTo>
                  <a:lnTo>
                    <a:pt x="53339" y="228600"/>
                  </a:lnTo>
                  <a:lnTo>
                    <a:pt x="2994659" y="228600"/>
                  </a:lnTo>
                  <a:lnTo>
                    <a:pt x="2998342" y="228219"/>
                  </a:lnTo>
                  <a:lnTo>
                    <a:pt x="3028568" y="214503"/>
                  </a:lnTo>
                  <a:lnTo>
                    <a:pt x="3048000" y="175260"/>
                  </a:lnTo>
                  <a:lnTo>
                    <a:pt x="3048000" y="53340"/>
                  </a:lnTo>
                  <a:lnTo>
                    <a:pt x="3033903" y="19431"/>
                  </a:lnTo>
                  <a:lnTo>
                    <a:pt x="2994659" y="0"/>
                  </a:lnTo>
                  <a:close/>
                </a:path>
              </a:pathLst>
            </a:custGeom>
            <a:solidFill>
              <a:srgbClr val="FFD500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960232" y="2148966"/>
            <a:ext cx="22440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78D3"/>
                </a:solidFill>
                <a:latin typeface="Segoe UI Semibold"/>
                <a:cs typeface="Segoe UI Semibold"/>
              </a:rPr>
              <a:t>Data</a:t>
            </a:r>
            <a:r>
              <a:rPr sz="1500" spc="-4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5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Transformation</a:t>
            </a:r>
            <a:r>
              <a:rPr sz="1500" spc="-4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500" spc="-20" dirty="0">
                <a:solidFill>
                  <a:srgbClr val="0078D3"/>
                </a:solidFill>
                <a:latin typeface="Segoe UI Semibold"/>
                <a:cs typeface="Segoe UI Semibold"/>
              </a:rPr>
              <a:t>Flow</a:t>
            </a:r>
            <a:endParaRPr sz="1500">
              <a:latin typeface="Segoe UI Semibold"/>
              <a:cs typeface="Segoe UI Semibold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12989" y="2571192"/>
            <a:ext cx="2121535" cy="56959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350" dirty="0">
                <a:solidFill>
                  <a:srgbClr val="CC7D31"/>
                </a:solidFill>
                <a:latin typeface="Segoe UI Semibold"/>
                <a:cs typeface="Segoe UI Semibold"/>
              </a:rPr>
              <a:t>Bronze</a:t>
            </a:r>
            <a:r>
              <a:rPr sz="1350" spc="-55" dirty="0">
                <a:solidFill>
                  <a:srgbClr val="CC7D31"/>
                </a:solidFill>
                <a:latin typeface="Segoe UI Semibold"/>
                <a:cs typeface="Segoe UI Semibold"/>
              </a:rPr>
              <a:t> </a:t>
            </a:r>
            <a:r>
              <a:rPr sz="1350" spc="-20" dirty="0">
                <a:solidFill>
                  <a:srgbClr val="CC7D31"/>
                </a:solidFill>
                <a:latin typeface="Segoe UI Semibold"/>
                <a:cs typeface="Segoe UI Semibold"/>
              </a:rPr>
              <a:t>Layer</a:t>
            </a:r>
            <a:endParaRPr sz="1350">
              <a:latin typeface="Segoe UI Semibold"/>
              <a:cs typeface="Segoe UI Semibold"/>
            </a:endParaRPr>
          </a:p>
          <a:p>
            <a:pPr marL="957580">
              <a:lnSpc>
                <a:spcPct val="100000"/>
              </a:lnSpc>
              <a:spcBef>
                <a:spcPts val="630"/>
              </a:spcBef>
            </a:pPr>
            <a:r>
              <a:rPr sz="900" dirty="0">
                <a:solidFill>
                  <a:srgbClr val="374050"/>
                </a:solidFill>
                <a:latin typeface="Segoe UI"/>
                <a:cs typeface="Segoe UI"/>
              </a:rPr>
              <a:t>Raw,</a:t>
            </a:r>
            <a:r>
              <a:rPr sz="900" spc="-10" dirty="0">
                <a:solidFill>
                  <a:srgbClr val="374050"/>
                </a:solidFill>
                <a:latin typeface="Segoe UI"/>
                <a:cs typeface="Segoe UI"/>
              </a:rPr>
              <a:t> unprocessed</a:t>
            </a:r>
            <a:r>
              <a:rPr sz="9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374050"/>
                </a:solidFill>
                <a:latin typeface="Segoe UI"/>
                <a:cs typeface="Segoe UI"/>
              </a:rPr>
              <a:t>data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493889" y="3653506"/>
            <a:ext cx="1326515" cy="7747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330"/>
              </a:spcBef>
            </a:pPr>
            <a:r>
              <a:rPr sz="1050" spc="-10" dirty="0">
                <a:solidFill>
                  <a:srgbClr val="495361"/>
                </a:solidFill>
                <a:latin typeface="Segoe UI"/>
                <a:cs typeface="Segoe UI"/>
              </a:rPr>
              <a:t>Data</a:t>
            </a:r>
            <a:r>
              <a:rPr sz="1050" spc="-40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495361"/>
                </a:solidFill>
                <a:latin typeface="Segoe UI"/>
                <a:cs typeface="Segoe UI"/>
              </a:rPr>
              <a:t>validation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10" dirty="0">
                <a:solidFill>
                  <a:srgbClr val="495361"/>
                </a:solidFill>
                <a:latin typeface="Segoe UI"/>
                <a:cs typeface="Segoe UI"/>
              </a:rPr>
              <a:t>conversion</a:t>
            </a:r>
            <a:endParaRPr sz="1050">
              <a:latin typeface="Segoe UI"/>
              <a:cs typeface="Segoe UI"/>
            </a:endParaRPr>
          </a:p>
          <a:p>
            <a:pPr marL="431800">
              <a:lnSpc>
                <a:spcPct val="100000"/>
              </a:lnSpc>
              <a:spcBef>
                <a:spcPts val="1295"/>
              </a:spcBef>
            </a:pPr>
            <a:r>
              <a:rPr sz="1350" dirty="0">
                <a:solidFill>
                  <a:srgbClr val="808080"/>
                </a:solidFill>
                <a:latin typeface="Segoe UI Semibold"/>
                <a:cs typeface="Segoe UI Semibold"/>
              </a:rPr>
              <a:t>Silver</a:t>
            </a:r>
            <a:r>
              <a:rPr sz="1350" spc="-40" dirty="0">
                <a:solidFill>
                  <a:srgbClr val="808080"/>
                </a:solidFill>
                <a:latin typeface="Segoe UI Semibold"/>
                <a:cs typeface="Segoe UI Semibold"/>
              </a:rPr>
              <a:t> </a:t>
            </a:r>
            <a:r>
              <a:rPr sz="1350" spc="-10" dirty="0">
                <a:solidFill>
                  <a:srgbClr val="808080"/>
                </a:solidFill>
                <a:latin typeface="Segoe UI Semibold"/>
                <a:cs typeface="Segoe UI Semibold"/>
              </a:rPr>
              <a:t>Layer</a:t>
            </a:r>
            <a:endParaRPr sz="1350">
              <a:latin typeface="Segoe UI Semibold"/>
              <a:cs typeface="Segoe UI Semibold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978645" y="3681805"/>
            <a:ext cx="112204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495361"/>
                </a:solidFill>
                <a:latin typeface="Segoe UI"/>
                <a:cs typeface="Segoe UI"/>
              </a:rPr>
              <a:t>Remove</a:t>
            </a:r>
            <a:r>
              <a:rPr sz="1050" spc="-50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495361"/>
                </a:solidFill>
                <a:latin typeface="Segoe UI"/>
                <a:cs typeface="Segoe UI"/>
              </a:rPr>
              <a:t>duplicates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427969" y="3681805"/>
            <a:ext cx="30162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0" dirty="0">
                <a:solidFill>
                  <a:srgbClr val="495361"/>
                </a:solidFill>
                <a:latin typeface="Segoe UI"/>
                <a:cs typeface="Segoe UI"/>
              </a:rPr>
              <a:t>Type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847581" y="4483989"/>
            <a:ext cx="1195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374050"/>
                </a:solidFill>
                <a:latin typeface="Segoe UI"/>
                <a:cs typeface="Segoe UI"/>
              </a:rPr>
              <a:t>Cleaned,</a:t>
            </a:r>
            <a:r>
              <a:rPr sz="900" spc="-4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374050"/>
                </a:solidFill>
                <a:latin typeface="Segoe UI"/>
                <a:cs typeface="Segoe UI"/>
              </a:rPr>
              <a:t>validated</a:t>
            </a:r>
            <a:r>
              <a:rPr sz="900" spc="-3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374050"/>
                </a:solidFill>
                <a:latin typeface="Segoe UI"/>
                <a:cs typeface="Segoe UI"/>
              </a:rPr>
              <a:t>data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93889" y="5158130"/>
            <a:ext cx="1276985" cy="577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5260">
              <a:lnSpc>
                <a:spcPct val="118300"/>
              </a:lnSpc>
              <a:spcBef>
                <a:spcPts val="100"/>
              </a:spcBef>
            </a:pPr>
            <a:r>
              <a:rPr sz="1050" spc="-10" dirty="0">
                <a:solidFill>
                  <a:srgbClr val="495361"/>
                </a:solidFill>
                <a:latin typeface="Segoe UI"/>
                <a:cs typeface="Segoe UI"/>
              </a:rPr>
              <a:t>Aggregate</a:t>
            </a:r>
            <a:r>
              <a:rPr sz="1050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495361"/>
                </a:solidFill>
                <a:latin typeface="Segoe UI"/>
                <a:cs typeface="Segoe UI"/>
              </a:rPr>
              <a:t>metrics</a:t>
            </a:r>
            <a:endParaRPr sz="1050" dirty="0">
              <a:latin typeface="Segoe UI"/>
              <a:cs typeface="Segoe UI"/>
            </a:endParaRPr>
          </a:p>
          <a:p>
            <a:pPr marL="431800">
              <a:lnSpc>
                <a:spcPct val="100000"/>
              </a:lnSpc>
              <a:spcBef>
                <a:spcPts val="1295"/>
              </a:spcBef>
            </a:pPr>
            <a:r>
              <a:rPr sz="1350" dirty="0">
                <a:solidFill>
                  <a:srgbClr val="D9A41F"/>
                </a:solidFill>
                <a:latin typeface="Segoe UI Semibold"/>
                <a:cs typeface="Segoe UI Semibold"/>
              </a:rPr>
              <a:t>Gold </a:t>
            </a:r>
            <a:r>
              <a:rPr sz="1350" spc="-10" dirty="0">
                <a:solidFill>
                  <a:srgbClr val="D9A41F"/>
                </a:solidFill>
                <a:latin typeface="Segoe UI Semibold"/>
                <a:cs typeface="Segoe UI Semibold"/>
              </a:rPr>
              <a:t>Layer</a:t>
            </a:r>
            <a:endParaRPr sz="1350" dirty="0">
              <a:latin typeface="Segoe UI Semibold"/>
              <a:cs typeface="Segoe UI Semibold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143238" y="5186553"/>
            <a:ext cx="1194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495361"/>
                </a:solidFill>
                <a:latin typeface="Segoe UI"/>
                <a:cs typeface="Segoe UI"/>
              </a:rPr>
              <a:t>Feature</a:t>
            </a:r>
            <a:r>
              <a:rPr sz="1050" spc="-20" dirty="0">
                <a:solidFill>
                  <a:srgbClr val="495361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495361"/>
                </a:solidFill>
                <a:latin typeface="Segoe UI"/>
                <a:cs typeface="Segoe UI"/>
              </a:rPr>
              <a:t>engineering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923781" y="5988557"/>
            <a:ext cx="10439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374050"/>
                </a:solidFill>
                <a:latin typeface="Segoe UI"/>
                <a:cs typeface="Segoe UI"/>
              </a:rPr>
              <a:t>Analytics-</a:t>
            </a:r>
            <a:r>
              <a:rPr sz="900" dirty="0">
                <a:solidFill>
                  <a:srgbClr val="374050"/>
                </a:solidFill>
                <a:latin typeface="Segoe UI"/>
                <a:cs typeface="Segoe UI"/>
              </a:rPr>
              <a:t>ready</a:t>
            </a:r>
            <a:r>
              <a:rPr sz="900" spc="3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374050"/>
                </a:solidFill>
                <a:latin typeface="Segoe UI"/>
                <a:cs typeface="Segoe UI"/>
              </a:rPr>
              <a:t>data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934200" y="6676390"/>
            <a:ext cx="4267200" cy="1123950"/>
            <a:chOff x="6934200" y="6676390"/>
            <a:chExt cx="4267200" cy="1123950"/>
          </a:xfrm>
        </p:grpSpPr>
        <p:sp>
          <p:nvSpPr>
            <p:cNvPr id="62" name="object 62"/>
            <p:cNvSpPr/>
            <p:nvPr/>
          </p:nvSpPr>
          <p:spPr>
            <a:xfrm>
              <a:off x="6938962" y="6767322"/>
              <a:ext cx="0" cy="934085"/>
            </a:xfrm>
            <a:custGeom>
              <a:avLst/>
              <a:gdLst/>
              <a:ahLst/>
              <a:cxnLst/>
              <a:rect l="l" t="t" r="r" b="b"/>
              <a:pathLst>
                <a:path h="934084">
                  <a:moveTo>
                    <a:pt x="0" y="0"/>
                  </a:moveTo>
                  <a:lnTo>
                    <a:pt x="0" y="933513"/>
                  </a:lnTo>
                </a:path>
              </a:pathLst>
            </a:custGeom>
            <a:ln w="9525">
              <a:solidFill>
                <a:srgbClr val="0078D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934200" y="6676390"/>
              <a:ext cx="1609725" cy="1123950"/>
            </a:xfrm>
            <a:custGeom>
              <a:avLst/>
              <a:gdLst/>
              <a:ahLst/>
              <a:cxnLst/>
              <a:rect l="l" t="t" r="r" b="b"/>
              <a:pathLst>
                <a:path w="1609725" h="1123950">
                  <a:moveTo>
                    <a:pt x="9906" y="1070914"/>
                  </a:moveTo>
                  <a:lnTo>
                    <a:pt x="9525" y="1066800"/>
                  </a:lnTo>
                  <a:lnTo>
                    <a:pt x="9525" y="1043495"/>
                  </a:lnTo>
                  <a:lnTo>
                    <a:pt x="0" y="1043495"/>
                  </a:lnTo>
                  <a:lnTo>
                    <a:pt x="0" y="1071765"/>
                  </a:lnTo>
                  <a:lnTo>
                    <a:pt x="9906" y="1070914"/>
                  </a:lnTo>
                  <a:close/>
                </a:path>
                <a:path w="1609725" h="1123950">
                  <a:moveTo>
                    <a:pt x="10795" y="46228"/>
                  </a:moveTo>
                  <a:lnTo>
                    <a:pt x="1143" y="43942"/>
                  </a:lnTo>
                  <a:lnTo>
                    <a:pt x="0" y="49530"/>
                  </a:lnTo>
                  <a:lnTo>
                    <a:pt x="0" y="71882"/>
                  </a:lnTo>
                  <a:lnTo>
                    <a:pt x="9525" y="71882"/>
                  </a:lnTo>
                  <a:lnTo>
                    <a:pt x="9525" y="57150"/>
                  </a:lnTo>
                  <a:lnTo>
                    <a:pt x="10414" y="47625"/>
                  </a:lnTo>
                  <a:lnTo>
                    <a:pt x="10795" y="46228"/>
                  </a:lnTo>
                  <a:close/>
                </a:path>
                <a:path w="1609725" h="1123950">
                  <a:moveTo>
                    <a:pt x="23495" y="1100391"/>
                  </a:moveTo>
                  <a:lnTo>
                    <a:pt x="23241" y="1100162"/>
                  </a:lnTo>
                  <a:lnTo>
                    <a:pt x="17399" y="1093139"/>
                  </a:lnTo>
                  <a:lnTo>
                    <a:pt x="13716" y="1086307"/>
                  </a:lnTo>
                  <a:lnTo>
                    <a:pt x="4953" y="1090206"/>
                  </a:lnTo>
                  <a:lnTo>
                    <a:pt x="7239" y="1095679"/>
                  </a:lnTo>
                  <a:lnTo>
                    <a:pt x="11430" y="1101852"/>
                  </a:lnTo>
                  <a:lnTo>
                    <a:pt x="16764" y="1107211"/>
                  </a:lnTo>
                  <a:lnTo>
                    <a:pt x="23495" y="1100391"/>
                  </a:lnTo>
                  <a:close/>
                </a:path>
                <a:path w="1609725" h="1123950">
                  <a:moveTo>
                    <a:pt x="29845" y="1105738"/>
                  </a:moveTo>
                  <a:lnTo>
                    <a:pt x="23495" y="1100480"/>
                  </a:lnTo>
                  <a:lnTo>
                    <a:pt x="16764" y="1107211"/>
                  </a:lnTo>
                  <a:lnTo>
                    <a:pt x="22098" y="1112570"/>
                  </a:lnTo>
                  <a:lnTo>
                    <a:pt x="24130" y="1113891"/>
                  </a:lnTo>
                  <a:lnTo>
                    <a:pt x="29845" y="1105738"/>
                  </a:lnTo>
                  <a:close/>
                </a:path>
                <a:path w="1609725" h="1123950">
                  <a:moveTo>
                    <a:pt x="36322" y="14351"/>
                  </a:moveTo>
                  <a:lnTo>
                    <a:pt x="32004" y="5715"/>
                  </a:lnTo>
                  <a:lnTo>
                    <a:pt x="28321" y="7239"/>
                  </a:lnTo>
                  <a:lnTo>
                    <a:pt x="22098" y="11430"/>
                  </a:lnTo>
                  <a:lnTo>
                    <a:pt x="11430" y="22098"/>
                  </a:lnTo>
                  <a:lnTo>
                    <a:pt x="9017" y="25654"/>
                  </a:lnTo>
                  <a:lnTo>
                    <a:pt x="17272" y="30988"/>
                  </a:lnTo>
                  <a:lnTo>
                    <a:pt x="23495" y="23495"/>
                  </a:lnTo>
                  <a:lnTo>
                    <a:pt x="30734" y="17399"/>
                  </a:lnTo>
                  <a:lnTo>
                    <a:pt x="36322" y="14351"/>
                  </a:lnTo>
                  <a:close/>
                </a:path>
                <a:path w="1609725" h="1123950">
                  <a:moveTo>
                    <a:pt x="70231" y="1114425"/>
                  </a:moveTo>
                  <a:lnTo>
                    <a:pt x="57150" y="1114425"/>
                  </a:lnTo>
                  <a:lnTo>
                    <a:pt x="47625" y="1113561"/>
                  </a:lnTo>
                  <a:lnTo>
                    <a:pt x="44831" y="1112697"/>
                  </a:lnTo>
                  <a:lnTo>
                    <a:pt x="42164" y="1122451"/>
                  </a:lnTo>
                  <a:lnTo>
                    <a:pt x="42037" y="1122451"/>
                  </a:lnTo>
                  <a:lnTo>
                    <a:pt x="49530" y="1123950"/>
                  </a:lnTo>
                  <a:lnTo>
                    <a:pt x="70231" y="1123950"/>
                  </a:lnTo>
                  <a:lnTo>
                    <a:pt x="70231" y="1114425"/>
                  </a:lnTo>
                  <a:close/>
                </a:path>
                <a:path w="1609725" h="1123950">
                  <a:moveTo>
                    <a:pt x="85725" y="0"/>
                  </a:moveTo>
                  <a:lnTo>
                    <a:pt x="50419" y="0"/>
                  </a:lnTo>
                  <a:lnTo>
                    <a:pt x="51689" y="10033"/>
                  </a:lnTo>
                  <a:lnTo>
                    <a:pt x="57150" y="9525"/>
                  </a:lnTo>
                  <a:lnTo>
                    <a:pt x="85725" y="9525"/>
                  </a:lnTo>
                  <a:lnTo>
                    <a:pt x="85725" y="0"/>
                  </a:lnTo>
                  <a:close/>
                </a:path>
                <a:path w="1609725" h="1123950">
                  <a:moveTo>
                    <a:pt x="117856" y="1114425"/>
                  </a:moveTo>
                  <a:lnTo>
                    <a:pt x="89281" y="1114425"/>
                  </a:lnTo>
                  <a:lnTo>
                    <a:pt x="89281" y="1123950"/>
                  </a:lnTo>
                  <a:lnTo>
                    <a:pt x="117856" y="1123950"/>
                  </a:lnTo>
                  <a:lnTo>
                    <a:pt x="117856" y="1114425"/>
                  </a:lnTo>
                  <a:close/>
                </a:path>
                <a:path w="1609725" h="1123950">
                  <a:moveTo>
                    <a:pt x="133350" y="0"/>
                  </a:moveTo>
                  <a:lnTo>
                    <a:pt x="104775" y="0"/>
                  </a:lnTo>
                  <a:lnTo>
                    <a:pt x="104775" y="9525"/>
                  </a:lnTo>
                  <a:lnTo>
                    <a:pt x="133350" y="9525"/>
                  </a:lnTo>
                  <a:lnTo>
                    <a:pt x="133350" y="0"/>
                  </a:lnTo>
                  <a:close/>
                </a:path>
                <a:path w="1609725" h="1123950">
                  <a:moveTo>
                    <a:pt x="165481" y="1114425"/>
                  </a:moveTo>
                  <a:lnTo>
                    <a:pt x="136906" y="1114425"/>
                  </a:lnTo>
                  <a:lnTo>
                    <a:pt x="136906" y="1123950"/>
                  </a:lnTo>
                  <a:lnTo>
                    <a:pt x="165481" y="1123950"/>
                  </a:lnTo>
                  <a:lnTo>
                    <a:pt x="165481" y="1114425"/>
                  </a:lnTo>
                  <a:close/>
                </a:path>
                <a:path w="1609725" h="1123950">
                  <a:moveTo>
                    <a:pt x="180975" y="0"/>
                  </a:moveTo>
                  <a:lnTo>
                    <a:pt x="152400" y="0"/>
                  </a:lnTo>
                  <a:lnTo>
                    <a:pt x="15240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609725" h="1123950">
                  <a:moveTo>
                    <a:pt x="213106" y="1114425"/>
                  </a:moveTo>
                  <a:lnTo>
                    <a:pt x="184531" y="1114425"/>
                  </a:lnTo>
                  <a:lnTo>
                    <a:pt x="184531" y="1123950"/>
                  </a:lnTo>
                  <a:lnTo>
                    <a:pt x="213106" y="1123950"/>
                  </a:lnTo>
                  <a:lnTo>
                    <a:pt x="213106" y="1114425"/>
                  </a:lnTo>
                  <a:close/>
                </a:path>
                <a:path w="1609725" h="1123950">
                  <a:moveTo>
                    <a:pt x="228600" y="0"/>
                  </a:moveTo>
                  <a:lnTo>
                    <a:pt x="200025" y="0"/>
                  </a:lnTo>
                  <a:lnTo>
                    <a:pt x="200025" y="9525"/>
                  </a:lnTo>
                  <a:lnTo>
                    <a:pt x="228600" y="9525"/>
                  </a:lnTo>
                  <a:lnTo>
                    <a:pt x="228600" y="0"/>
                  </a:lnTo>
                  <a:close/>
                </a:path>
                <a:path w="1609725" h="1123950">
                  <a:moveTo>
                    <a:pt x="260731" y="1114425"/>
                  </a:moveTo>
                  <a:lnTo>
                    <a:pt x="232156" y="1114425"/>
                  </a:lnTo>
                  <a:lnTo>
                    <a:pt x="232156" y="1123950"/>
                  </a:lnTo>
                  <a:lnTo>
                    <a:pt x="260731" y="1123950"/>
                  </a:lnTo>
                  <a:lnTo>
                    <a:pt x="260731" y="1114425"/>
                  </a:lnTo>
                  <a:close/>
                </a:path>
                <a:path w="1609725" h="1123950">
                  <a:moveTo>
                    <a:pt x="276225" y="0"/>
                  </a:moveTo>
                  <a:lnTo>
                    <a:pt x="247650" y="0"/>
                  </a:lnTo>
                  <a:lnTo>
                    <a:pt x="247650" y="9525"/>
                  </a:lnTo>
                  <a:lnTo>
                    <a:pt x="276225" y="9525"/>
                  </a:lnTo>
                  <a:lnTo>
                    <a:pt x="276225" y="0"/>
                  </a:lnTo>
                  <a:close/>
                </a:path>
                <a:path w="1609725" h="1123950">
                  <a:moveTo>
                    <a:pt x="308356" y="1114425"/>
                  </a:moveTo>
                  <a:lnTo>
                    <a:pt x="279781" y="1114425"/>
                  </a:lnTo>
                  <a:lnTo>
                    <a:pt x="279781" y="1123950"/>
                  </a:lnTo>
                  <a:lnTo>
                    <a:pt x="308356" y="1123950"/>
                  </a:lnTo>
                  <a:lnTo>
                    <a:pt x="308356" y="1114425"/>
                  </a:lnTo>
                  <a:close/>
                </a:path>
                <a:path w="1609725" h="1123950">
                  <a:moveTo>
                    <a:pt x="323850" y="0"/>
                  </a:moveTo>
                  <a:lnTo>
                    <a:pt x="295275" y="0"/>
                  </a:lnTo>
                  <a:lnTo>
                    <a:pt x="295275" y="9525"/>
                  </a:lnTo>
                  <a:lnTo>
                    <a:pt x="323850" y="9525"/>
                  </a:lnTo>
                  <a:lnTo>
                    <a:pt x="323850" y="0"/>
                  </a:lnTo>
                  <a:close/>
                </a:path>
                <a:path w="1609725" h="1123950">
                  <a:moveTo>
                    <a:pt x="355981" y="1114425"/>
                  </a:moveTo>
                  <a:lnTo>
                    <a:pt x="327406" y="1114425"/>
                  </a:lnTo>
                  <a:lnTo>
                    <a:pt x="327406" y="1123950"/>
                  </a:lnTo>
                  <a:lnTo>
                    <a:pt x="355981" y="1123950"/>
                  </a:lnTo>
                  <a:lnTo>
                    <a:pt x="355981" y="1114425"/>
                  </a:lnTo>
                  <a:close/>
                </a:path>
                <a:path w="1609725" h="1123950">
                  <a:moveTo>
                    <a:pt x="37147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71475" y="9525"/>
                  </a:lnTo>
                  <a:lnTo>
                    <a:pt x="371475" y="0"/>
                  </a:lnTo>
                  <a:close/>
                </a:path>
                <a:path w="1609725" h="1123950">
                  <a:moveTo>
                    <a:pt x="403606" y="1114425"/>
                  </a:moveTo>
                  <a:lnTo>
                    <a:pt x="375031" y="1114425"/>
                  </a:lnTo>
                  <a:lnTo>
                    <a:pt x="375031" y="1123950"/>
                  </a:lnTo>
                  <a:lnTo>
                    <a:pt x="403606" y="1123950"/>
                  </a:lnTo>
                  <a:lnTo>
                    <a:pt x="403606" y="1114425"/>
                  </a:lnTo>
                  <a:close/>
                </a:path>
                <a:path w="1609725" h="1123950">
                  <a:moveTo>
                    <a:pt x="419100" y="0"/>
                  </a:moveTo>
                  <a:lnTo>
                    <a:pt x="390525" y="0"/>
                  </a:lnTo>
                  <a:lnTo>
                    <a:pt x="390525" y="9525"/>
                  </a:lnTo>
                  <a:lnTo>
                    <a:pt x="419100" y="9525"/>
                  </a:lnTo>
                  <a:lnTo>
                    <a:pt x="419100" y="0"/>
                  </a:lnTo>
                  <a:close/>
                </a:path>
                <a:path w="1609725" h="1123950">
                  <a:moveTo>
                    <a:pt x="451231" y="1114425"/>
                  </a:moveTo>
                  <a:lnTo>
                    <a:pt x="422656" y="1114425"/>
                  </a:lnTo>
                  <a:lnTo>
                    <a:pt x="422656" y="1123950"/>
                  </a:lnTo>
                  <a:lnTo>
                    <a:pt x="451231" y="1123950"/>
                  </a:lnTo>
                  <a:lnTo>
                    <a:pt x="451231" y="1114425"/>
                  </a:lnTo>
                  <a:close/>
                </a:path>
                <a:path w="1609725" h="1123950">
                  <a:moveTo>
                    <a:pt x="466725" y="0"/>
                  </a:moveTo>
                  <a:lnTo>
                    <a:pt x="438150" y="0"/>
                  </a:lnTo>
                  <a:lnTo>
                    <a:pt x="43815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609725" h="1123950">
                  <a:moveTo>
                    <a:pt x="498856" y="1114425"/>
                  </a:moveTo>
                  <a:lnTo>
                    <a:pt x="470281" y="1114425"/>
                  </a:lnTo>
                  <a:lnTo>
                    <a:pt x="470281" y="1123950"/>
                  </a:lnTo>
                  <a:lnTo>
                    <a:pt x="498856" y="1123950"/>
                  </a:lnTo>
                  <a:lnTo>
                    <a:pt x="498856" y="1114425"/>
                  </a:lnTo>
                  <a:close/>
                </a:path>
                <a:path w="1609725" h="1123950">
                  <a:moveTo>
                    <a:pt x="514350" y="0"/>
                  </a:moveTo>
                  <a:lnTo>
                    <a:pt x="485775" y="0"/>
                  </a:lnTo>
                  <a:lnTo>
                    <a:pt x="485775" y="9525"/>
                  </a:lnTo>
                  <a:lnTo>
                    <a:pt x="514350" y="9525"/>
                  </a:lnTo>
                  <a:lnTo>
                    <a:pt x="514350" y="0"/>
                  </a:lnTo>
                  <a:close/>
                </a:path>
                <a:path w="1609725" h="1123950">
                  <a:moveTo>
                    <a:pt x="546481" y="1114425"/>
                  </a:moveTo>
                  <a:lnTo>
                    <a:pt x="517906" y="1114425"/>
                  </a:lnTo>
                  <a:lnTo>
                    <a:pt x="517906" y="1123950"/>
                  </a:lnTo>
                  <a:lnTo>
                    <a:pt x="546481" y="1123950"/>
                  </a:lnTo>
                  <a:lnTo>
                    <a:pt x="546481" y="1114425"/>
                  </a:lnTo>
                  <a:close/>
                </a:path>
                <a:path w="1609725" h="1123950">
                  <a:moveTo>
                    <a:pt x="561975" y="0"/>
                  </a:moveTo>
                  <a:lnTo>
                    <a:pt x="533400" y="0"/>
                  </a:lnTo>
                  <a:lnTo>
                    <a:pt x="533400" y="9525"/>
                  </a:lnTo>
                  <a:lnTo>
                    <a:pt x="561975" y="9525"/>
                  </a:lnTo>
                  <a:lnTo>
                    <a:pt x="561975" y="0"/>
                  </a:lnTo>
                  <a:close/>
                </a:path>
                <a:path w="1609725" h="1123950">
                  <a:moveTo>
                    <a:pt x="594106" y="1114425"/>
                  </a:moveTo>
                  <a:lnTo>
                    <a:pt x="565531" y="1114425"/>
                  </a:lnTo>
                  <a:lnTo>
                    <a:pt x="565531" y="1123950"/>
                  </a:lnTo>
                  <a:lnTo>
                    <a:pt x="594106" y="1123950"/>
                  </a:lnTo>
                  <a:lnTo>
                    <a:pt x="594106" y="1114425"/>
                  </a:lnTo>
                  <a:close/>
                </a:path>
                <a:path w="1609725" h="1123950">
                  <a:moveTo>
                    <a:pt x="609600" y="0"/>
                  </a:moveTo>
                  <a:lnTo>
                    <a:pt x="581025" y="0"/>
                  </a:lnTo>
                  <a:lnTo>
                    <a:pt x="581025" y="9525"/>
                  </a:lnTo>
                  <a:lnTo>
                    <a:pt x="609600" y="9525"/>
                  </a:lnTo>
                  <a:lnTo>
                    <a:pt x="609600" y="0"/>
                  </a:lnTo>
                  <a:close/>
                </a:path>
                <a:path w="1609725" h="1123950">
                  <a:moveTo>
                    <a:pt x="641731" y="1114425"/>
                  </a:moveTo>
                  <a:lnTo>
                    <a:pt x="613156" y="1114425"/>
                  </a:lnTo>
                  <a:lnTo>
                    <a:pt x="613156" y="1123950"/>
                  </a:lnTo>
                  <a:lnTo>
                    <a:pt x="641731" y="1123950"/>
                  </a:lnTo>
                  <a:lnTo>
                    <a:pt x="641731" y="1114425"/>
                  </a:lnTo>
                  <a:close/>
                </a:path>
                <a:path w="1609725" h="1123950">
                  <a:moveTo>
                    <a:pt x="65722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57225" y="9525"/>
                  </a:lnTo>
                  <a:lnTo>
                    <a:pt x="657225" y="0"/>
                  </a:lnTo>
                  <a:close/>
                </a:path>
                <a:path w="1609725" h="1123950">
                  <a:moveTo>
                    <a:pt x="689356" y="1114425"/>
                  </a:moveTo>
                  <a:lnTo>
                    <a:pt x="660781" y="1114425"/>
                  </a:lnTo>
                  <a:lnTo>
                    <a:pt x="660781" y="1123950"/>
                  </a:lnTo>
                  <a:lnTo>
                    <a:pt x="689356" y="1123950"/>
                  </a:lnTo>
                  <a:lnTo>
                    <a:pt x="689356" y="1114425"/>
                  </a:lnTo>
                  <a:close/>
                </a:path>
                <a:path w="1609725" h="1123950">
                  <a:moveTo>
                    <a:pt x="704850" y="0"/>
                  </a:moveTo>
                  <a:lnTo>
                    <a:pt x="676275" y="0"/>
                  </a:lnTo>
                  <a:lnTo>
                    <a:pt x="676275" y="9525"/>
                  </a:lnTo>
                  <a:lnTo>
                    <a:pt x="704850" y="9525"/>
                  </a:lnTo>
                  <a:lnTo>
                    <a:pt x="704850" y="0"/>
                  </a:lnTo>
                  <a:close/>
                </a:path>
                <a:path w="1609725" h="1123950">
                  <a:moveTo>
                    <a:pt x="736981" y="1114425"/>
                  </a:moveTo>
                  <a:lnTo>
                    <a:pt x="708406" y="1114425"/>
                  </a:lnTo>
                  <a:lnTo>
                    <a:pt x="708406" y="1123950"/>
                  </a:lnTo>
                  <a:lnTo>
                    <a:pt x="736981" y="1123950"/>
                  </a:lnTo>
                  <a:lnTo>
                    <a:pt x="736981" y="1114425"/>
                  </a:lnTo>
                  <a:close/>
                </a:path>
                <a:path w="1609725" h="1123950">
                  <a:moveTo>
                    <a:pt x="752475" y="0"/>
                  </a:moveTo>
                  <a:lnTo>
                    <a:pt x="723900" y="0"/>
                  </a:lnTo>
                  <a:lnTo>
                    <a:pt x="72390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1609725" h="1123950">
                  <a:moveTo>
                    <a:pt x="784606" y="1114425"/>
                  </a:moveTo>
                  <a:lnTo>
                    <a:pt x="756031" y="1114425"/>
                  </a:lnTo>
                  <a:lnTo>
                    <a:pt x="756031" y="1123950"/>
                  </a:lnTo>
                  <a:lnTo>
                    <a:pt x="784606" y="1123950"/>
                  </a:lnTo>
                  <a:lnTo>
                    <a:pt x="784606" y="1114425"/>
                  </a:lnTo>
                  <a:close/>
                </a:path>
                <a:path w="1609725" h="1123950">
                  <a:moveTo>
                    <a:pt x="800100" y="0"/>
                  </a:moveTo>
                  <a:lnTo>
                    <a:pt x="771525" y="0"/>
                  </a:lnTo>
                  <a:lnTo>
                    <a:pt x="771525" y="9525"/>
                  </a:lnTo>
                  <a:lnTo>
                    <a:pt x="800100" y="9525"/>
                  </a:lnTo>
                  <a:lnTo>
                    <a:pt x="800100" y="0"/>
                  </a:lnTo>
                  <a:close/>
                </a:path>
                <a:path w="1609725" h="1123950">
                  <a:moveTo>
                    <a:pt x="832231" y="1114425"/>
                  </a:moveTo>
                  <a:lnTo>
                    <a:pt x="803656" y="1114425"/>
                  </a:lnTo>
                  <a:lnTo>
                    <a:pt x="803656" y="1123950"/>
                  </a:lnTo>
                  <a:lnTo>
                    <a:pt x="832231" y="1123950"/>
                  </a:lnTo>
                  <a:lnTo>
                    <a:pt x="832231" y="1114425"/>
                  </a:lnTo>
                  <a:close/>
                </a:path>
                <a:path w="1609725" h="1123950">
                  <a:moveTo>
                    <a:pt x="847725" y="0"/>
                  </a:moveTo>
                  <a:lnTo>
                    <a:pt x="819150" y="0"/>
                  </a:lnTo>
                  <a:lnTo>
                    <a:pt x="819150" y="9525"/>
                  </a:lnTo>
                  <a:lnTo>
                    <a:pt x="847725" y="9525"/>
                  </a:lnTo>
                  <a:lnTo>
                    <a:pt x="847725" y="0"/>
                  </a:lnTo>
                  <a:close/>
                </a:path>
                <a:path w="1609725" h="1123950">
                  <a:moveTo>
                    <a:pt x="879856" y="1114425"/>
                  </a:moveTo>
                  <a:lnTo>
                    <a:pt x="851281" y="1114425"/>
                  </a:lnTo>
                  <a:lnTo>
                    <a:pt x="851281" y="1123950"/>
                  </a:lnTo>
                  <a:lnTo>
                    <a:pt x="879856" y="1123950"/>
                  </a:lnTo>
                  <a:lnTo>
                    <a:pt x="879856" y="1114425"/>
                  </a:lnTo>
                  <a:close/>
                </a:path>
                <a:path w="1609725" h="1123950">
                  <a:moveTo>
                    <a:pt x="895350" y="0"/>
                  </a:moveTo>
                  <a:lnTo>
                    <a:pt x="866775" y="0"/>
                  </a:lnTo>
                  <a:lnTo>
                    <a:pt x="866775" y="9525"/>
                  </a:lnTo>
                  <a:lnTo>
                    <a:pt x="895350" y="9525"/>
                  </a:lnTo>
                  <a:lnTo>
                    <a:pt x="895350" y="0"/>
                  </a:lnTo>
                  <a:close/>
                </a:path>
                <a:path w="1609725" h="1123950">
                  <a:moveTo>
                    <a:pt x="927481" y="1114425"/>
                  </a:moveTo>
                  <a:lnTo>
                    <a:pt x="898906" y="1114425"/>
                  </a:lnTo>
                  <a:lnTo>
                    <a:pt x="898906" y="1123950"/>
                  </a:lnTo>
                  <a:lnTo>
                    <a:pt x="927481" y="1123950"/>
                  </a:lnTo>
                  <a:lnTo>
                    <a:pt x="927481" y="1114425"/>
                  </a:lnTo>
                  <a:close/>
                </a:path>
                <a:path w="1609725" h="1123950">
                  <a:moveTo>
                    <a:pt x="94297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42975" y="9525"/>
                  </a:lnTo>
                  <a:lnTo>
                    <a:pt x="942975" y="0"/>
                  </a:lnTo>
                  <a:close/>
                </a:path>
                <a:path w="1609725" h="1123950">
                  <a:moveTo>
                    <a:pt x="975106" y="1114425"/>
                  </a:moveTo>
                  <a:lnTo>
                    <a:pt x="946531" y="1114425"/>
                  </a:lnTo>
                  <a:lnTo>
                    <a:pt x="946531" y="1123950"/>
                  </a:lnTo>
                  <a:lnTo>
                    <a:pt x="975106" y="1123950"/>
                  </a:lnTo>
                  <a:lnTo>
                    <a:pt x="975106" y="1114425"/>
                  </a:lnTo>
                  <a:close/>
                </a:path>
                <a:path w="1609725" h="1123950">
                  <a:moveTo>
                    <a:pt x="990600" y="0"/>
                  </a:moveTo>
                  <a:lnTo>
                    <a:pt x="962025" y="0"/>
                  </a:lnTo>
                  <a:lnTo>
                    <a:pt x="962025" y="9525"/>
                  </a:lnTo>
                  <a:lnTo>
                    <a:pt x="990600" y="9525"/>
                  </a:lnTo>
                  <a:lnTo>
                    <a:pt x="990600" y="0"/>
                  </a:lnTo>
                  <a:close/>
                </a:path>
                <a:path w="1609725" h="1123950">
                  <a:moveTo>
                    <a:pt x="1022731" y="1114425"/>
                  </a:moveTo>
                  <a:lnTo>
                    <a:pt x="994156" y="1114425"/>
                  </a:lnTo>
                  <a:lnTo>
                    <a:pt x="994156" y="1123950"/>
                  </a:lnTo>
                  <a:lnTo>
                    <a:pt x="1022731" y="1123950"/>
                  </a:lnTo>
                  <a:lnTo>
                    <a:pt x="1022731" y="1114425"/>
                  </a:lnTo>
                  <a:close/>
                </a:path>
                <a:path w="1609725" h="1123950">
                  <a:moveTo>
                    <a:pt x="1038225" y="0"/>
                  </a:moveTo>
                  <a:lnTo>
                    <a:pt x="1009650" y="0"/>
                  </a:lnTo>
                  <a:lnTo>
                    <a:pt x="100965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1609725" h="1123950">
                  <a:moveTo>
                    <a:pt x="1070356" y="1114425"/>
                  </a:moveTo>
                  <a:lnTo>
                    <a:pt x="1041781" y="1114425"/>
                  </a:lnTo>
                  <a:lnTo>
                    <a:pt x="1041781" y="1123950"/>
                  </a:lnTo>
                  <a:lnTo>
                    <a:pt x="1070356" y="1123950"/>
                  </a:lnTo>
                  <a:lnTo>
                    <a:pt x="1070356" y="1114425"/>
                  </a:lnTo>
                  <a:close/>
                </a:path>
                <a:path w="1609725" h="1123950">
                  <a:moveTo>
                    <a:pt x="1085850" y="0"/>
                  </a:moveTo>
                  <a:lnTo>
                    <a:pt x="1057275" y="0"/>
                  </a:lnTo>
                  <a:lnTo>
                    <a:pt x="1057275" y="9525"/>
                  </a:lnTo>
                  <a:lnTo>
                    <a:pt x="1085850" y="9525"/>
                  </a:lnTo>
                  <a:lnTo>
                    <a:pt x="1085850" y="0"/>
                  </a:lnTo>
                  <a:close/>
                </a:path>
                <a:path w="1609725" h="1123950">
                  <a:moveTo>
                    <a:pt x="1117981" y="1114425"/>
                  </a:moveTo>
                  <a:lnTo>
                    <a:pt x="1089406" y="1114425"/>
                  </a:lnTo>
                  <a:lnTo>
                    <a:pt x="1089406" y="1123950"/>
                  </a:lnTo>
                  <a:lnTo>
                    <a:pt x="1117981" y="1123950"/>
                  </a:lnTo>
                  <a:lnTo>
                    <a:pt x="1117981" y="1114425"/>
                  </a:lnTo>
                  <a:close/>
                </a:path>
                <a:path w="1609725" h="1123950">
                  <a:moveTo>
                    <a:pt x="1133475" y="0"/>
                  </a:moveTo>
                  <a:lnTo>
                    <a:pt x="1104900" y="0"/>
                  </a:lnTo>
                  <a:lnTo>
                    <a:pt x="1104900" y="9525"/>
                  </a:lnTo>
                  <a:lnTo>
                    <a:pt x="1133475" y="9525"/>
                  </a:lnTo>
                  <a:lnTo>
                    <a:pt x="1133475" y="0"/>
                  </a:lnTo>
                  <a:close/>
                </a:path>
                <a:path w="1609725" h="1123950">
                  <a:moveTo>
                    <a:pt x="1165606" y="1114425"/>
                  </a:moveTo>
                  <a:lnTo>
                    <a:pt x="1137031" y="1114425"/>
                  </a:lnTo>
                  <a:lnTo>
                    <a:pt x="1137031" y="1123950"/>
                  </a:lnTo>
                  <a:lnTo>
                    <a:pt x="1165606" y="1123950"/>
                  </a:lnTo>
                  <a:lnTo>
                    <a:pt x="1165606" y="1114425"/>
                  </a:lnTo>
                  <a:close/>
                </a:path>
                <a:path w="1609725" h="1123950">
                  <a:moveTo>
                    <a:pt x="1181100" y="0"/>
                  </a:moveTo>
                  <a:lnTo>
                    <a:pt x="1152525" y="0"/>
                  </a:lnTo>
                  <a:lnTo>
                    <a:pt x="1152525" y="9525"/>
                  </a:lnTo>
                  <a:lnTo>
                    <a:pt x="1181100" y="9525"/>
                  </a:lnTo>
                  <a:lnTo>
                    <a:pt x="1181100" y="0"/>
                  </a:lnTo>
                  <a:close/>
                </a:path>
                <a:path w="1609725" h="1123950">
                  <a:moveTo>
                    <a:pt x="1213231" y="1114425"/>
                  </a:moveTo>
                  <a:lnTo>
                    <a:pt x="1184656" y="1114425"/>
                  </a:lnTo>
                  <a:lnTo>
                    <a:pt x="1184656" y="1123950"/>
                  </a:lnTo>
                  <a:lnTo>
                    <a:pt x="1213231" y="1123950"/>
                  </a:lnTo>
                  <a:lnTo>
                    <a:pt x="1213231" y="1114425"/>
                  </a:lnTo>
                  <a:close/>
                </a:path>
                <a:path w="1609725" h="1123950">
                  <a:moveTo>
                    <a:pt x="122872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28725" y="9525"/>
                  </a:lnTo>
                  <a:lnTo>
                    <a:pt x="1228725" y="0"/>
                  </a:lnTo>
                  <a:close/>
                </a:path>
                <a:path w="1609725" h="1123950">
                  <a:moveTo>
                    <a:pt x="1260856" y="1114425"/>
                  </a:moveTo>
                  <a:lnTo>
                    <a:pt x="1232281" y="1114425"/>
                  </a:lnTo>
                  <a:lnTo>
                    <a:pt x="1232281" y="1123950"/>
                  </a:lnTo>
                  <a:lnTo>
                    <a:pt x="1260856" y="1123950"/>
                  </a:lnTo>
                  <a:lnTo>
                    <a:pt x="1260856" y="1114425"/>
                  </a:lnTo>
                  <a:close/>
                </a:path>
                <a:path w="1609725" h="1123950">
                  <a:moveTo>
                    <a:pt x="1276350" y="0"/>
                  </a:moveTo>
                  <a:lnTo>
                    <a:pt x="1247775" y="0"/>
                  </a:lnTo>
                  <a:lnTo>
                    <a:pt x="1247775" y="9525"/>
                  </a:lnTo>
                  <a:lnTo>
                    <a:pt x="1276350" y="9525"/>
                  </a:lnTo>
                  <a:lnTo>
                    <a:pt x="1276350" y="0"/>
                  </a:lnTo>
                  <a:close/>
                </a:path>
                <a:path w="1609725" h="1123950">
                  <a:moveTo>
                    <a:pt x="1308481" y="1114425"/>
                  </a:moveTo>
                  <a:lnTo>
                    <a:pt x="1279906" y="1114425"/>
                  </a:lnTo>
                  <a:lnTo>
                    <a:pt x="1279906" y="1123950"/>
                  </a:lnTo>
                  <a:lnTo>
                    <a:pt x="1308481" y="1123950"/>
                  </a:lnTo>
                  <a:lnTo>
                    <a:pt x="1308481" y="1114425"/>
                  </a:lnTo>
                  <a:close/>
                </a:path>
                <a:path w="1609725" h="1123950">
                  <a:moveTo>
                    <a:pt x="1323975" y="0"/>
                  </a:moveTo>
                  <a:lnTo>
                    <a:pt x="1295400" y="0"/>
                  </a:lnTo>
                  <a:lnTo>
                    <a:pt x="129540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1609725" h="1123950">
                  <a:moveTo>
                    <a:pt x="1356106" y="1114425"/>
                  </a:moveTo>
                  <a:lnTo>
                    <a:pt x="1327531" y="1114425"/>
                  </a:lnTo>
                  <a:lnTo>
                    <a:pt x="1327531" y="1123950"/>
                  </a:lnTo>
                  <a:lnTo>
                    <a:pt x="1356106" y="1123950"/>
                  </a:lnTo>
                  <a:lnTo>
                    <a:pt x="1356106" y="1114425"/>
                  </a:lnTo>
                  <a:close/>
                </a:path>
                <a:path w="1609725" h="1123950">
                  <a:moveTo>
                    <a:pt x="1371600" y="0"/>
                  </a:moveTo>
                  <a:lnTo>
                    <a:pt x="1343025" y="0"/>
                  </a:lnTo>
                  <a:lnTo>
                    <a:pt x="1343025" y="9525"/>
                  </a:lnTo>
                  <a:lnTo>
                    <a:pt x="1371600" y="9525"/>
                  </a:lnTo>
                  <a:lnTo>
                    <a:pt x="1371600" y="0"/>
                  </a:lnTo>
                  <a:close/>
                </a:path>
                <a:path w="1609725" h="1123950">
                  <a:moveTo>
                    <a:pt x="1403731" y="1114425"/>
                  </a:moveTo>
                  <a:lnTo>
                    <a:pt x="1375156" y="1114425"/>
                  </a:lnTo>
                  <a:lnTo>
                    <a:pt x="1375156" y="1123950"/>
                  </a:lnTo>
                  <a:lnTo>
                    <a:pt x="1403731" y="1123950"/>
                  </a:lnTo>
                  <a:lnTo>
                    <a:pt x="1403731" y="1114425"/>
                  </a:lnTo>
                  <a:close/>
                </a:path>
                <a:path w="1609725" h="1123950">
                  <a:moveTo>
                    <a:pt x="1419225" y="0"/>
                  </a:moveTo>
                  <a:lnTo>
                    <a:pt x="1390650" y="0"/>
                  </a:lnTo>
                  <a:lnTo>
                    <a:pt x="1390650" y="9525"/>
                  </a:lnTo>
                  <a:lnTo>
                    <a:pt x="1419225" y="9525"/>
                  </a:lnTo>
                  <a:lnTo>
                    <a:pt x="1419225" y="0"/>
                  </a:lnTo>
                  <a:close/>
                </a:path>
                <a:path w="1609725" h="1123950">
                  <a:moveTo>
                    <a:pt x="1451356" y="1114425"/>
                  </a:moveTo>
                  <a:lnTo>
                    <a:pt x="1422781" y="1114425"/>
                  </a:lnTo>
                  <a:lnTo>
                    <a:pt x="1422781" y="1123950"/>
                  </a:lnTo>
                  <a:lnTo>
                    <a:pt x="1451356" y="1123950"/>
                  </a:lnTo>
                  <a:lnTo>
                    <a:pt x="1451356" y="1114425"/>
                  </a:lnTo>
                  <a:close/>
                </a:path>
                <a:path w="1609725" h="1123950">
                  <a:moveTo>
                    <a:pt x="1466850" y="0"/>
                  </a:moveTo>
                  <a:lnTo>
                    <a:pt x="1438275" y="0"/>
                  </a:lnTo>
                  <a:lnTo>
                    <a:pt x="1438275" y="9525"/>
                  </a:lnTo>
                  <a:lnTo>
                    <a:pt x="1466850" y="9525"/>
                  </a:lnTo>
                  <a:lnTo>
                    <a:pt x="1466850" y="0"/>
                  </a:lnTo>
                  <a:close/>
                </a:path>
                <a:path w="1609725" h="1123950">
                  <a:moveTo>
                    <a:pt x="1498981" y="1114425"/>
                  </a:moveTo>
                  <a:lnTo>
                    <a:pt x="1470406" y="1114425"/>
                  </a:lnTo>
                  <a:lnTo>
                    <a:pt x="1470406" y="1123950"/>
                  </a:lnTo>
                  <a:lnTo>
                    <a:pt x="1498981" y="1123950"/>
                  </a:lnTo>
                  <a:lnTo>
                    <a:pt x="1498981" y="1114425"/>
                  </a:lnTo>
                  <a:close/>
                </a:path>
                <a:path w="1609725" h="1123950">
                  <a:moveTo>
                    <a:pt x="151447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514475" y="9525"/>
                  </a:lnTo>
                  <a:lnTo>
                    <a:pt x="1514475" y="0"/>
                  </a:lnTo>
                  <a:close/>
                </a:path>
                <a:path w="1609725" h="1123950">
                  <a:moveTo>
                    <a:pt x="1546606" y="1114425"/>
                  </a:moveTo>
                  <a:lnTo>
                    <a:pt x="1518031" y="1114425"/>
                  </a:lnTo>
                  <a:lnTo>
                    <a:pt x="1518031" y="1123950"/>
                  </a:lnTo>
                  <a:lnTo>
                    <a:pt x="1546606" y="1123950"/>
                  </a:lnTo>
                  <a:lnTo>
                    <a:pt x="1546606" y="1114425"/>
                  </a:lnTo>
                  <a:close/>
                </a:path>
                <a:path w="1609725" h="1123950">
                  <a:moveTo>
                    <a:pt x="1562100" y="0"/>
                  </a:moveTo>
                  <a:lnTo>
                    <a:pt x="1533525" y="0"/>
                  </a:lnTo>
                  <a:lnTo>
                    <a:pt x="1533525" y="9525"/>
                  </a:lnTo>
                  <a:lnTo>
                    <a:pt x="1562100" y="9525"/>
                  </a:lnTo>
                  <a:lnTo>
                    <a:pt x="1562100" y="0"/>
                  </a:lnTo>
                  <a:close/>
                </a:path>
                <a:path w="1609725" h="1123950">
                  <a:moveTo>
                    <a:pt x="1594231" y="1114425"/>
                  </a:moveTo>
                  <a:lnTo>
                    <a:pt x="1565656" y="1114425"/>
                  </a:lnTo>
                  <a:lnTo>
                    <a:pt x="1565656" y="1123950"/>
                  </a:lnTo>
                  <a:lnTo>
                    <a:pt x="1594231" y="1123950"/>
                  </a:lnTo>
                  <a:lnTo>
                    <a:pt x="1594231" y="1114425"/>
                  </a:lnTo>
                  <a:close/>
                </a:path>
                <a:path w="1609725" h="1123950">
                  <a:moveTo>
                    <a:pt x="1609725" y="0"/>
                  </a:moveTo>
                  <a:lnTo>
                    <a:pt x="1581150" y="0"/>
                  </a:lnTo>
                  <a:lnTo>
                    <a:pt x="158115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515350" y="6676390"/>
              <a:ext cx="1695450" cy="1123950"/>
            </a:xfrm>
            <a:custGeom>
              <a:avLst/>
              <a:gdLst/>
              <a:ahLst/>
              <a:cxnLst/>
              <a:rect l="l" t="t" r="r" b="b"/>
              <a:pathLst>
                <a:path w="1695450" h="1123950">
                  <a:moveTo>
                    <a:pt x="285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8575" y="9525"/>
                  </a:lnTo>
                  <a:lnTo>
                    <a:pt x="28575" y="0"/>
                  </a:lnTo>
                  <a:close/>
                </a:path>
                <a:path w="1695450" h="1123950">
                  <a:moveTo>
                    <a:pt x="60706" y="1114425"/>
                  </a:moveTo>
                  <a:lnTo>
                    <a:pt x="32131" y="1114425"/>
                  </a:lnTo>
                  <a:lnTo>
                    <a:pt x="32131" y="1123950"/>
                  </a:lnTo>
                  <a:lnTo>
                    <a:pt x="60706" y="1123950"/>
                  </a:lnTo>
                  <a:lnTo>
                    <a:pt x="60706" y="1114425"/>
                  </a:lnTo>
                  <a:close/>
                </a:path>
                <a:path w="1695450" h="1123950">
                  <a:moveTo>
                    <a:pt x="76200" y="0"/>
                  </a:moveTo>
                  <a:lnTo>
                    <a:pt x="47625" y="0"/>
                  </a:lnTo>
                  <a:lnTo>
                    <a:pt x="47625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  <a:path w="1695450" h="1123950">
                  <a:moveTo>
                    <a:pt x="108331" y="1114425"/>
                  </a:moveTo>
                  <a:lnTo>
                    <a:pt x="79756" y="1114425"/>
                  </a:lnTo>
                  <a:lnTo>
                    <a:pt x="79756" y="1123950"/>
                  </a:lnTo>
                  <a:lnTo>
                    <a:pt x="108331" y="1123950"/>
                  </a:lnTo>
                  <a:lnTo>
                    <a:pt x="108331" y="1114425"/>
                  </a:lnTo>
                  <a:close/>
                </a:path>
                <a:path w="1695450" h="1123950">
                  <a:moveTo>
                    <a:pt x="123825" y="0"/>
                  </a:moveTo>
                  <a:lnTo>
                    <a:pt x="95250" y="0"/>
                  </a:lnTo>
                  <a:lnTo>
                    <a:pt x="9525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695450" h="1123950">
                  <a:moveTo>
                    <a:pt x="155956" y="1114425"/>
                  </a:moveTo>
                  <a:lnTo>
                    <a:pt x="127381" y="1114425"/>
                  </a:lnTo>
                  <a:lnTo>
                    <a:pt x="127381" y="1123950"/>
                  </a:lnTo>
                  <a:lnTo>
                    <a:pt x="155956" y="1123950"/>
                  </a:lnTo>
                  <a:lnTo>
                    <a:pt x="155956" y="1114425"/>
                  </a:lnTo>
                  <a:close/>
                </a:path>
                <a:path w="1695450" h="1123950">
                  <a:moveTo>
                    <a:pt x="171450" y="0"/>
                  </a:moveTo>
                  <a:lnTo>
                    <a:pt x="142875" y="0"/>
                  </a:lnTo>
                  <a:lnTo>
                    <a:pt x="142875" y="9525"/>
                  </a:lnTo>
                  <a:lnTo>
                    <a:pt x="171450" y="9525"/>
                  </a:lnTo>
                  <a:lnTo>
                    <a:pt x="171450" y="0"/>
                  </a:lnTo>
                  <a:close/>
                </a:path>
                <a:path w="1695450" h="1123950">
                  <a:moveTo>
                    <a:pt x="203581" y="1114425"/>
                  </a:moveTo>
                  <a:lnTo>
                    <a:pt x="175006" y="1114425"/>
                  </a:lnTo>
                  <a:lnTo>
                    <a:pt x="175006" y="1123950"/>
                  </a:lnTo>
                  <a:lnTo>
                    <a:pt x="203581" y="1123950"/>
                  </a:lnTo>
                  <a:lnTo>
                    <a:pt x="203581" y="1114425"/>
                  </a:lnTo>
                  <a:close/>
                </a:path>
                <a:path w="1695450" h="1123950">
                  <a:moveTo>
                    <a:pt x="219075" y="0"/>
                  </a:moveTo>
                  <a:lnTo>
                    <a:pt x="190500" y="0"/>
                  </a:lnTo>
                  <a:lnTo>
                    <a:pt x="190500" y="9525"/>
                  </a:lnTo>
                  <a:lnTo>
                    <a:pt x="219075" y="9525"/>
                  </a:lnTo>
                  <a:lnTo>
                    <a:pt x="219075" y="0"/>
                  </a:lnTo>
                  <a:close/>
                </a:path>
                <a:path w="1695450" h="1123950">
                  <a:moveTo>
                    <a:pt x="251206" y="1114425"/>
                  </a:moveTo>
                  <a:lnTo>
                    <a:pt x="222631" y="1114425"/>
                  </a:lnTo>
                  <a:lnTo>
                    <a:pt x="222631" y="1123950"/>
                  </a:lnTo>
                  <a:lnTo>
                    <a:pt x="251206" y="1123950"/>
                  </a:lnTo>
                  <a:lnTo>
                    <a:pt x="251206" y="1114425"/>
                  </a:lnTo>
                  <a:close/>
                </a:path>
                <a:path w="1695450" h="1123950">
                  <a:moveTo>
                    <a:pt x="266700" y="0"/>
                  </a:moveTo>
                  <a:lnTo>
                    <a:pt x="238125" y="0"/>
                  </a:lnTo>
                  <a:lnTo>
                    <a:pt x="238125" y="9525"/>
                  </a:lnTo>
                  <a:lnTo>
                    <a:pt x="266700" y="9525"/>
                  </a:lnTo>
                  <a:lnTo>
                    <a:pt x="266700" y="0"/>
                  </a:lnTo>
                  <a:close/>
                </a:path>
                <a:path w="1695450" h="1123950">
                  <a:moveTo>
                    <a:pt x="298831" y="1114425"/>
                  </a:moveTo>
                  <a:lnTo>
                    <a:pt x="270256" y="1114425"/>
                  </a:lnTo>
                  <a:lnTo>
                    <a:pt x="270256" y="1123950"/>
                  </a:lnTo>
                  <a:lnTo>
                    <a:pt x="298831" y="1123950"/>
                  </a:lnTo>
                  <a:lnTo>
                    <a:pt x="298831" y="1114425"/>
                  </a:lnTo>
                  <a:close/>
                </a:path>
                <a:path w="1695450" h="1123950">
                  <a:moveTo>
                    <a:pt x="31432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314325" y="9525"/>
                  </a:lnTo>
                  <a:lnTo>
                    <a:pt x="314325" y="0"/>
                  </a:lnTo>
                  <a:close/>
                </a:path>
                <a:path w="1695450" h="1123950">
                  <a:moveTo>
                    <a:pt x="346456" y="1114425"/>
                  </a:moveTo>
                  <a:lnTo>
                    <a:pt x="317881" y="1114425"/>
                  </a:lnTo>
                  <a:lnTo>
                    <a:pt x="317881" y="1123950"/>
                  </a:lnTo>
                  <a:lnTo>
                    <a:pt x="346456" y="1123950"/>
                  </a:lnTo>
                  <a:lnTo>
                    <a:pt x="346456" y="1114425"/>
                  </a:lnTo>
                  <a:close/>
                </a:path>
                <a:path w="1695450" h="1123950">
                  <a:moveTo>
                    <a:pt x="361950" y="0"/>
                  </a:moveTo>
                  <a:lnTo>
                    <a:pt x="333375" y="0"/>
                  </a:lnTo>
                  <a:lnTo>
                    <a:pt x="333375" y="9525"/>
                  </a:lnTo>
                  <a:lnTo>
                    <a:pt x="361950" y="9525"/>
                  </a:lnTo>
                  <a:lnTo>
                    <a:pt x="361950" y="0"/>
                  </a:lnTo>
                  <a:close/>
                </a:path>
                <a:path w="1695450" h="1123950">
                  <a:moveTo>
                    <a:pt x="394081" y="1114425"/>
                  </a:moveTo>
                  <a:lnTo>
                    <a:pt x="365506" y="1114425"/>
                  </a:lnTo>
                  <a:lnTo>
                    <a:pt x="365506" y="1123950"/>
                  </a:lnTo>
                  <a:lnTo>
                    <a:pt x="394081" y="1123950"/>
                  </a:lnTo>
                  <a:lnTo>
                    <a:pt x="394081" y="1114425"/>
                  </a:lnTo>
                  <a:close/>
                </a:path>
                <a:path w="1695450" h="1123950">
                  <a:moveTo>
                    <a:pt x="409575" y="0"/>
                  </a:moveTo>
                  <a:lnTo>
                    <a:pt x="381000" y="0"/>
                  </a:lnTo>
                  <a:lnTo>
                    <a:pt x="38100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695450" h="1123950">
                  <a:moveTo>
                    <a:pt x="441706" y="1114425"/>
                  </a:moveTo>
                  <a:lnTo>
                    <a:pt x="413131" y="1114425"/>
                  </a:lnTo>
                  <a:lnTo>
                    <a:pt x="413131" y="1123950"/>
                  </a:lnTo>
                  <a:lnTo>
                    <a:pt x="441706" y="1123950"/>
                  </a:lnTo>
                  <a:lnTo>
                    <a:pt x="441706" y="1114425"/>
                  </a:lnTo>
                  <a:close/>
                </a:path>
                <a:path w="1695450" h="1123950">
                  <a:moveTo>
                    <a:pt x="457200" y="0"/>
                  </a:moveTo>
                  <a:lnTo>
                    <a:pt x="428625" y="0"/>
                  </a:lnTo>
                  <a:lnTo>
                    <a:pt x="428625" y="9525"/>
                  </a:lnTo>
                  <a:lnTo>
                    <a:pt x="457200" y="9525"/>
                  </a:lnTo>
                  <a:lnTo>
                    <a:pt x="457200" y="0"/>
                  </a:lnTo>
                  <a:close/>
                </a:path>
                <a:path w="1695450" h="1123950">
                  <a:moveTo>
                    <a:pt x="489331" y="1114425"/>
                  </a:moveTo>
                  <a:lnTo>
                    <a:pt x="460756" y="1114425"/>
                  </a:lnTo>
                  <a:lnTo>
                    <a:pt x="460756" y="1123950"/>
                  </a:lnTo>
                  <a:lnTo>
                    <a:pt x="489331" y="1123950"/>
                  </a:lnTo>
                  <a:lnTo>
                    <a:pt x="489331" y="1114425"/>
                  </a:lnTo>
                  <a:close/>
                </a:path>
                <a:path w="1695450" h="1123950">
                  <a:moveTo>
                    <a:pt x="504825" y="0"/>
                  </a:moveTo>
                  <a:lnTo>
                    <a:pt x="476250" y="0"/>
                  </a:lnTo>
                  <a:lnTo>
                    <a:pt x="476250" y="9525"/>
                  </a:lnTo>
                  <a:lnTo>
                    <a:pt x="504825" y="9525"/>
                  </a:lnTo>
                  <a:lnTo>
                    <a:pt x="504825" y="0"/>
                  </a:lnTo>
                  <a:close/>
                </a:path>
                <a:path w="1695450" h="1123950">
                  <a:moveTo>
                    <a:pt x="536956" y="1114425"/>
                  </a:moveTo>
                  <a:lnTo>
                    <a:pt x="508381" y="1114425"/>
                  </a:lnTo>
                  <a:lnTo>
                    <a:pt x="508381" y="1123950"/>
                  </a:lnTo>
                  <a:lnTo>
                    <a:pt x="536956" y="1123950"/>
                  </a:lnTo>
                  <a:lnTo>
                    <a:pt x="536956" y="1114425"/>
                  </a:lnTo>
                  <a:close/>
                </a:path>
                <a:path w="1695450" h="1123950">
                  <a:moveTo>
                    <a:pt x="552450" y="0"/>
                  </a:moveTo>
                  <a:lnTo>
                    <a:pt x="523875" y="0"/>
                  </a:lnTo>
                  <a:lnTo>
                    <a:pt x="523875" y="9525"/>
                  </a:lnTo>
                  <a:lnTo>
                    <a:pt x="552450" y="9525"/>
                  </a:lnTo>
                  <a:lnTo>
                    <a:pt x="552450" y="0"/>
                  </a:lnTo>
                  <a:close/>
                </a:path>
                <a:path w="1695450" h="1123950">
                  <a:moveTo>
                    <a:pt x="584581" y="1114425"/>
                  </a:moveTo>
                  <a:lnTo>
                    <a:pt x="556006" y="1114425"/>
                  </a:lnTo>
                  <a:lnTo>
                    <a:pt x="556006" y="1123950"/>
                  </a:lnTo>
                  <a:lnTo>
                    <a:pt x="584581" y="1123950"/>
                  </a:lnTo>
                  <a:lnTo>
                    <a:pt x="584581" y="1114425"/>
                  </a:lnTo>
                  <a:close/>
                </a:path>
                <a:path w="1695450" h="1123950">
                  <a:moveTo>
                    <a:pt x="60007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600075" y="9525"/>
                  </a:lnTo>
                  <a:lnTo>
                    <a:pt x="600075" y="0"/>
                  </a:lnTo>
                  <a:close/>
                </a:path>
                <a:path w="1695450" h="1123950">
                  <a:moveTo>
                    <a:pt x="632206" y="1114425"/>
                  </a:moveTo>
                  <a:lnTo>
                    <a:pt x="603631" y="1114425"/>
                  </a:lnTo>
                  <a:lnTo>
                    <a:pt x="603631" y="1123950"/>
                  </a:lnTo>
                  <a:lnTo>
                    <a:pt x="632206" y="1123950"/>
                  </a:lnTo>
                  <a:lnTo>
                    <a:pt x="632206" y="1114425"/>
                  </a:lnTo>
                  <a:close/>
                </a:path>
                <a:path w="1695450" h="1123950">
                  <a:moveTo>
                    <a:pt x="647700" y="0"/>
                  </a:moveTo>
                  <a:lnTo>
                    <a:pt x="619125" y="0"/>
                  </a:lnTo>
                  <a:lnTo>
                    <a:pt x="619125" y="9525"/>
                  </a:lnTo>
                  <a:lnTo>
                    <a:pt x="647700" y="9525"/>
                  </a:lnTo>
                  <a:lnTo>
                    <a:pt x="647700" y="0"/>
                  </a:lnTo>
                  <a:close/>
                </a:path>
                <a:path w="1695450" h="1123950">
                  <a:moveTo>
                    <a:pt x="679831" y="1114425"/>
                  </a:moveTo>
                  <a:lnTo>
                    <a:pt x="651256" y="1114425"/>
                  </a:lnTo>
                  <a:lnTo>
                    <a:pt x="651256" y="1123950"/>
                  </a:lnTo>
                  <a:lnTo>
                    <a:pt x="679831" y="1123950"/>
                  </a:lnTo>
                  <a:lnTo>
                    <a:pt x="679831" y="1114425"/>
                  </a:lnTo>
                  <a:close/>
                </a:path>
                <a:path w="1695450" h="1123950">
                  <a:moveTo>
                    <a:pt x="695325" y="0"/>
                  </a:moveTo>
                  <a:lnTo>
                    <a:pt x="666750" y="0"/>
                  </a:lnTo>
                  <a:lnTo>
                    <a:pt x="66675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695450" h="1123950">
                  <a:moveTo>
                    <a:pt x="727456" y="1114425"/>
                  </a:moveTo>
                  <a:lnTo>
                    <a:pt x="698881" y="1114425"/>
                  </a:lnTo>
                  <a:lnTo>
                    <a:pt x="698881" y="1123950"/>
                  </a:lnTo>
                  <a:lnTo>
                    <a:pt x="727456" y="1123950"/>
                  </a:lnTo>
                  <a:lnTo>
                    <a:pt x="727456" y="1114425"/>
                  </a:lnTo>
                  <a:close/>
                </a:path>
                <a:path w="1695450" h="1123950">
                  <a:moveTo>
                    <a:pt x="742950" y="0"/>
                  </a:moveTo>
                  <a:lnTo>
                    <a:pt x="714375" y="0"/>
                  </a:lnTo>
                  <a:lnTo>
                    <a:pt x="714375" y="9525"/>
                  </a:lnTo>
                  <a:lnTo>
                    <a:pt x="742950" y="9525"/>
                  </a:lnTo>
                  <a:lnTo>
                    <a:pt x="742950" y="0"/>
                  </a:lnTo>
                  <a:close/>
                </a:path>
                <a:path w="1695450" h="1123950">
                  <a:moveTo>
                    <a:pt x="775081" y="1114425"/>
                  </a:moveTo>
                  <a:lnTo>
                    <a:pt x="746506" y="1114425"/>
                  </a:lnTo>
                  <a:lnTo>
                    <a:pt x="746506" y="1123950"/>
                  </a:lnTo>
                  <a:lnTo>
                    <a:pt x="775081" y="1123950"/>
                  </a:lnTo>
                  <a:lnTo>
                    <a:pt x="775081" y="1114425"/>
                  </a:lnTo>
                  <a:close/>
                </a:path>
                <a:path w="1695450" h="1123950">
                  <a:moveTo>
                    <a:pt x="790575" y="0"/>
                  </a:moveTo>
                  <a:lnTo>
                    <a:pt x="762000" y="0"/>
                  </a:lnTo>
                  <a:lnTo>
                    <a:pt x="762000" y="9525"/>
                  </a:lnTo>
                  <a:lnTo>
                    <a:pt x="790575" y="9525"/>
                  </a:lnTo>
                  <a:lnTo>
                    <a:pt x="790575" y="0"/>
                  </a:lnTo>
                  <a:close/>
                </a:path>
                <a:path w="1695450" h="1123950">
                  <a:moveTo>
                    <a:pt x="822706" y="1114425"/>
                  </a:moveTo>
                  <a:lnTo>
                    <a:pt x="794131" y="1114425"/>
                  </a:lnTo>
                  <a:lnTo>
                    <a:pt x="794131" y="1123950"/>
                  </a:lnTo>
                  <a:lnTo>
                    <a:pt x="822706" y="1123950"/>
                  </a:lnTo>
                  <a:lnTo>
                    <a:pt x="822706" y="1114425"/>
                  </a:lnTo>
                  <a:close/>
                </a:path>
                <a:path w="1695450" h="1123950">
                  <a:moveTo>
                    <a:pt x="838200" y="0"/>
                  </a:moveTo>
                  <a:lnTo>
                    <a:pt x="809625" y="0"/>
                  </a:lnTo>
                  <a:lnTo>
                    <a:pt x="809625" y="9525"/>
                  </a:lnTo>
                  <a:lnTo>
                    <a:pt x="838200" y="9525"/>
                  </a:lnTo>
                  <a:lnTo>
                    <a:pt x="838200" y="0"/>
                  </a:lnTo>
                  <a:close/>
                </a:path>
                <a:path w="1695450" h="1123950">
                  <a:moveTo>
                    <a:pt x="870331" y="1114425"/>
                  </a:moveTo>
                  <a:lnTo>
                    <a:pt x="841756" y="1114425"/>
                  </a:lnTo>
                  <a:lnTo>
                    <a:pt x="841756" y="1123950"/>
                  </a:lnTo>
                  <a:lnTo>
                    <a:pt x="870331" y="1123950"/>
                  </a:lnTo>
                  <a:lnTo>
                    <a:pt x="870331" y="1114425"/>
                  </a:lnTo>
                  <a:close/>
                </a:path>
                <a:path w="1695450" h="1123950">
                  <a:moveTo>
                    <a:pt x="88582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85825" y="9525"/>
                  </a:lnTo>
                  <a:lnTo>
                    <a:pt x="885825" y="0"/>
                  </a:lnTo>
                  <a:close/>
                </a:path>
                <a:path w="1695450" h="1123950">
                  <a:moveTo>
                    <a:pt x="917956" y="1114425"/>
                  </a:moveTo>
                  <a:lnTo>
                    <a:pt x="889381" y="1114425"/>
                  </a:lnTo>
                  <a:lnTo>
                    <a:pt x="889381" y="1123950"/>
                  </a:lnTo>
                  <a:lnTo>
                    <a:pt x="917956" y="1123950"/>
                  </a:lnTo>
                  <a:lnTo>
                    <a:pt x="917956" y="1114425"/>
                  </a:lnTo>
                  <a:close/>
                </a:path>
                <a:path w="1695450" h="1123950">
                  <a:moveTo>
                    <a:pt x="933450" y="0"/>
                  </a:moveTo>
                  <a:lnTo>
                    <a:pt x="904875" y="0"/>
                  </a:lnTo>
                  <a:lnTo>
                    <a:pt x="904875" y="9525"/>
                  </a:lnTo>
                  <a:lnTo>
                    <a:pt x="933450" y="9525"/>
                  </a:lnTo>
                  <a:lnTo>
                    <a:pt x="933450" y="0"/>
                  </a:lnTo>
                  <a:close/>
                </a:path>
                <a:path w="1695450" h="1123950">
                  <a:moveTo>
                    <a:pt x="965581" y="1114425"/>
                  </a:moveTo>
                  <a:lnTo>
                    <a:pt x="937006" y="1114425"/>
                  </a:lnTo>
                  <a:lnTo>
                    <a:pt x="937006" y="1123950"/>
                  </a:lnTo>
                  <a:lnTo>
                    <a:pt x="965581" y="1123950"/>
                  </a:lnTo>
                  <a:lnTo>
                    <a:pt x="965581" y="1114425"/>
                  </a:lnTo>
                  <a:close/>
                </a:path>
                <a:path w="1695450" h="1123950">
                  <a:moveTo>
                    <a:pt x="981075" y="0"/>
                  </a:moveTo>
                  <a:lnTo>
                    <a:pt x="952500" y="0"/>
                  </a:lnTo>
                  <a:lnTo>
                    <a:pt x="95250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1695450" h="1123950">
                  <a:moveTo>
                    <a:pt x="1013206" y="1114425"/>
                  </a:moveTo>
                  <a:lnTo>
                    <a:pt x="984631" y="1114425"/>
                  </a:lnTo>
                  <a:lnTo>
                    <a:pt x="984631" y="1123950"/>
                  </a:lnTo>
                  <a:lnTo>
                    <a:pt x="1013206" y="1123950"/>
                  </a:lnTo>
                  <a:lnTo>
                    <a:pt x="1013206" y="1114425"/>
                  </a:lnTo>
                  <a:close/>
                </a:path>
                <a:path w="1695450" h="1123950">
                  <a:moveTo>
                    <a:pt x="1028700" y="0"/>
                  </a:moveTo>
                  <a:lnTo>
                    <a:pt x="1000125" y="0"/>
                  </a:lnTo>
                  <a:lnTo>
                    <a:pt x="1000125" y="9525"/>
                  </a:lnTo>
                  <a:lnTo>
                    <a:pt x="1028700" y="9525"/>
                  </a:lnTo>
                  <a:lnTo>
                    <a:pt x="1028700" y="0"/>
                  </a:lnTo>
                  <a:close/>
                </a:path>
                <a:path w="1695450" h="1123950">
                  <a:moveTo>
                    <a:pt x="1060831" y="1114425"/>
                  </a:moveTo>
                  <a:lnTo>
                    <a:pt x="1032256" y="1114425"/>
                  </a:lnTo>
                  <a:lnTo>
                    <a:pt x="1032256" y="1123950"/>
                  </a:lnTo>
                  <a:lnTo>
                    <a:pt x="1060831" y="1123950"/>
                  </a:lnTo>
                  <a:lnTo>
                    <a:pt x="1060831" y="1114425"/>
                  </a:lnTo>
                  <a:close/>
                </a:path>
                <a:path w="1695450" h="1123950">
                  <a:moveTo>
                    <a:pt x="1076325" y="0"/>
                  </a:moveTo>
                  <a:lnTo>
                    <a:pt x="1047750" y="0"/>
                  </a:lnTo>
                  <a:lnTo>
                    <a:pt x="1047750" y="9525"/>
                  </a:lnTo>
                  <a:lnTo>
                    <a:pt x="1076325" y="9525"/>
                  </a:lnTo>
                  <a:lnTo>
                    <a:pt x="1076325" y="0"/>
                  </a:lnTo>
                  <a:close/>
                </a:path>
                <a:path w="1695450" h="1123950">
                  <a:moveTo>
                    <a:pt x="1108456" y="1114425"/>
                  </a:moveTo>
                  <a:lnTo>
                    <a:pt x="1079881" y="1114425"/>
                  </a:lnTo>
                  <a:lnTo>
                    <a:pt x="1079881" y="1123950"/>
                  </a:lnTo>
                  <a:lnTo>
                    <a:pt x="1108456" y="1123950"/>
                  </a:lnTo>
                  <a:lnTo>
                    <a:pt x="1108456" y="1114425"/>
                  </a:lnTo>
                  <a:close/>
                </a:path>
                <a:path w="1695450" h="1123950">
                  <a:moveTo>
                    <a:pt x="1123950" y="0"/>
                  </a:moveTo>
                  <a:lnTo>
                    <a:pt x="1095375" y="0"/>
                  </a:lnTo>
                  <a:lnTo>
                    <a:pt x="1095375" y="9525"/>
                  </a:lnTo>
                  <a:lnTo>
                    <a:pt x="1123950" y="9525"/>
                  </a:lnTo>
                  <a:lnTo>
                    <a:pt x="1123950" y="0"/>
                  </a:lnTo>
                  <a:close/>
                </a:path>
                <a:path w="1695450" h="1123950">
                  <a:moveTo>
                    <a:pt x="1156081" y="1114425"/>
                  </a:moveTo>
                  <a:lnTo>
                    <a:pt x="1127506" y="1114425"/>
                  </a:lnTo>
                  <a:lnTo>
                    <a:pt x="1127506" y="1123950"/>
                  </a:lnTo>
                  <a:lnTo>
                    <a:pt x="1156081" y="1123950"/>
                  </a:lnTo>
                  <a:lnTo>
                    <a:pt x="1156081" y="1114425"/>
                  </a:lnTo>
                  <a:close/>
                </a:path>
                <a:path w="1695450" h="1123950">
                  <a:moveTo>
                    <a:pt x="117157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71575" y="9525"/>
                  </a:lnTo>
                  <a:lnTo>
                    <a:pt x="1171575" y="0"/>
                  </a:lnTo>
                  <a:close/>
                </a:path>
                <a:path w="1695450" h="1123950">
                  <a:moveTo>
                    <a:pt x="1203706" y="1114425"/>
                  </a:moveTo>
                  <a:lnTo>
                    <a:pt x="1175131" y="1114425"/>
                  </a:lnTo>
                  <a:lnTo>
                    <a:pt x="1175131" y="1123950"/>
                  </a:lnTo>
                  <a:lnTo>
                    <a:pt x="1203706" y="1123950"/>
                  </a:lnTo>
                  <a:lnTo>
                    <a:pt x="1203706" y="1114425"/>
                  </a:lnTo>
                  <a:close/>
                </a:path>
                <a:path w="1695450" h="1123950">
                  <a:moveTo>
                    <a:pt x="1219200" y="0"/>
                  </a:moveTo>
                  <a:lnTo>
                    <a:pt x="1190625" y="0"/>
                  </a:lnTo>
                  <a:lnTo>
                    <a:pt x="1190625" y="9525"/>
                  </a:lnTo>
                  <a:lnTo>
                    <a:pt x="1219200" y="9525"/>
                  </a:lnTo>
                  <a:lnTo>
                    <a:pt x="1219200" y="0"/>
                  </a:lnTo>
                  <a:close/>
                </a:path>
                <a:path w="1695450" h="1123950">
                  <a:moveTo>
                    <a:pt x="1251331" y="1114425"/>
                  </a:moveTo>
                  <a:lnTo>
                    <a:pt x="1222756" y="1114425"/>
                  </a:lnTo>
                  <a:lnTo>
                    <a:pt x="1222756" y="1123950"/>
                  </a:lnTo>
                  <a:lnTo>
                    <a:pt x="1251331" y="1123950"/>
                  </a:lnTo>
                  <a:lnTo>
                    <a:pt x="1251331" y="1114425"/>
                  </a:lnTo>
                  <a:close/>
                </a:path>
                <a:path w="1695450" h="1123950">
                  <a:moveTo>
                    <a:pt x="1266825" y="0"/>
                  </a:moveTo>
                  <a:lnTo>
                    <a:pt x="1238250" y="0"/>
                  </a:lnTo>
                  <a:lnTo>
                    <a:pt x="123825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1695450" h="1123950">
                  <a:moveTo>
                    <a:pt x="1298956" y="1114425"/>
                  </a:moveTo>
                  <a:lnTo>
                    <a:pt x="1270381" y="1114425"/>
                  </a:lnTo>
                  <a:lnTo>
                    <a:pt x="1270381" y="1123950"/>
                  </a:lnTo>
                  <a:lnTo>
                    <a:pt x="1298956" y="1123950"/>
                  </a:lnTo>
                  <a:lnTo>
                    <a:pt x="1298956" y="1114425"/>
                  </a:lnTo>
                  <a:close/>
                </a:path>
                <a:path w="1695450" h="1123950">
                  <a:moveTo>
                    <a:pt x="1314450" y="0"/>
                  </a:moveTo>
                  <a:lnTo>
                    <a:pt x="1285875" y="0"/>
                  </a:lnTo>
                  <a:lnTo>
                    <a:pt x="1285875" y="9525"/>
                  </a:lnTo>
                  <a:lnTo>
                    <a:pt x="1314450" y="9525"/>
                  </a:lnTo>
                  <a:lnTo>
                    <a:pt x="1314450" y="0"/>
                  </a:lnTo>
                  <a:close/>
                </a:path>
                <a:path w="1695450" h="1123950">
                  <a:moveTo>
                    <a:pt x="1346581" y="1114425"/>
                  </a:moveTo>
                  <a:lnTo>
                    <a:pt x="1318006" y="1114425"/>
                  </a:lnTo>
                  <a:lnTo>
                    <a:pt x="1318006" y="1123950"/>
                  </a:lnTo>
                  <a:lnTo>
                    <a:pt x="1346581" y="1123950"/>
                  </a:lnTo>
                  <a:lnTo>
                    <a:pt x="1346581" y="1114425"/>
                  </a:lnTo>
                  <a:close/>
                </a:path>
                <a:path w="1695450" h="1123950">
                  <a:moveTo>
                    <a:pt x="1362075" y="0"/>
                  </a:moveTo>
                  <a:lnTo>
                    <a:pt x="1333500" y="0"/>
                  </a:lnTo>
                  <a:lnTo>
                    <a:pt x="1333500" y="9525"/>
                  </a:lnTo>
                  <a:lnTo>
                    <a:pt x="1362075" y="9525"/>
                  </a:lnTo>
                  <a:lnTo>
                    <a:pt x="1362075" y="0"/>
                  </a:lnTo>
                  <a:close/>
                </a:path>
                <a:path w="1695450" h="1123950">
                  <a:moveTo>
                    <a:pt x="1394206" y="1114425"/>
                  </a:moveTo>
                  <a:lnTo>
                    <a:pt x="1365631" y="1114425"/>
                  </a:lnTo>
                  <a:lnTo>
                    <a:pt x="1365631" y="1123950"/>
                  </a:lnTo>
                  <a:lnTo>
                    <a:pt x="1394206" y="1123950"/>
                  </a:lnTo>
                  <a:lnTo>
                    <a:pt x="1394206" y="1114425"/>
                  </a:lnTo>
                  <a:close/>
                </a:path>
                <a:path w="1695450" h="1123950">
                  <a:moveTo>
                    <a:pt x="1409700" y="0"/>
                  </a:moveTo>
                  <a:lnTo>
                    <a:pt x="1381125" y="0"/>
                  </a:lnTo>
                  <a:lnTo>
                    <a:pt x="1381125" y="9525"/>
                  </a:lnTo>
                  <a:lnTo>
                    <a:pt x="1409700" y="9525"/>
                  </a:lnTo>
                  <a:lnTo>
                    <a:pt x="1409700" y="0"/>
                  </a:lnTo>
                  <a:close/>
                </a:path>
                <a:path w="1695450" h="1123950">
                  <a:moveTo>
                    <a:pt x="1441831" y="1114425"/>
                  </a:moveTo>
                  <a:lnTo>
                    <a:pt x="1413256" y="1114425"/>
                  </a:lnTo>
                  <a:lnTo>
                    <a:pt x="1413256" y="1123950"/>
                  </a:lnTo>
                  <a:lnTo>
                    <a:pt x="1441831" y="1123950"/>
                  </a:lnTo>
                  <a:lnTo>
                    <a:pt x="1441831" y="1114425"/>
                  </a:lnTo>
                  <a:close/>
                </a:path>
                <a:path w="1695450" h="1123950">
                  <a:moveTo>
                    <a:pt x="145732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57325" y="9525"/>
                  </a:lnTo>
                  <a:lnTo>
                    <a:pt x="1457325" y="0"/>
                  </a:lnTo>
                  <a:close/>
                </a:path>
                <a:path w="1695450" h="1123950">
                  <a:moveTo>
                    <a:pt x="1489456" y="1114425"/>
                  </a:moveTo>
                  <a:lnTo>
                    <a:pt x="1460881" y="1114425"/>
                  </a:lnTo>
                  <a:lnTo>
                    <a:pt x="1460881" y="1123950"/>
                  </a:lnTo>
                  <a:lnTo>
                    <a:pt x="1489456" y="1123950"/>
                  </a:lnTo>
                  <a:lnTo>
                    <a:pt x="1489456" y="1114425"/>
                  </a:lnTo>
                  <a:close/>
                </a:path>
                <a:path w="1695450" h="1123950">
                  <a:moveTo>
                    <a:pt x="1504950" y="0"/>
                  </a:moveTo>
                  <a:lnTo>
                    <a:pt x="1476375" y="0"/>
                  </a:lnTo>
                  <a:lnTo>
                    <a:pt x="1476375" y="9525"/>
                  </a:lnTo>
                  <a:lnTo>
                    <a:pt x="1504950" y="9525"/>
                  </a:lnTo>
                  <a:lnTo>
                    <a:pt x="1504950" y="0"/>
                  </a:lnTo>
                  <a:close/>
                </a:path>
                <a:path w="1695450" h="1123950">
                  <a:moveTo>
                    <a:pt x="1537081" y="1114425"/>
                  </a:moveTo>
                  <a:lnTo>
                    <a:pt x="1508506" y="1114425"/>
                  </a:lnTo>
                  <a:lnTo>
                    <a:pt x="1508506" y="1123950"/>
                  </a:lnTo>
                  <a:lnTo>
                    <a:pt x="1537081" y="1123950"/>
                  </a:lnTo>
                  <a:lnTo>
                    <a:pt x="1537081" y="1114425"/>
                  </a:lnTo>
                  <a:close/>
                </a:path>
                <a:path w="1695450" h="1123950">
                  <a:moveTo>
                    <a:pt x="1552575" y="0"/>
                  </a:moveTo>
                  <a:lnTo>
                    <a:pt x="1524000" y="0"/>
                  </a:lnTo>
                  <a:lnTo>
                    <a:pt x="152400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1695450" h="1123950">
                  <a:moveTo>
                    <a:pt x="1584706" y="1114425"/>
                  </a:moveTo>
                  <a:lnTo>
                    <a:pt x="1556131" y="1114425"/>
                  </a:lnTo>
                  <a:lnTo>
                    <a:pt x="1556131" y="1123950"/>
                  </a:lnTo>
                  <a:lnTo>
                    <a:pt x="1584706" y="1123950"/>
                  </a:lnTo>
                  <a:lnTo>
                    <a:pt x="1584706" y="1114425"/>
                  </a:lnTo>
                  <a:close/>
                </a:path>
                <a:path w="1695450" h="1123950">
                  <a:moveTo>
                    <a:pt x="1600200" y="0"/>
                  </a:moveTo>
                  <a:lnTo>
                    <a:pt x="1571625" y="0"/>
                  </a:lnTo>
                  <a:lnTo>
                    <a:pt x="1571625" y="9525"/>
                  </a:lnTo>
                  <a:lnTo>
                    <a:pt x="1600200" y="9525"/>
                  </a:lnTo>
                  <a:lnTo>
                    <a:pt x="1600200" y="0"/>
                  </a:lnTo>
                  <a:close/>
                </a:path>
                <a:path w="1695450" h="1123950">
                  <a:moveTo>
                    <a:pt x="1632331" y="1114425"/>
                  </a:moveTo>
                  <a:lnTo>
                    <a:pt x="1603756" y="1114425"/>
                  </a:lnTo>
                  <a:lnTo>
                    <a:pt x="1603756" y="1123950"/>
                  </a:lnTo>
                  <a:lnTo>
                    <a:pt x="1632331" y="1123950"/>
                  </a:lnTo>
                  <a:lnTo>
                    <a:pt x="1632331" y="1114425"/>
                  </a:lnTo>
                  <a:close/>
                </a:path>
                <a:path w="1695450" h="1123950">
                  <a:moveTo>
                    <a:pt x="1647825" y="0"/>
                  </a:moveTo>
                  <a:lnTo>
                    <a:pt x="1619250" y="0"/>
                  </a:lnTo>
                  <a:lnTo>
                    <a:pt x="1619250" y="9525"/>
                  </a:lnTo>
                  <a:lnTo>
                    <a:pt x="1647825" y="9525"/>
                  </a:lnTo>
                  <a:lnTo>
                    <a:pt x="1647825" y="0"/>
                  </a:lnTo>
                  <a:close/>
                </a:path>
                <a:path w="1695450" h="1123950">
                  <a:moveTo>
                    <a:pt x="1679956" y="1114425"/>
                  </a:moveTo>
                  <a:lnTo>
                    <a:pt x="1651381" y="1114425"/>
                  </a:lnTo>
                  <a:lnTo>
                    <a:pt x="1651381" y="1123950"/>
                  </a:lnTo>
                  <a:lnTo>
                    <a:pt x="1679956" y="1123950"/>
                  </a:lnTo>
                  <a:lnTo>
                    <a:pt x="1679956" y="1114425"/>
                  </a:lnTo>
                  <a:close/>
                </a:path>
                <a:path w="1695450" h="1123950">
                  <a:moveTo>
                    <a:pt x="1695450" y="0"/>
                  </a:moveTo>
                  <a:lnTo>
                    <a:pt x="1666875" y="0"/>
                  </a:lnTo>
                  <a:lnTo>
                    <a:pt x="1666875" y="9525"/>
                  </a:lnTo>
                  <a:lnTo>
                    <a:pt x="1695450" y="9525"/>
                  </a:lnTo>
                  <a:lnTo>
                    <a:pt x="1695450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182225" y="6676390"/>
              <a:ext cx="1016000" cy="1123950"/>
            </a:xfrm>
            <a:custGeom>
              <a:avLst/>
              <a:gdLst/>
              <a:ahLst/>
              <a:cxnLst/>
              <a:rect l="l" t="t" r="r" b="b"/>
              <a:pathLst>
                <a:path w="1016000" h="1123950">
                  <a:moveTo>
                    <a:pt x="285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8575" y="9525"/>
                  </a:lnTo>
                  <a:lnTo>
                    <a:pt x="28575" y="0"/>
                  </a:lnTo>
                  <a:close/>
                </a:path>
                <a:path w="1016000" h="1123950">
                  <a:moveTo>
                    <a:pt x="60706" y="1114425"/>
                  </a:moveTo>
                  <a:lnTo>
                    <a:pt x="32131" y="1114425"/>
                  </a:lnTo>
                  <a:lnTo>
                    <a:pt x="32131" y="1123950"/>
                  </a:lnTo>
                  <a:lnTo>
                    <a:pt x="60706" y="1123950"/>
                  </a:lnTo>
                  <a:lnTo>
                    <a:pt x="60706" y="1114425"/>
                  </a:lnTo>
                  <a:close/>
                </a:path>
                <a:path w="1016000" h="1123950">
                  <a:moveTo>
                    <a:pt x="76200" y="0"/>
                  </a:moveTo>
                  <a:lnTo>
                    <a:pt x="47625" y="0"/>
                  </a:lnTo>
                  <a:lnTo>
                    <a:pt x="47625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  <a:path w="1016000" h="1123950">
                  <a:moveTo>
                    <a:pt x="108331" y="1114425"/>
                  </a:moveTo>
                  <a:lnTo>
                    <a:pt x="79756" y="1114425"/>
                  </a:lnTo>
                  <a:lnTo>
                    <a:pt x="79756" y="1123950"/>
                  </a:lnTo>
                  <a:lnTo>
                    <a:pt x="108331" y="1123950"/>
                  </a:lnTo>
                  <a:lnTo>
                    <a:pt x="108331" y="1114425"/>
                  </a:lnTo>
                  <a:close/>
                </a:path>
                <a:path w="1016000" h="1123950">
                  <a:moveTo>
                    <a:pt x="123825" y="0"/>
                  </a:moveTo>
                  <a:lnTo>
                    <a:pt x="95250" y="0"/>
                  </a:lnTo>
                  <a:lnTo>
                    <a:pt x="9525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016000" h="1123950">
                  <a:moveTo>
                    <a:pt x="155956" y="1114425"/>
                  </a:moveTo>
                  <a:lnTo>
                    <a:pt x="127381" y="1114425"/>
                  </a:lnTo>
                  <a:lnTo>
                    <a:pt x="127381" y="1123950"/>
                  </a:lnTo>
                  <a:lnTo>
                    <a:pt x="155956" y="1123950"/>
                  </a:lnTo>
                  <a:lnTo>
                    <a:pt x="155956" y="1114425"/>
                  </a:lnTo>
                  <a:close/>
                </a:path>
                <a:path w="1016000" h="1123950">
                  <a:moveTo>
                    <a:pt x="171450" y="0"/>
                  </a:moveTo>
                  <a:lnTo>
                    <a:pt x="142875" y="0"/>
                  </a:lnTo>
                  <a:lnTo>
                    <a:pt x="142875" y="9525"/>
                  </a:lnTo>
                  <a:lnTo>
                    <a:pt x="171450" y="9525"/>
                  </a:lnTo>
                  <a:lnTo>
                    <a:pt x="171450" y="0"/>
                  </a:lnTo>
                  <a:close/>
                </a:path>
                <a:path w="1016000" h="1123950">
                  <a:moveTo>
                    <a:pt x="203581" y="1114425"/>
                  </a:moveTo>
                  <a:lnTo>
                    <a:pt x="175006" y="1114425"/>
                  </a:lnTo>
                  <a:lnTo>
                    <a:pt x="175006" y="1123950"/>
                  </a:lnTo>
                  <a:lnTo>
                    <a:pt x="203581" y="1123950"/>
                  </a:lnTo>
                  <a:lnTo>
                    <a:pt x="203581" y="1114425"/>
                  </a:lnTo>
                  <a:close/>
                </a:path>
                <a:path w="1016000" h="1123950">
                  <a:moveTo>
                    <a:pt x="219075" y="0"/>
                  </a:moveTo>
                  <a:lnTo>
                    <a:pt x="190500" y="0"/>
                  </a:lnTo>
                  <a:lnTo>
                    <a:pt x="190500" y="9525"/>
                  </a:lnTo>
                  <a:lnTo>
                    <a:pt x="219075" y="9525"/>
                  </a:lnTo>
                  <a:lnTo>
                    <a:pt x="219075" y="0"/>
                  </a:lnTo>
                  <a:close/>
                </a:path>
                <a:path w="1016000" h="1123950">
                  <a:moveTo>
                    <a:pt x="251206" y="1114425"/>
                  </a:moveTo>
                  <a:lnTo>
                    <a:pt x="222631" y="1114425"/>
                  </a:lnTo>
                  <a:lnTo>
                    <a:pt x="222631" y="1123950"/>
                  </a:lnTo>
                  <a:lnTo>
                    <a:pt x="251206" y="1123950"/>
                  </a:lnTo>
                  <a:lnTo>
                    <a:pt x="251206" y="1114425"/>
                  </a:lnTo>
                  <a:close/>
                </a:path>
                <a:path w="1016000" h="1123950">
                  <a:moveTo>
                    <a:pt x="266700" y="0"/>
                  </a:moveTo>
                  <a:lnTo>
                    <a:pt x="238125" y="0"/>
                  </a:lnTo>
                  <a:lnTo>
                    <a:pt x="238125" y="9525"/>
                  </a:lnTo>
                  <a:lnTo>
                    <a:pt x="266700" y="9525"/>
                  </a:lnTo>
                  <a:lnTo>
                    <a:pt x="266700" y="0"/>
                  </a:lnTo>
                  <a:close/>
                </a:path>
                <a:path w="1016000" h="1123950">
                  <a:moveTo>
                    <a:pt x="298831" y="1114425"/>
                  </a:moveTo>
                  <a:lnTo>
                    <a:pt x="270256" y="1114425"/>
                  </a:lnTo>
                  <a:lnTo>
                    <a:pt x="270256" y="1123950"/>
                  </a:lnTo>
                  <a:lnTo>
                    <a:pt x="298831" y="1123950"/>
                  </a:lnTo>
                  <a:lnTo>
                    <a:pt x="298831" y="1114425"/>
                  </a:lnTo>
                  <a:close/>
                </a:path>
                <a:path w="1016000" h="1123950">
                  <a:moveTo>
                    <a:pt x="31432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314325" y="9525"/>
                  </a:lnTo>
                  <a:lnTo>
                    <a:pt x="314325" y="0"/>
                  </a:lnTo>
                  <a:close/>
                </a:path>
                <a:path w="1016000" h="1123950">
                  <a:moveTo>
                    <a:pt x="346456" y="1114425"/>
                  </a:moveTo>
                  <a:lnTo>
                    <a:pt x="317881" y="1114425"/>
                  </a:lnTo>
                  <a:lnTo>
                    <a:pt x="317881" y="1123950"/>
                  </a:lnTo>
                  <a:lnTo>
                    <a:pt x="346456" y="1123950"/>
                  </a:lnTo>
                  <a:lnTo>
                    <a:pt x="346456" y="1114425"/>
                  </a:lnTo>
                  <a:close/>
                </a:path>
                <a:path w="1016000" h="1123950">
                  <a:moveTo>
                    <a:pt x="361950" y="0"/>
                  </a:moveTo>
                  <a:lnTo>
                    <a:pt x="333375" y="0"/>
                  </a:lnTo>
                  <a:lnTo>
                    <a:pt x="333375" y="9525"/>
                  </a:lnTo>
                  <a:lnTo>
                    <a:pt x="361950" y="9525"/>
                  </a:lnTo>
                  <a:lnTo>
                    <a:pt x="361950" y="0"/>
                  </a:lnTo>
                  <a:close/>
                </a:path>
                <a:path w="1016000" h="1123950">
                  <a:moveTo>
                    <a:pt x="394081" y="1114425"/>
                  </a:moveTo>
                  <a:lnTo>
                    <a:pt x="365506" y="1114425"/>
                  </a:lnTo>
                  <a:lnTo>
                    <a:pt x="365506" y="1123950"/>
                  </a:lnTo>
                  <a:lnTo>
                    <a:pt x="394081" y="1123950"/>
                  </a:lnTo>
                  <a:lnTo>
                    <a:pt x="394081" y="1114425"/>
                  </a:lnTo>
                  <a:close/>
                </a:path>
                <a:path w="1016000" h="1123950">
                  <a:moveTo>
                    <a:pt x="409575" y="0"/>
                  </a:moveTo>
                  <a:lnTo>
                    <a:pt x="381000" y="0"/>
                  </a:lnTo>
                  <a:lnTo>
                    <a:pt x="38100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016000" h="1123950">
                  <a:moveTo>
                    <a:pt x="441706" y="1114425"/>
                  </a:moveTo>
                  <a:lnTo>
                    <a:pt x="413131" y="1114425"/>
                  </a:lnTo>
                  <a:lnTo>
                    <a:pt x="413131" y="1123950"/>
                  </a:lnTo>
                  <a:lnTo>
                    <a:pt x="441706" y="1123950"/>
                  </a:lnTo>
                  <a:lnTo>
                    <a:pt x="441706" y="1114425"/>
                  </a:lnTo>
                  <a:close/>
                </a:path>
                <a:path w="1016000" h="1123950">
                  <a:moveTo>
                    <a:pt x="457200" y="0"/>
                  </a:moveTo>
                  <a:lnTo>
                    <a:pt x="428625" y="0"/>
                  </a:lnTo>
                  <a:lnTo>
                    <a:pt x="428625" y="9525"/>
                  </a:lnTo>
                  <a:lnTo>
                    <a:pt x="457200" y="9525"/>
                  </a:lnTo>
                  <a:lnTo>
                    <a:pt x="457200" y="0"/>
                  </a:lnTo>
                  <a:close/>
                </a:path>
                <a:path w="1016000" h="1123950">
                  <a:moveTo>
                    <a:pt x="489331" y="1114425"/>
                  </a:moveTo>
                  <a:lnTo>
                    <a:pt x="460756" y="1114425"/>
                  </a:lnTo>
                  <a:lnTo>
                    <a:pt x="460756" y="1123950"/>
                  </a:lnTo>
                  <a:lnTo>
                    <a:pt x="489331" y="1123950"/>
                  </a:lnTo>
                  <a:lnTo>
                    <a:pt x="489331" y="1114425"/>
                  </a:lnTo>
                  <a:close/>
                </a:path>
                <a:path w="1016000" h="1123950">
                  <a:moveTo>
                    <a:pt x="504825" y="0"/>
                  </a:moveTo>
                  <a:lnTo>
                    <a:pt x="476250" y="0"/>
                  </a:lnTo>
                  <a:lnTo>
                    <a:pt x="476250" y="9525"/>
                  </a:lnTo>
                  <a:lnTo>
                    <a:pt x="504825" y="9525"/>
                  </a:lnTo>
                  <a:lnTo>
                    <a:pt x="504825" y="0"/>
                  </a:lnTo>
                  <a:close/>
                </a:path>
                <a:path w="1016000" h="1123950">
                  <a:moveTo>
                    <a:pt x="536956" y="1114425"/>
                  </a:moveTo>
                  <a:lnTo>
                    <a:pt x="508381" y="1114425"/>
                  </a:lnTo>
                  <a:lnTo>
                    <a:pt x="508381" y="1123950"/>
                  </a:lnTo>
                  <a:lnTo>
                    <a:pt x="536956" y="1123950"/>
                  </a:lnTo>
                  <a:lnTo>
                    <a:pt x="536956" y="1114425"/>
                  </a:lnTo>
                  <a:close/>
                </a:path>
                <a:path w="1016000" h="1123950">
                  <a:moveTo>
                    <a:pt x="552450" y="0"/>
                  </a:moveTo>
                  <a:lnTo>
                    <a:pt x="523875" y="0"/>
                  </a:lnTo>
                  <a:lnTo>
                    <a:pt x="523875" y="9525"/>
                  </a:lnTo>
                  <a:lnTo>
                    <a:pt x="552450" y="9525"/>
                  </a:lnTo>
                  <a:lnTo>
                    <a:pt x="552450" y="0"/>
                  </a:lnTo>
                  <a:close/>
                </a:path>
                <a:path w="1016000" h="1123950">
                  <a:moveTo>
                    <a:pt x="584581" y="1114425"/>
                  </a:moveTo>
                  <a:lnTo>
                    <a:pt x="556006" y="1114425"/>
                  </a:lnTo>
                  <a:lnTo>
                    <a:pt x="556006" y="1123950"/>
                  </a:lnTo>
                  <a:lnTo>
                    <a:pt x="584581" y="1123950"/>
                  </a:lnTo>
                  <a:lnTo>
                    <a:pt x="584581" y="1114425"/>
                  </a:lnTo>
                  <a:close/>
                </a:path>
                <a:path w="1016000" h="1123950">
                  <a:moveTo>
                    <a:pt x="60007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600075" y="9525"/>
                  </a:lnTo>
                  <a:lnTo>
                    <a:pt x="600075" y="0"/>
                  </a:lnTo>
                  <a:close/>
                </a:path>
                <a:path w="1016000" h="1123950">
                  <a:moveTo>
                    <a:pt x="632206" y="1114425"/>
                  </a:moveTo>
                  <a:lnTo>
                    <a:pt x="603631" y="1114425"/>
                  </a:lnTo>
                  <a:lnTo>
                    <a:pt x="603631" y="1123950"/>
                  </a:lnTo>
                  <a:lnTo>
                    <a:pt x="632206" y="1123950"/>
                  </a:lnTo>
                  <a:lnTo>
                    <a:pt x="632206" y="1114425"/>
                  </a:lnTo>
                  <a:close/>
                </a:path>
                <a:path w="1016000" h="1123950">
                  <a:moveTo>
                    <a:pt x="647700" y="0"/>
                  </a:moveTo>
                  <a:lnTo>
                    <a:pt x="619125" y="0"/>
                  </a:lnTo>
                  <a:lnTo>
                    <a:pt x="619125" y="9525"/>
                  </a:lnTo>
                  <a:lnTo>
                    <a:pt x="647700" y="9525"/>
                  </a:lnTo>
                  <a:lnTo>
                    <a:pt x="647700" y="0"/>
                  </a:lnTo>
                  <a:close/>
                </a:path>
                <a:path w="1016000" h="1123950">
                  <a:moveTo>
                    <a:pt x="679831" y="1114425"/>
                  </a:moveTo>
                  <a:lnTo>
                    <a:pt x="651256" y="1114425"/>
                  </a:lnTo>
                  <a:lnTo>
                    <a:pt x="651256" y="1123950"/>
                  </a:lnTo>
                  <a:lnTo>
                    <a:pt x="679831" y="1123950"/>
                  </a:lnTo>
                  <a:lnTo>
                    <a:pt x="679831" y="1114425"/>
                  </a:lnTo>
                  <a:close/>
                </a:path>
                <a:path w="1016000" h="1123950">
                  <a:moveTo>
                    <a:pt x="695325" y="0"/>
                  </a:moveTo>
                  <a:lnTo>
                    <a:pt x="666750" y="0"/>
                  </a:lnTo>
                  <a:lnTo>
                    <a:pt x="66675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016000" h="1123950">
                  <a:moveTo>
                    <a:pt x="727456" y="1114425"/>
                  </a:moveTo>
                  <a:lnTo>
                    <a:pt x="698881" y="1114425"/>
                  </a:lnTo>
                  <a:lnTo>
                    <a:pt x="698881" y="1123950"/>
                  </a:lnTo>
                  <a:lnTo>
                    <a:pt x="727456" y="1123950"/>
                  </a:lnTo>
                  <a:lnTo>
                    <a:pt x="727456" y="1114425"/>
                  </a:lnTo>
                  <a:close/>
                </a:path>
                <a:path w="1016000" h="1123950">
                  <a:moveTo>
                    <a:pt x="742950" y="0"/>
                  </a:moveTo>
                  <a:lnTo>
                    <a:pt x="714375" y="0"/>
                  </a:lnTo>
                  <a:lnTo>
                    <a:pt x="714375" y="9525"/>
                  </a:lnTo>
                  <a:lnTo>
                    <a:pt x="742950" y="9525"/>
                  </a:lnTo>
                  <a:lnTo>
                    <a:pt x="742950" y="0"/>
                  </a:lnTo>
                  <a:close/>
                </a:path>
                <a:path w="1016000" h="1123950">
                  <a:moveTo>
                    <a:pt x="775081" y="1114425"/>
                  </a:moveTo>
                  <a:lnTo>
                    <a:pt x="746506" y="1114425"/>
                  </a:lnTo>
                  <a:lnTo>
                    <a:pt x="746506" y="1123950"/>
                  </a:lnTo>
                  <a:lnTo>
                    <a:pt x="775081" y="1123950"/>
                  </a:lnTo>
                  <a:lnTo>
                    <a:pt x="775081" y="1114425"/>
                  </a:lnTo>
                  <a:close/>
                </a:path>
                <a:path w="1016000" h="1123950">
                  <a:moveTo>
                    <a:pt x="790575" y="0"/>
                  </a:moveTo>
                  <a:lnTo>
                    <a:pt x="762000" y="0"/>
                  </a:lnTo>
                  <a:lnTo>
                    <a:pt x="762000" y="9525"/>
                  </a:lnTo>
                  <a:lnTo>
                    <a:pt x="790575" y="9525"/>
                  </a:lnTo>
                  <a:lnTo>
                    <a:pt x="790575" y="0"/>
                  </a:lnTo>
                  <a:close/>
                </a:path>
                <a:path w="1016000" h="1123950">
                  <a:moveTo>
                    <a:pt x="822706" y="1114425"/>
                  </a:moveTo>
                  <a:lnTo>
                    <a:pt x="794131" y="1114425"/>
                  </a:lnTo>
                  <a:lnTo>
                    <a:pt x="794131" y="1123950"/>
                  </a:lnTo>
                  <a:lnTo>
                    <a:pt x="822706" y="1123950"/>
                  </a:lnTo>
                  <a:lnTo>
                    <a:pt x="822706" y="1114425"/>
                  </a:lnTo>
                  <a:close/>
                </a:path>
                <a:path w="1016000" h="1123950">
                  <a:moveTo>
                    <a:pt x="838200" y="0"/>
                  </a:moveTo>
                  <a:lnTo>
                    <a:pt x="809625" y="0"/>
                  </a:lnTo>
                  <a:lnTo>
                    <a:pt x="809625" y="9525"/>
                  </a:lnTo>
                  <a:lnTo>
                    <a:pt x="838200" y="9525"/>
                  </a:lnTo>
                  <a:lnTo>
                    <a:pt x="838200" y="0"/>
                  </a:lnTo>
                  <a:close/>
                </a:path>
                <a:path w="1016000" h="1123950">
                  <a:moveTo>
                    <a:pt x="870331" y="1114425"/>
                  </a:moveTo>
                  <a:lnTo>
                    <a:pt x="841756" y="1114425"/>
                  </a:lnTo>
                  <a:lnTo>
                    <a:pt x="841756" y="1123950"/>
                  </a:lnTo>
                  <a:lnTo>
                    <a:pt x="870331" y="1123950"/>
                  </a:lnTo>
                  <a:lnTo>
                    <a:pt x="870331" y="1114425"/>
                  </a:lnTo>
                  <a:close/>
                </a:path>
                <a:path w="1016000" h="1123950">
                  <a:moveTo>
                    <a:pt x="88582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85825" y="9525"/>
                  </a:lnTo>
                  <a:lnTo>
                    <a:pt x="885825" y="0"/>
                  </a:lnTo>
                  <a:close/>
                </a:path>
                <a:path w="1016000" h="1123950">
                  <a:moveTo>
                    <a:pt x="917956" y="1114425"/>
                  </a:moveTo>
                  <a:lnTo>
                    <a:pt x="889381" y="1114425"/>
                  </a:lnTo>
                  <a:lnTo>
                    <a:pt x="889381" y="1123950"/>
                  </a:lnTo>
                  <a:lnTo>
                    <a:pt x="917956" y="1123950"/>
                  </a:lnTo>
                  <a:lnTo>
                    <a:pt x="917956" y="1114425"/>
                  </a:lnTo>
                  <a:close/>
                </a:path>
                <a:path w="1016000" h="1123950">
                  <a:moveTo>
                    <a:pt x="933450" y="0"/>
                  </a:moveTo>
                  <a:lnTo>
                    <a:pt x="904875" y="0"/>
                  </a:lnTo>
                  <a:lnTo>
                    <a:pt x="904875" y="9525"/>
                  </a:lnTo>
                  <a:lnTo>
                    <a:pt x="933450" y="9525"/>
                  </a:lnTo>
                  <a:lnTo>
                    <a:pt x="933450" y="0"/>
                  </a:lnTo>
                  <a:close/>
                </a:path>
                <a:path w="1016000" h="1123950">
                  <a:moveTo>
                    <a:pt x="965327" y="1123950"/>
                  </a:moveTo>
                  <a:lnTo>
                    <a:pt x="964692" y="1114183"/>
                  </a:lnTo>
                  <a:lnTo>
                    <a:pt x="962025" y="1114425"/>
                  </a:lnTo>
                  <a:lnTo>
                    <a:pt x="937006" y="1114425"/>
                  </a:lnTo>
                  <a:lnTo>
                    <a:pt x="937006" y="1123950"/>
                  </a:lnTo>
                  <a:lnTo>
                    <a:pt x="965327" y="1123950"/>
                  </a:lnTo>
                  <a:close/>
                </a:path>
                <a:path w="1016000" h="1123950">
                  <a:moveTo>
                    <a:pt x="980313" y="2921"/>
                  </a:moveTo>
                  <a:lnTo>
                    <a:pt x="976884" y="1397"/>
                  </a:lnTo>
                  <a:lnTo>
                    <a:pt x="969645" y="0"/>
                  </a:lnTo>
                  <a:lnTo>
                    <a:pt x="952500" y="0"/>
                  </a:lnTo>
                  <a:lnTo>
                    <a:pt x="952500" y="9525"/>
                  </a:lnTo>
                  <a:lnTo>
                    <a:pt x="962025" y="9525"/>
                  </a:lnTo>
                  <a:lnTo>
                    <a:pt x="971550" y="10414"/>
                  </a:lnTo>
                  <a:lnTo>
                    <a:pt x="977265" y="12065"/>
                  </a:lnTo>
                  <a:lnTo>
                    <a:pt x="980313" y="2921"/>
                  </a:lnTo>
                  <a:close/>
                </a:path>
                <a:path w="1016000" h="1123950">
                  <a:moveTo>
                    <a:pt x="1007999" y="1101471"/>
                  </a:moveTo>
                  <a:lnTo>
                    <a:pt x="999998" y="1095375"/>
                  </a:lnTo>
                  <a:lnTo>
                    <a:pt x="995680" y="1100480"/>
                  </a:lnTo>
                  <a:lnTo>
                    <a:pt x="988314" y="1106589"/>
                  </a:lnTo>
                  <a:lnTo>
                    <a:pt x="980313" y="1110945"/>
                  </a:lnTo>
                  <a:lnTo>
                    <a:pt x="980186" y="1110945"/>
                  </a:lnTo>
                  <a:lnTo>
                    <a:pt x="983742" y="1119670"/>
                  </a:lnTo>
                  <a:lnTo>
                    <a:pt x="990854" y="1116698"/>
                  </a:lnTo>
                  <a:lnTo>
                    <a:pt x="997077" y="1112570"/>
                  </a:lnTo>
                  <a:lnTo>
                    <a:pt x="1007745" y="1101852"/>
                  </a:lnTo>
                  <a:lnTo>
                    <a:pt x="1007999" y="1101471"/>
                  </a:lnTo>
                  <a:close/>
                </a:path>
                <a:path w="1016000" h="1123950">
                  <a:moveTo>
                    <a:pt x="1015619" y="37084"/>
                  </a:moveTo>
                  <a:lnTo>
                    <a:pt x="1011936" y="28321"/>
                  </a:lnTo>
                  <a:lnTo>
                    <a:pt x="1007745" y="22098"/>
                  </a:lnTo>
                  <a:lnTo>
                    <a:pt x="998093" y="12446"/>
                  </a:lnTo>
                  <a:lnTo>
                    <a:pt x="991743" y="20193"/>
                  </a:lnTo>
                  <a:lnTo>
                    <a:pt x="995680" y="23495"/>
                  </a:lnTo>
                  <a:lnTo>
                    <a:pt x="1001776" y="30861"/>
                  </a:lnTo>
                  <a:lnTo>
                    <a:pt x="1006094" y="38862"/>
                  </a:lnTo>
                  <a:lnTo>
                    <a:pt x="1006602" y="40513"/>
                  </a:lnTo>
                  <a:lnTo>
                    <a:pt x="1015619" y="37084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195558" y="6779387"/>
              <a:ext cx="0" cy="981075"/>
            </a:xfrm>
            <a:custGeom>
              <a:avLst/>
              <a:gdLst/>
              <a:ahLst/>
              <a:cxnLst/>
              <a:rect l="l" t="t" r="r" b="b"/>
              <a:pathLst>
                <a:path h="981075">
                  <a:moveTo>
                    <a:pt x="0" y="0"/>
                  </a:moveTo>
                  <a:lnTo>
                    <a:pt x="0" y="980478"/>
                  </a:lnTo>
                </a:path>
              </a:pathLst>
            </a:custGeom>
            <a:ln w="11683">
              <a:solidFill>
                <a:srgbClr val="0078D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191747" y="6731889"/>
              <a:ext cx="10160" cy="28575"/>
            </a:xfrm>
            <a:custGeom>
              <a:avLst/>
              <a:gdLst/>
              <a:ahLst/>
              <a:cxnLst/>
              <a:rect l="l" t="t" r="r" b="b"/>
              <a:pathLst>
                <a:path w="10159" h="28575">
                  <a:moveTo>
                    <a:pt x="9651" y="0"/>
                  </a:moveTo>
                  <a:lnTo>
                    <a:pt x="0" y="254"/>
                  </a:lnTo>
                  <a:lnTo>
                    <a:pt x="126" y="28448"/>
                  </a:lnTo>
                  <a:lnTo>
                    <a:pt x="9651" y="28448"/>
                  </a:lnTo>
                  <a:lnTo>
                    <a:pt x="9651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96125" y="7200265"/>
              <a:ext cx="152400" cy="15240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105900" y="7200265"/>
              <a:ext cx="133350" cy="1524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100823" y="7476490"/>
              <a:ext cx="142849" cy="13332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105900" y="7466965"/>
              <a:ext cx="114298" cy="152400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7083932" y="6855409"/>
            <a:ext cx="1785620" cy="777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0078D3"/>
                </a:solidFill>
                <a:latin typeface="Segoe UI Semibold"/>
                <a:cs typeface="Segoe UI Semibold"/>
              </a:rPr>
              <a:t>Delta</a:t>
            </a:r>
            <a:r>
              <a:rPr sz="1350" spc="-2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350" dirty="0">
                <a:solidFill>
                  <a:srgbClr val="0078D3"/>
                </a:solidFill>
                <a:latin typeface="Segoe UI Semibold"/>
                <a:cs typeface="Segoe UI Semibold"/>
              </a:rPr>
              <a:t>Lake</a:t>
            </a:r>
            <a:r>
              <a:rPr sz="1350" spc="-2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35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Advantages</a:t>
            </a:r>
            <a:endParaRPr sz="1350">
              <a:latin typeface="Segoe UI Semibold"/>
              <a:cs typeface="Segoe UI Semibold"/>
            </a:endParaRPr>
          </a:p>
          <a:p>
            <a:pPr marL="241300" marR="499109">
              <a:lnSpc>
                <a:spcPct val="166700"/>
              </a:lnSpc>
              <a:spcBef>
                <a:spcPts val="85"/>
              </a:spcBef>
            </a:pP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Time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 Travel Schema</a:t>
            </a:r>
            <a:r>
              <a:rPr sz="1050" spc="-6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Evolution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284969" y="7177531"/>
            <a:ext cx="1096010" cy="4546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ACID</a:t>
            </a:r>
            <a:r>
              <a:rPr sz="10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Transactions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Data</a:t>
            </a:r>
            <a:r>
              <a:rPr sz="10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Lineage</a:t>
            </a:r>
            <a:endParaRPr sz="10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6565" y="977901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2000" y="0"/>
                </a:moveTo>
                <a:lnTo>
                  <a:pt x="0" y="0"/>
                </a:lnTo>
                <a:lnTo>
                  <a:pt x="0" y="38098"/>
                </a:lnTo>
                <a:lnTo>
                  <a:pt x="762000" y="38098"/>
                </a:lnTo>
                <a:lnTo>
                  <a:pt x="76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466965" y="1396365"/>
            <a:ext cx="476250" cy="476250"/>
            <a:chOff x="7466965" y="1396365"/>
            <a:chExt cx="476250" cy="476250"/>
          </a:xfrm>
        </p:grpSpPr>
        <p:sp>
          <p:nvSpPr>
            <p:cNvPr id="5" name="object 5"/>
            <p:cNvSpPr/>
            <p:nvPr/>
          </p:nvSpPr>
          <p:spPr>
            <a:xfrm>
              <a:off x="7466965" y="139636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871" y="0"/>
                  </a:moveTo>
                  <a:lnTo>
                    <a:pt x="230377" y="0"/>
                  </a:lnTo>
                  <a:lnTo>
                    <a:pt x="199262" y="3048"/>
                  </a:lnTo>
                  <a:lnTo>
                    <a:pt x="154177" y="15112"/>
                  </a:lnTo>
                  <a:lnTo>
                    <a:pt x="112267" y="35813"/>
                  </a:lnTo>
                  <a:lnTo>
                    <a:pt x="75310" y="64262"/>
                  </a:lnTo>
                  <a:lnTo>
                    <a:pt x="44450" y="99313"/>
                  </a:lnTo>
                  <a:lnTo>
                    <a:pt x="21081" y="139826"/>
                  </a:lnTo>
                  <a:lnTo>
                    <a:pt x="6095" y="184023"/>
                  </a:lnTo>
                  <a:lnTo>
                    <a:pt x="0" y="230377"/>
                  </a:lnTo>
                  <a:lnTo>
                    <a:pt x="0" y="245872"/>
                  </a:lnTo>
                  <a:lnTo>
                    <a:pt x="15112" y="322072"/>
                  </a:lnTo>
                  <a:lnTo>
                    <a:pt x="35813" y="363981"/>
                  </a:lnTo>
                  <a:lnTo>
                    <a:pt x="64261" y="400938"/>
                  </a:lnTo>
                  <a:lnTo>
                    <a:pt x="99313" y="431800"/>
                  </a:lnTo>
                  <a:lnTo>
                    <a:pt x="139826" y="455167"/>
                  </a:lnTo>
                  <a:lnTo>
                    <a:pt x="184023" y="470153"/>
                  </a:lnTo>
                  <a:lnTo>
                    <a:pt x="222503" y="475868"/>
                  </a:lnTo>
                  <a:lnTo>
                    <a:pt x="230377" y="476250"/>
                  </a:lnTo>
                  <a:lnTo>
                    <a:pt x="245871" y="476250"/>
                  </a:lnTo>
                  <a:lnTo>
                    <a:pt x="322071" y="461137"/>
                  </a:lnTo>
                  <a:lnTo>
                    <a:pt x="363981" y="440436"/>
                  </a:lnTo>
                  <a:lnTo>
                    <a:pt x="400938" y="411988"/>
                  </a:lnTo>
                  <a:lnTo>
                    <a:pt x="431800" y="376936"/>
                  </a:lnTo>
                  <a:lnTo>
                    <a:pt x="455167" y="336423"/>
                  </a:lnTo>
                  <a:lnTo>
                    <a:pt x="470153" y="292226"/>
                  </a:lnTo>
                  <a:lnTo>
                    <a:pt x="476250" y="245872"/>
                  </a:lnTo>
                  <a:lnTo>
                    <a:pt x="476250" y="230377"/>
                  </a:lnTo>
                  <a:lnTo>
                    <a:pt x="461136" y="154177"/>
                  </a:lnTo>
                  <a:lnTo>
                    <a:pt x="440435" y="112267"/>
                  </a:lnTo>
                  <a:lnTo>
                    <a:pt x="411987" y="75311"/>
                  </a:lnTo>
                  <a:lnTo>
                    <a:pt x="376935" y="44450"/>
                  </a:lnTo>
                  <a:lnTo>
                    <a:pt x="336423" y="21081"/>
                  </a:lnTo>
                  <a:lnTo>
                    <a:pt x="292226" y="6096"/>
                  </a:lnTo>
                  <a:lnTo>
                    <a:pt x="245871" y="0"/>
                  </a:lnTo>
                  <a:close/>
                </a:path>
              </a:pathLst>
            </a:custGeom>
            <a:solidFill>
              <a:srgbClr val="0078D3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81265" y="1519682"/>
              <a:ext cx="257175" cy="229870"/>
            </a:xfrm>
            <a:custGeom>
              <a:avLst/>
              <a:gdLst/>
              <a:ahLst/>
              <a:cxnLst/>
              <a:rect l="l" t="t" r="r" b="b"/>
              <a:pathLst>
                <a:path w="257175" h="229869">
                  <a:moveTo>
                    <a:pt x="131825" y="0"/>
                  </a:moveTo>
                  <a:lnTo>
                    <a:pt x="125475" y="0"/>
                  </a:lnTo>
                  <a:lnTo>
                    <a:pt x="76961" y="18414"/>
                  </a:lnTo>
                  <a:lnTo>
                    <a:pt x="70230" y="22225"/>
                  </a:lnTo>
                  <a:lnTo>
                    <a:pt x="65150" y="27559"/>
                  </a:lnTo>
                  <a:lnTo>
                    <a:pt x="61849" y="34289"/>
                  </a:lnTo>
                  <a:lnTo>
                    <a:pt x="60705" y="41783"/>
                  </a:lnTo>
                  <a:lnTo>
                    <a:pt x="60705" y="91821"/>
                  </a:lnTo>
                  <a:lnTo>
                    <a:pt x="59689" y="92201"/>
                  </a:lnTo>
                  <a:lnTo>
                    <a:pt x="0" y="132080"/>
                  </a:lnTo>
                  <a:lnTo>
                    <a:pt x="0" y="185293"/>
                  </a:lnTo>
                  <a:lnTo>
                    <a:pt x="64261" y="229870"/>
                  </a:lnTo>
                  <a:lnTo>
                    <a:pt x="71500" y="229870"/>
                  </a:lnTo>
                  <a:lnTo>
                    <a:pt x="128524" y="204724"/>
                  </a:lnTo>
                  <a:lnTo>
                    <a:pt x="247776" y="204724"/>
                  </a:lnTo>
                  <a:lnTo>
                    <a:pt x="248919" y="203835"/>
                  </a:lnTo>
                  <a:lnTo>
                    <a:pt x="77469" y="203835"/>
                  </a:lnTo>
                  <a:lnTo>
                    <a:pt x="77469" y="158876"/>
                  </a:lnTo>
                  <a:lnTo>
                    <a:pt x="114300" y="144780"/>
                  </a:lnTo>
                  <a:lnTo>
                    <a:pt x="257175" y="144780"/>
                  </a:lnTo>
                  <a:lnTo>
                    <a:pt x="257175" y="139700"/>
                  </a:lnTo>
                  <a:lnTo>
                    <a:pt x="67817" y="139700"/>
                  </a:lnTo>
                  <a:lnTo>
                    <a:pt x="31623" y="125730"/>
                  </a:lnTo>
                  <a:lnTo>
                    <a:pt x="67436" y="112268"/>
                  </a:lnTo>
                  <a:lnTo>
                    <a:pt x="247268" y="112268"/>
                  </a:lnTo>
                  <a:lnTo>
                    <a:pt x="240537" y="108458"/>
                  </a:lnTo>
                  <a:lnTo>
                    <a:pt x="138175" y="108458"/>
                  </a:lnTo>
                  <a:lnTo>
                    <a:pt x="138175" y="68580"/>
                  </a:lnTo>
                  <a:lnTo>
                    <a:pt x="175005" y="54483"/>
                  </a:lnTo>
                  <a:lnTo>
                    <a:pt x="196468" y="54483"/>
                  </a:lnTo>
                  <a:lnTo>
                    <a:pt x="196468" y="49402"/>
                  </a:lnTo>
                  <a:lnTo>
                    <a:pt x="128524" y="49402"/>
                  </a:lnTo>
                  <a:lnTo>
                    <a:pt x="92328" y="35433"/>
                  </a:lnTo>
                  <a:lnTo>
                    <a:pt x="128142" y="21844"/>
                  </a:lnTo>
                  <a:lnTo>
                    <a:pt x="186562" y="21844"/>
                  </a:lnTo>
                  <a:lnTo>
                    <a:pt x="180339" y="18414"/>
                  </a:lnTo>
                  <a:lnTo>
                    <a:pt x="131825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9083" y="1541526"/>
              <a:ext cx="189357" cy="208025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809990" y="1396365"/>
            <a:ext cx="476250" cy="476250"/>
            <a:chOff x="8809990" y="1396365"/>
            <a:chExt cx="476250" cy="476250"/>
          </a:xfrm>
        </p:grpSpPr>
        <p:sp>
          <p:nvSpPr>
            <p:cNvPr id="9" name="object 9"/>
            <p:cNvSpPr/>
            <p:nvPr/>
          </p:nvSpPr>
          <p:spPr>
            <a:xfrm>
              <a:off x="8809990" y="139636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871" y="0"/>
                  </a:moveTo>
                  <a:lnTo>
                    <a:pt x="230377" y="0"/>
                  </a:lnTo>
                  <a:lnTo>
                    <a:pt x="199262" y="3048"/>
                  </a:lnTo>
                  <a:lnTo>
                    <a:pt x="154177" y="15112"/>
                  </a:lnTo>
                  <a:lnTo>
                    <a:pt x="112267" y="35813"/>
                  </a:lnTo>
                  <a:lnTo>
                    <a:pt x="75310" y="64262"/>
                  </a:lnTo>
                  <a:lnTo>
                    <a:pt x="44450" y="99313"/>
                  </a:lnTo>
                  <a:lnTo>
                    <a:pt x="21081" y="139826"/>
                  </a:lnTo>
                  <a:lnTo>
                    <a:pt x="6095" y="184023"/>
                  </a:lnTo>
                  <a:lnTo>
                    <a:pt x="0" y="230377"/>
                  </a:lnTo>
                  <a:lnTo>
                    <a:pt x="0" y="245872"/>
                  </a:lnTo>
                  <a:lnTo>
                    <a:pt x="15112" y="322072"/>
                  </a:lnTo>
                  <a:lnTo>
                    <a:pt x="35813" y="363981"/>
                  </a:lnTo>
                  <a:lnTo>
                    <a:pt x="64261" y="400938"/>
                  </a:lnTo>
                  <a:lnTo>
                    <a:pt x="99313" y="431800"/>
                  </a:lnTo>
                  <a:lnTo>
                    <a:pt x="139826" y="455167"/>
                  </a:lnTo>
                  <a:lnTo>
                    <a:pt x="184023" y="470153"/>
                  </a:lnTo>
                  <a:lnTo>
                    <a:pt x="222503" y="475868"/>
                  </a:lnTo>
                  <a:lnTo>
                    <a:pt x="230377" y="476250"/>
                  </a:lnTo>
                  <a:lnTo>
                    <a:pt x="245871" y="476250"/>
                  </a:lnTo>
                  <a:lnTo>
                    <a:pt x="322071" y="461137"/>
                  </a:lnTo>
                  <a:lnTo>
                    <a:pt x="363981" y="440436"/>
                  </a:lnTo>
                  <a:lnTo>
                    <a:pt x="400938" y="411988"/>
                  </a:lnTo>
                  <a:lnTo>
                    <a:pt x="431800" y="376936"/>
                  </a:lnTo>
                  <a:lnTo>
                    <a:pt x="455167" y="336423"/>
                  </a:lnTo>
                  <a:lnTo>
                    <a:pt x="470153" y="292226"/>
                  </a:lnTo>
                  <a:lnTo>
                    <a:pt x="476250" y="245872"/>
                  </a:lnTo>
                  <a:lnTo>
                    <a:pt x="476250" y="230377"/>
                  </a:lnTo>
                  <a:lnTo>
                    <a:pt x="461136" y="154177"/>
                  </a:lnTo>
                  <a:lnTo>
                    <a:pt x="440435" y="112267"/>
                  </a:lnTo>
                  <a:lnTo>
                    <a:pt x="411987" y="75311"/>
                  </a:lnTo>
                  <a:lnTo>
                    <a:pt x="376935" y="44450"/>
                  </a:lnTo>
                  <a:lnTo>
                    <a:pt x="336423" y="21081"/>
                  </a:lnTo>
                  <a:lnTo>
                    <a:pt x="292226" y="6096"/>
                  </a:lnTo>
                  <a:lnTo>
                    <a:pt x="245871" y="0"/>
                  </a:lnTo>
                  <a:close/>
                </a:path>
              </a:pathLst>
            </a:custGeom>
            <a:solidFill>
              <a:srgbClr val="0078D3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52865" y="1520190"/>
              <a:ext cx="200025" cy="22860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0172065" y="1396365"/>
            <a:ext cx="476250" cy="476250"/>
            <a:chOff x="10172065" y="1396365"/>
            <a:chExt cx="476250" cy="476250"/>
          </a:xfrm>
        </p:grpSpPr>
        <p:sp>
          <p:nvSpPr>
            <p:cNvPr id="12" name="object 12"/>
            <p:cNvSpPr/>
            <p:nvPr/>
          </p:nvSpPr>
          <p:spPr>
            <a:xfrm>
              <a:off x="10172065" y="139636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871" y="0"/>
                  </a:moveTo>
                  <a:lnTo>
                    <a:pt x="230377" y="0"/>
                  </a:lnTo>
                  <a:lnTo>
                    <a:pt x="199262" y="3048"/>
                  </a:lnTo>
                  <a:lnTo>
                    <a:pt x="154177" y="15112"/>
                  </a:lnTo>
                  <a:lnTo>
                    <a:pt x="112267" y="35813"/>
                  </a:lnTo>
                  <a:lnTo>
                    <a:pt x="75310" y="64262"/>
                  </a:lnTo>
                  <a:lnTo>
                    <a:pt x="44450" y="99313"/>
                  </a:lnTo>
                  <a:lnTo>
                    <a:pt x="21081" y="139826"/>
                  </a:lnTo>
                  <a:lnTo>
                    <a:pt x="6095" y="184023"/>
                  </a:lnTo>
                  <a:lnTo>
                    <a:pt x="0" y="230377"/>
                  </a:lnTo>
                  <a:lnTo>
                    <a:pt x="0" y="245872"/>
                  </a:lnTo>
                  <a:lnTo>
                    <a:pt x="15112" y="322072"/>
                  </a:lnTo>
                  <a:lnTo>
                    <a:pt x="35813" y="363981"/>
                  </a:lnTo>
                  <a:lnTo>
                    <a:pt x="64261" y="400938"/>
                  </a:lnTo>
                  <a:lnTo>
                    <a:pt x="99313" y="431800"/>
                  </a:lnTo>
                  <a:lnTo>
                    <a:pt x="139826" y="455167"/>
                  </a:lnTo>
                  <a:lnTo>
                    <a:pt x="184023" y="470153"/>
                  </a:lnTo>
                  <a:lnTo>
                    <a:pt x="222503" y="475868"/>
                  </a:lnTo>
                  <a:lnTo>
                    <a:pt x="230377" y="476250"/>
                  </a:lnTo>
                  <a:lnTo>
                    <a:pt x="245871" y="476250"/>
                  </a:lnTo>
                  <a:lnTo>
                    <a:pt x="322071" y="461137"/>
                  </a:lnTo>
                  <a:lnTo>
                    <a:pt x="363981" y="440436"/>
                  </a:lnTo>
                  <a:lnTo>
                    <a:pt x="400938" y="411988"/>
                  </a:lnTo>
                  <a:lnTo>
                    <a:pt x="431800" y="376936"/>
                  </a:lnTo>
                  <a:lnTo>
                    <a:pt x="455167" y="336423"/>
                  </a:lnTo>
                  <a:lnTo>
                    <a:pt x="470153" y="292226"/>
                  </a:lnTo>
                  <a:lnTo>
                    <a:pt x="476250" y="245872"/>
                  </a:lnTo>
                  <a:lnTo>
                    <a:pt x="476250" y="230377"/>
                  </a:lnTo>
                  <a:lnTo>
                    <a:pt x="461136" y="154177"/>
                  </a:lnTo>
                  <a:lnTo>
                    <a:pt x="440435" y="112267"/>
                  </a:lnTo>
                  <a:lnTo>
                    <a:pt x="411987" y="75311"/>
                  </a:lnTo>
                  <a:lnTo>
                    <a:pt x="376935" y="44450"/>
                  </a:lnTo>
                  <a:lnTo>
                    <a:pt x="336423" y="21081"/>
                  </a:lnTo>
                  <a:lnTo>
                    <a:pt x="292226" y="6096"/>
                  </a:lnTo>
                  <a:lnTo>
                    <a:pt x="245871" y="0"/>
                  </a:lnTo>
                  <a:close/>
                </a:path>
              </a:pathLst>
            </a:custGeom>
            <a:solidFill>
              <a:srgbClr val="0078D3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95890" y="1520190"/>
              <a:ext cx="228600" cy="22860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105" dirty="0"/>
              <a:t> </a:t>
            </a:r>
            <a:r>
              <a:rPr spc="-10" dirty="0"/>
              <a:t>Training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48525" y="1994281"/>
            <a:ext cx="910590" cy="56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lnSpc>
                <a:spcPct val="116799"/>
              </a:lnSpc>
              <a:spcBef>
                <a:spcPts val="100"/>
              </a:spcBef>
            </a:pPr>
            <a:r>
              <a:rPr sz="1500" dirty="0">
                <a:solidFill>
                  <a:srgbClr val="31302E"/>
                </a:solidFill>
                <a:latin typeface="Segoe UI"/>
                <a:cs typeface="Segoe UI"/>
              </a:rPr>
              <a:t>Gold</a:t>
            </a:r>
            <a:r>
              <a:rPr sz="1500" spc="-11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31302E"/>
                </a:solidFill>
                <a:latin typeface="Segoe UI"/>
                <a:cs typeface="Segoe UI"/>
              </a:rPr>
              <a:t>Layer Dataset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79560" y="1994281"/>
            <a:ext cx="737870" cy="56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 marR="5080" indent="-90170">
              <a:lnSpc>
                <a:spcPct val="116799"/>
              </a:lnSpc>
              <a:spcBef>
                <a:spcPts val="100"/>
              </a:spcBef>
            </a:pPr>
            <a:r>
              <a:rPr sz="1500" spc="-20" dirty="0">
                <a:solidFill>
                  <a:srgbClr val="31302E"/>
                </a:solidFill>
                <a:latin typeface="Segoe UI"/>
                <a:cs typeface="Segoe UI"/>
              </a:rPr>
              <a:t>XGBoost </a:t>
            </a:r>
            <a:r>
              <a:rPr sz="1500" spc="-10" dirty="0">
                <a:solidFill>
                  <a:srgbClr val="31302E"/>
                </a:solidFill>
                <a:latin typeface="Segoe UI"/>
                <a:cs typeface="Segoe UI"/>
              </a:rPr>
              <a:t>Model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2669" y="1994281"/>
            <a:ext cx="941705" cy="56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839">
              <a:lnSpc>
                <a:spcPct val="116799"/>
              </a:lnSpc>
              <a:spcBef>
                <a:spcPts val="100"/>
              </a:spcBef>
            </a:pPr>
            <a:r>
              <a:rPr sz="1500" spc="-10" dirty="0">
                <a:solidFill>
                  <a:srgbClr val="31302E"/>
                </a:solidFill>
                <a:latin typeface="Segoe UI"/>
                <a:cs typeface="Segoe UI"/>
              </a:rPr>
              <a:t>Attrition </a:t>
            </a:r>
            <a:r>
              <a:rPr sz="1500" spc="-20" dirty="0">
                <a:solidFill>
                  <a:srgbClr val="31302E"/>
                </a:solidFill>
                <a:latin typeface="Segoe UI"/>
                <a:cs typeface="Segoe UI"/>
              </a:rPr>
              <a:t>Predictions</a:t>
            </a:r>
            <a:endParaRPr sz="1500">
              <a:latin typeface="Segoe UI"/>
              <a:cs typeface="Segoe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7200" y="4330192"/>
            <a:ext cx="5334000" cy="2324100"/>
            <a:chOff x="457200" y="4330192"/>
            <a:chExt cx="5334000" cy="2324100"/>
          </a:xfrm>
        </p:grpSpPr>
        <p:sp>
          <p:nvSpPr>
            <p:cNvPr id="19" name="object 19"/>
            <p:cNvSpPr/>
            <p:nvPr/>
          </p:nvSpPr>
          <p:spPr>
            <a:xfrm>
              <a:off x="476250" y="4330192"/>
              <a:ext cx="5314950" cy="2324100"/>
            </a:xfrm>
            <a:custGeom>
              <a:avLst/>
              <a:gdLst/>
              <a:ahLst/>
              <a:cxnLst/>
              <a:rect l="l" t="t" r="r" b="b"/>
              <a:pathLst>
                <a:path w="5314950" h="2324100">
                  <a:moveTo>
                    <a:pt x="5261610" y="0"/>
                  </a:moveTo>
                  <a:lnTo>
                    <a:pt x="33045" y="0"/>
                  </a:lnTo>
                  <a:lnTo>
                    <a:pt x="14731" y="11302"/>
                  </a:lnTo>
                  <a:lnTo>
                    <a:pt x="0" y="49530"/>
                  </a:lnTo>
                  <a:lnTo>
                    <a:pt x="0" y="2274468"/>
                  </a:lnTo>
                  <a:lnTo>
                    <a:pt x="965" y="2281770"/>
                  </a:lnTo>
                  <a:lnTo>
                    <a:pt x="28181" y="2322588"/>
                  </a:lnTo>
                  <a:lnTo>
                    <a:pt x="33045" y="2324049"/>
                  </a:lnTo>
                  <a:lnTo>
                    <a:pt x="5261610" y="2324049"/>
                  </a:lnTo>
                  <a:lnTo>
                    <a:pt x="5265293" y="2323680"/>
                  </a:lnTo>
                  <a:lnTo>
                    <a:pt x="5295519" y="2309964"/>
                  </a:lnTo>
                  <a:lnTo>
                    <a:pt x="5314950" y="2270645"/>
                  </a:lnTo>
                  <a:lnTo>
                    <a:pt x="5314950" y="53339"/>
                  </a:lnTo>
                  <a:lnTo>
                    <a:pt x="5300853" y="19304"/>
                  </a:lnTo>
                  <a:lnTo>
                    <a:pt x="5261610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4330192"/>
              <a:ext cx="52069" cy="2324100"/>
            </a:xfrm>
            <a:custGeom>
              <a:avLst/>
              <a:gdLst/>
              <a:ahLst/>
              <a:cxnLst/>
              <a:rect l="l" t="t" r="r" b="b"/>
              <a:pathLst>
                <a:path w="52070" h="2324100">
                  <a:moveTo>
                    <a:pt x="51892" y="0"/>
                  </a:moveTo>
                  <a:lnTo>
                    <a:pt x="49568" y="0"/>
                  </a:lnTo>
                  <a:lnTo>
                    <a:pt x="22098" y="11302"/>
                  </a:lnTo>
                  <a:lnTo>
                    <a:pt x="0" y="49530"/>
                  </a:lnTo>
                  <a:lnTo>
                    <a:pt x="0" y="2274468"/>
                  </a:lnTo>
                  <a:lnTo>
                    <a:pt x="7251" y="2295766"/>
                  </a:lnTo>
                  <a:lnTo>
                    <a:pt x="42278" y="2322588"/>
                  </a:lnTo>
                  <a:lnTo>
                    <a:pt x="49568" y="2324049"/>
                  </a:lnTo>
                  <a:lnTo>
                    <a:pt x="51892" y="2324049"/>
                  </a:lnTo>
                  <a:lnTo>
                    <a:pt x="47396" y="2318461"/>
                  </a:lnTo>
                  <a:lnTo>
                    <a:pt x="43675" y="2307310"/>
                  </a:lnTo>
                  <a:lnTo>
                    <a:pt x="38100" y="2266899"/>
                  </a:lnTo>
                  <a:lnTo>
                    <a:pt x="38100" y="57150"/>
                  </a:lnTo>
                  <a:lnTo>
                    <a:pt x="43675" y="16637"/>
                  </a:lnTo>
                  <a:lnTo>
                    <a:pt x="47396" y="5587"/>
                  </a:lnTo>
                  <a:lnTo>
                    <a:pt x="5189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900" y="5063617"/>
              <a:ext cx="171450" cy="1714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900" y="5444617"/>
              <a:ext cx="128587" cy="1714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900" y="5825617"/>
              <a:ext cx="128587" cy="17145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900" y="6217285"/>
              <a:ext cx="192874" cy="15001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11200" y="4564761"/>
            <a:ext cx="3543300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MLflow</a:t>
            </a:r>
            <a:r>
              <a:rPr sz="1800" spc="-8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Tracking</a:t>
            </a:r>
            <a:endParaRPr sz="1800" dirty="0">
              <a:latin typeface="Segoe UI Semibold"/>
              <a:cs typeface="Segoe UI Semibold"/>
            </a:endParaRPr>
          </a:p>
          <a:p>
            <a:pPr marL="263525" marR="5080" indent="42545">
              <a:lnSpc>
                <a:spcPct val="184900"/>
              </a:lnSpc>
              <a:spcBef>
                <a:spcPts val="140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Experiment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version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history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&amp;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comparison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Automatic</a:t>
            </a:r>
            <a:r>
              <a:rPr sz="1350" spc="-6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logging</a:t>
            </a:r>
            <a:r>
              <a:rPr sz="1350" spc="-6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of</a:t>
            </a:r>
            <a:r>
              <a:rPr sz="1350" spc="-6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metrics</a:t>
            </a:r>
            <a:r>
              <a:rPr sz="1350" spc="-6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&amp;</a:t>
            </a:r>
            <a:r>
              <a:rPr sz="1350" spc="-7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parameters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Model</a:t>
            </a:r>
            <a:r>
              <a:rPr sz="13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artifact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storage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&amp;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retrieval</a:t>
            </a:r>
            <a:endParaRPr sz="1350" dirty="0">
              <a:latin typeface="Segoe UI"/>
              <a:cs typeface="Segoe UI"/>
            </a:endParaRPr>
          </a:p>
          <a:p>
            <a:pPr marL="327660">
              <a:lnSpc>
                <a:spcPct val="100000"/>
              </a:lnSpc>
              <a:spcBef>
                <a:spcPts val="1370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Pipeline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tracking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for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reproducibility</a:t>
            </a:r>
            <a:endParaRPr sz="1350" dirty="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1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2000" y="0"/>
                </a:moveTo>
                <a:lnTo>
                  <a:pt x="0" y="0"/>
                </a:lnTo>
                <a:lnTo>
                  <a:pt x="0" y="76198"/>
                </a:lnTo>
                <a:lnTo>
                  <a:pt x="12192000" y="761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456565" y="1396365"/>
            <a:ext cx="5334000" cy="2705100"/>
            <a:chOff x="456565" y="1396365"/>
            <a:chExt cx="5334000" cy="2705100"/>
          </a:xfrm>
        </p:grpSpPr>
        <p:sp>
          <p:nvSpPr>
            <p:cNvPr id="28" name="object 28"/>
            <p:cNvSpPr/>
            <p:nvPr/>
          </p:nvSpPr>
          <p:spPr>
            <a:xfrm>
              <a:off x="475615" y="1396365"/>
              <a:ext cx="5314950" cy="2705100"/>
            </a:xfrm>
            <a:custGeom>
              <a:avLst/>
              <a:gdLst/>
              <a:ahLst/>
              <a:cxnLst/>
              <a:rect l="l" t="t" r="r" b="b"/>
              <a:pathLst>
                <a:path w="5314950" h="2705100">
                  <a:moveTo>
                    <a:pt x="5261610" y="0"/>
                  </a:moveTo>
                  <a:lnTo>
                    <a:pt x="33045" y="0"/>
                  </a:lnTo>
                  <a:lnTo>
                    <a:pt x="14731" y="11429"/>
                  </a:lnTo>
                  <a:lnTo>
                    <a:pt x="0" y="49529"/>
                  </a:lnTo>
                  <a:lnTo>
                    <a:pt x="0" y="2655569"/>
                  </a:lnTo>
                  <a:lnTo>
                    <a:pt x="965" y="2662809"/>
                  </a:lnTo>
                  <a:lnTo>
                    <a:pt x="28181" y="2703703"/>
                  </a:lnTo>
                  <a:lnTo>
                    <a:pt x="33045" y="2705100"/>
                  </a:lnTo>
                  <a:lnTo>
                    <a:pt x="5261610" y="2705100"/>
                  </a:lnTo>
                  <a:lnTo>
                    <a:pt x="5265293" y="2704718"/>
                  </a:lnTo>
                  <a:lnTo>
                    <a:pt x="5295519" y="2691003"/>
                  </a:lnTo>
                  <a:lnTo>
                    <a:pt x="5314950" y="2651760"/>
                  </a:lnTo>
                  <a:lnTo>
                    <a:pt x="5314950" y="53339"/>
                  </a:lnTo>
                  <a:lnTo>
                    <a:pt x="5300853" y="19430"/>
                  </a:lnTo>
                  <a:lnTo>
                    <a:pt x="5261610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6565" y="1396365"/>
              <a:ext cx="52069" cy="2705100"/>
            </a:xfrm>
            <a:custGeom>
              <a:avLst/>
              <a:gdLst/>
              <a:ahLst/>
              <a:cxnLst/>
              <a:rect l="l" t="t" r="r" b="b"/>
              <a:pathLst>
                <a:path w="52070" h="2705100">
                  <a:moveTo>
                    <a:pt x="51892" y="0"/>
                  </a:moveTo>
                  <a:lnTo>
                    <a:pt x="49568" y="0"/>
                  </a:lnTo>
                  <a:lnTo>
                    <a:pt x="22097" y="11429"/>
                  </a:lnTo>
                  <a:lnTo>
                    <a:pt x="0" y="49529"/>
                  </a:lnTo>
                  <a:lnTo>
                    <a:pt x="0" y="2655569"/>
                  </a:lnTo>
                  <a:lnTo>
                    <a:pt x="7251" y="2676779"/>
                  </a:lnTo>
                  <a:lnTo>
                    <a:pt x="42278" y="2703703"/>
                  </a:lnTo>
                  <a:lnTo>
                    <a:pt x="49568" y="2705100"/>
                  </a:lnTo>
                  <a:lnTo>
                    <a:pt x="51892" y="2705100"/>
                  </a:lnTo>
                  <a:lnTo>
                    <a:pt x="47396" y="2699512"/>
                  </a:lnTo>
                  <a:lnTo>
                    <a:pt x="43675" y="2688336"/>
                  </a:lnTo>
                  <a:lnTo>
                    <a:pt x="38100" y="2647950"/>
                  </a:lnTo>
                  <a:lnTo>
                    <a:pt x="38100" y="57150"/>
                  </a:lnTo>
                  <a:lnTo>
                    <a:pt x="43675" y="16763"/>
                  </a:lnTo>
                  <a:lnTo>
                    <a:pt x="47396" y="5587"/>
                  </a:lnTo>
                  <a:lnTo>
                    <a:pt x="5189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265" y="2129790"/>
              <a:ext cx="150012" cy="1714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265" y="2521559"/>
              <a:ext cx="171450" cy="15001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3798" y="2894431"/>
              <a:ext cx="210972" cy="16817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3265" y="3272790"/>
              <a:ext cx="150012" cy="17145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2693" y="3653790"/>
              <a:ext cx="215087" cy="17145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711200" y="1630426"/>
            <a:ext cx="3967479" cy="222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XGBoost</a:t>
            </a:r>
            <a:r>
              <a:rPr sz="1800" spc="-4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Implementation</a:t>
            </a:r>
            <a:endParaRPr sz="1800">
              <a:latin typeface="Segoe UI Semibold"/>
              <a:cs typeface="Segoe UI Semibold"/>
            </a:endParaRPr>
          </a:p>
          <a:p>
            <a:pPr marL="285115" marR="27305">
              <a:lnSpc>
                <a:spcPct val="185000"/>
              </a:lnSpc>
              <a:spcBef>
                <a:spcPts val="140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Gradient</a:t>
            </a:r>
            <a:r>
              <a:rPr sz="1350" spc="-7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boosted</a:t>
            </a:r>
            <a:r>
              <a:rPr sz="1350" spc="-7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decision</a:t>
            </a:r>
            <a:r>
              <a:rPr sz="1350" spc="-6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trees</a:t>
            </a:r>
            <a:r>
              <a:rPr sz="1350" spc="-7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for</a:t>
            </a:r>
            <a:r>
              <a:rPr sz="1350" spc="-7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classification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High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performance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with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tabular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data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Hyperparameter</a:t>
            </a:r>
            <a:r>
              <a:rPr sz="1350" spc="-4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tuning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using</a:t>
            </a:r>
            <a:r>
              <a:rPr sz="1350" spc="-5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grid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search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Feature</a:t>
            </a:r>
            <a:r>
              <a:rPr sz="13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importance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analysis</a:t>
            </a:r>
            <a:endParaRPr sz="1350">
              <a:latin typeface="Segoe UI"/>
              <a:cs typeface="Segoe UI"/>
            </a:endParaRPr>
          </a:p>
          <a:p>
            <a:pPr marL="349250">
              <a:lnSpc>
                <a:spcPct val="100000"/>
              </a:lnSpc>
              <a:spcBef>
                <a:spcPts val="1380"/>
              </a:spcBef>
            </a:pP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Class</a:t>
            </a:r>
            <a:r>
              <a:rPr sz="135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imbalance</a:t>
            </a:r>
            <a:r>
              <a:rPr sz="135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handling</a:t>
            </a:r>
            <a:r>
              <a:rPr sz="135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1302E"/>
                </a:solidFill>
                <a:latin typeface="Segoe UI"/>
                <a:cs typeface="Segoe UI"/>
              </a:rPr>
              <a:t>with</a:t>
            </a:r>
            <a:r>
              <a:rPr sz="1350" spc="-2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1302E"/>
                </a:solidFill>
                <a:latin typeface="Segoe UI"/>
                <a:cs typeface="Segoe UI"/>
              </a:rPr>
              <a:t>scale_pos_weight</a:t>
            </a:r>
            <a:endParaRPr sz="1350">
              <a:latin typeface="Segoe UI"/>
              <a:cs typeface="Segoe U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315325" y="1905635"/>
            <a:ext cx="228066" cy="144145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562465" y="1905762"/>
            <a:ext cx="228066" cy="144145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6400165" y="2799715"/>
            <a:ext cx="5334000" cy="4143375"/>
            <a:chOff x="6400165" y="2799715"/>
            <a:chExt cx="5334000" cy="4143375"/>
          </a:xfrm>
        </p:grpSpPr>
        <p:sp>
          <p:nvSpPr>
            <p:cNvPr id="39" name="object 39"/>
            <p:cNvSpPr/>
            <p:nvPr/>
          </p:nvSpPr>
          <p:spPr>
            <a:xfrm>
              <a:off x="6409689" y="2809240"/>
              <a:ext cx="5314950" cy="4124325"/>
            </a:xfrm>
            <a:custGeom>
              <a:avLst/>
              <a:gdLst/>
              <a:ahLst/>
              <a:cxnLst/>
              <a:rect l="l" t="t" r="r" b="b"/>
              <a:pathLst>
                <a:path w="5314950" h="4124325">
                  <a:moveTo>
                    <a:pt x="0" y="4057650"/>
                  </a:moveTo>
                  <a:lnTo>
                    <a:pt x="0" y="66675"/>
                  </a:lnTo>
                  <a:lnTo>
                    <a:pt x="0" y="62356"/>
                  </a:lnTo>
                  <a:lnTo>
                    <a:pt x="381" y="57912"/>
                  </a:lnTo>
                  <a:lnTo>
                    <a:pt x="1270" y="53721"/>
                  </a:lnTo>
                  <a:lnTo>
                    <a:pt x="2159" y="49402"/>
                  </a:lnTo>
                  <a:lnTo>
                    <a:pt x="3429" y="45212"/>
                  </a:lnTo>
                  <a:lnTo>
                    <a:pt x="19558" y="19557"/>
                  </a:lnTo>
                  <a:lnTo>
                    <a:pt x="22606" y="16382"/>
                  </a:lnTo>
                  <a:lnTo>
                    <a:pt x="57912" y="380"/>
                  </a:lnTo>
                  <a:lnTo>
                    <a:pt x="62357" y="0"/>
                  </a:lnTo>
                  <a:lnTo>
                    <a:pt x="66675" y="0"/>
                  </a:lnTo>
                  <a:lnTo>
                    <a:pt x="5248275" y="0"/>
                  </a:lnTo>
                  <a:lnTo>
                    <a:pt x="5252593" y="0"/>
                  </a:lnTo>
                  <a:lnTo>
                    <a:pt x="5257038" y="380"/>
                  </a:lnTo>
                  <a:lnTo>
                    <a:pt x="5292344" y="16382"/>
                  </a:lnTo>
                  <a:lnTo>
                    <a:pt x="5309870" y="41148"/>
                  </a:lnTo>
                  <a:lnTo>
                    <a:pt x="5311520" y="45212"/>
                  </a:lnTo>
                  <a:lnTo>
                    <a:pt x="5312791" y="49402"/>
                  </a:lnTo>
                  <a:lnTo>
                    <a:pt x="5313680" y="53721"/>
                  </a:lnTo>
                  <a:lnTo>
                    <a:pt x="5314569" y="57912"/>
                  </a:lnTo>
                  <a:lnTo>
                    <a:pt x="5314950" y="62356"/>
                  </a:lnTo>
                  <a:lnTo>
                    <a:pt x="5314950" y="66675"/>
                  </a:lnTo>
                  <a:lnTo>
                    <a:pt x="5314950" y="4057650"/>
                  </a:lnTo>
                  <a:lnTo>
                    <a:pt x="5314950" y="4062018"/>
                  </a:lnTo>
                  <a:lnTo>
                    <a:pt x="5314569" y="4066362"/>
                  </a:lnTo>
                  <a:lnTo>
                    <a:pt x="5285359" y="4113085"/>
                  </a:lnTo>
                  <a:lnTo>
                    <a:pt x="5248275" y="4124325"/>
                  </a:lnTo>
                  <a:lnTo>
                    <a:pt x="66675" y="4124325"/>
                  </a:lnTo>
                  <a:lnTo>
                    <a:pt x="62357" y="4124325"/>
                  </a:lnTo>
                  <a:lnTo>
                    <a:pt x="57912" y="4123893"/>
                  </a:lnTo>
                  <a:lnTo>
                    <a:pt x="53721" y="4123042"/>
                  </a:lnTo>
                  <a:lnTo>
                    <a:pt x="49402" y="4122178"/>
                  </a:lnTo>
                  <a:lnTo>
                    <a:pt x="16383" y="4101693"/>
                  </a:lnTo>
                  <a:lnTo>
                    <a:pt x="381" y="4066362"/>
                  </a:lnTo>
                  <a:lnTo>
                    <a:pt x="0" y="4062018"/>
                  </a:lnTo>
                  <a:lnTo>
                    <a:pt x="0" y="4057650"/>
                  </a:lnTo>
                  <a:close/>
                </a:path>
              </a:pathLst>
            </a:custGeom>
            <a:ln w="19048">
              <a:solidFill>
                <a:srgbClr val="007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52513" y="3471164"/>
              <a:ext cx="4829175" cy="466725"/>
            </a:xfrm>
            <a:custGeom>
              <a:avLst/>
              <a:gdLst/>
              <a:ahLst/>
              <a:cxnLst/>
              <a:rect l="l" t="t" r="r" b="b"/>
              <a:pathLst>
                <a:path w="4829175" h="466725">
                  <a:moveTo>
                    <a:pt x="4780280" y="0"/>
                  </a:moveTo>
                  <a:lnTo>
                    <a:pt x="49021" y="0"/>
                  </a:lnTo>
                  <a:lnTo>
                    <a:pt x="17779" y="12953"/>
                  </a:lnTo>
                  <a:lnTo>
                    <a:pt x="0" y="49022"/>
                  </a:lnTo>
                  <a:lnTo>
                    <a:pt x="0" y="466725"/>
                  </a:lnTo>
                  <a:lnTo>
                    <a:pt x="4829175" y="466725"/>
                  </a:lnTo>
                  <a:lnTo>
                    <a:pt x="4816347" y="17779"/>
                  </a:lnTo>
                  <a:lnTo>
                    <a:pt x="4780280" y="0"/>
                  </a:lnTo>
                  <a:close/>
                </a:path>
              </a:pathLst>
            </a:custGeom>
            <a:solidFill>
              <a:srgbClr val="F1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52513" y="3471164"/>
              <a:ext cx="4829175" cy="466725"/>
            </a:xfrm>
            <a:custGeom>
              <a:avLst/>
              <a:gdLst/>
              <a:ahLst/>
              <a:cxnLst/>
              <a:rect l="l" t="t" r="r" b="b"/>
              <a:pathLst>
                <a:path w="4829175" h="466725">
                  <a:moveTo>
                    <a:pt x="0" y="466725"/>
                  </a:moveTo>
                  <a:lnTo>
                    <a:pt x="0" y="52450"/>
                  </a:lnTo>
                  <a:lnTo>
                    <a:pt x="0" y="49022"/>
                  </a:lnTo>
                  <a:lnTo>
                    <a:pt x="380" y="45592"/>
                  </a:lnTo>
                  <a:lnTo>
                    <a:pt x="1015" y="42163"/>
                  </a:lnTo>
                  <a:lnTo>
                    <a:pt x="1777" y="38862"/>
                  </a:lnTo>
                  <a:lnTo>
                    <a:pt x="2793" y="35560"/>
                  </a:lnTo>
                  <a:lnTo>
                    <a:pt x="4063" y="32385"/>
                  </a:lnTo>
                  <a:lnTo>
                    <a:pt x="5333" y="29210"/>
                  </a:lnTo>
                  <a:lnTo>
                    <a:pt x="15366" y="15366"/>
                  </a:lnTo>
                  <a:lnTo>
                    <a:pt x="17779" y="12953"/>
                  </a:lnTo>
                  <a:lnTo>
                    <a:pt x="20446" y="10794"/>
                  </a:lnTo>
                  <a:lnTo>
                    <a:pt x="23367" y="8889"/>
                  </a:lnTo>
                  <a:lnTo>
                    <a:pt x="26161" y="6985"/>
                  </a:lnTo>
                  <a:lnTo>
                    <a:pt x="49021" y="0"/>
                  </a:lnTo>
                  <a:lnTo>
                    <a:pt x="52450" y="0"/>
                  </a:lnTo>
                  <a:lnTo>
                    <a:pt x="4776851" y="0"/>
                  </a:lnTo>
                  <a:lnTo>
                    <a:pt x="4780280" y="0"/>
                  </a:lnTo>
                  <a:lnTo>
                    <a:pt x="4783708" y="380"/>
                  </a:lnTo>
                  <a:lnTo>
                    <a:pt x="4820411" y="23367"/>
                  </a:lnTo>
                  <a:lnTo>
                    <a:pt x="4829175" y="52450"/>
                  </a:lnTo>
                  <a:lnTo>
                    <a:pt x="4829175" y="466725"/>
                  </a:lnTo>
                  <a:lnTo>
                    <a:pt x="0" y="466725"/>
                  </a:lnTo>
                  <a:close/>
                </a:path>
              </a:pathLst>
            </a:custGeom>
            <a:ln w="9523">
              <a:solidFill>
                <a:srgbClr val="E3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52513" y="3942715"/>
              <a:ext cx="4829175" cy="2595880"/>
            </a:xfrm>
            <a:custGeom>
              <a:avLst/>
              <a:gdLst/>
              <a:ahLst/>
              <a:cxnLst/>
              <a:rect l="l" t="t" r="r" b="b"/>
              <a:pathLst>
                <a:path w="4829175" h="2595879">
                  <a:moveTo>
                    <a:pt x="4829175" y="0"/>
                  </a:moveTo>
                  <a:lnTo>
                    <a:pt x="0" y="0"/>
                  </a:lnTo>
                  <a:lnTo>
                    <a:pt x="0" y="2546616"/>
                  </a:lnTo>
                  <a:lnTo>
                    <a:pt x="10794" y="2575140"/>
                  </a:lnTo>
                  <a:lnTo>
                    <a:pt x="45592" y="2595219"/>
                  </a:lnTo>
                  <a:lnTo>
                    <a:pt x="49021" y="2595562"/>
                  </a:lnTo>
                  <a:lnTo>
                    <a:pt x="4780280" y="2595562"/>
                  </a:lnTo>
                  <a:lnTo>
                    <a:pt x="4783708" y="2595219"/>
                  </a:lnTo>
                  <a:lnTo>
                    <a:pt x="4811521" y="2582646"/>
                  </a:lnTo>
                  <a:lnTo>
                    <a:pt x="4829175" y="2546616"/>
                  </a:lnTo>
                  <a:lnTo>
                    <a:pt x="4829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47814" y="3942715"/>
              <a:ext cx="4838700" cy="2600960"/>
            </a:xfrm>
            <a:custGeom>
              <a:avLst/>
              <a:gdLst/>
              <a:ahLst/>
              <a:cxnLst/>
              <a:rect l="l" t="t" r="r" b="b"/>
              <a:pathLst>
                <a:path w="4838700" h="2600959">
                  <a:moveTo>
                    <a:pt x="4838700" y="0"/>
                  </a:moveTo>
                  <a:lnTo>
                    <a:pt x="4829175" y="0"/>
                  </a:lnTo>
                  <a:lnTo>
                    <a:pt x="4829175" y="2543187"/>
                  </a:lnTo>
                  <a:lnTo>
                    <a:pt x="4828285" y="2552687"/>
                  </a:lnTo>
                  <a:lnTo>
                    <a:pt x="4799837" y="2587320"/>
                  </a:lnTo>
                  <a:lnTo>
                    <a:pt x="4781550" y="2590812"/>
                  </a:lnTo>
                  <a:lnTo>
                    <a:pt x="57150" y="2590812"/>
                  </a:lnTo>
                  <a:lnTo>
                    <a:pt x="17399" y="2569514"/>
                  </a:lnTo>
                  <a:lnTo>
                    <a:pt x="9525" y="2543187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2550756"/>
                  </a:lnTo>
                  <a:lnTo>
                    <a:pt x="1396" y="2558046"/>
                  </a:lnTo>
                  <a:lnTo>
                    <a:pt x="28320" y="2593086"/>
                  </a:lnTo>
                  <a:lnTo>
                    <a:pt x="49529" y="2600337"/>
                  </a:lnTo>
                  <a:lnTo>
                    <a:pt x="4789169" y="2600337"/>
                  </a:lnTo>
                  <a:lnTo>
                    <a:pt x="4827269" y="2578227"/>
                  </a:lnTo>
                  <a:lnTo>
                    <a:pt x="4838700" y="2550756"/>
                  </a:lnTo>
                  <a:lnTo>
                    <a:pt x="4838700" y="0"/>
                  </a:lnTo>
                  <a:close/>
                </a:path>
              </a:pathLst>
            </a:custGeom>
            <a:solidFill>
              <a:srgbClr val="E3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71639" y="3628390"/>
              <a:ext cx="133350" cy="1524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809740" y="4361815"/>
              <a:ext cx="4048125" cy="685800"/>
            </a:xfrm>
            <a:custGeom>
              <a:avLst/>
              <a:gdLst/>
              <a:ahLst/>
              <a:cxnLst/>
              <a:rect l="l" t="t" r="r" b="b"/>
              <a:pathLst>
                <a:path w="4048125" h="685800">
                  <a:moveTo>
                    <a:pt x="1123950" y="152400"/>
                  </a:moveTo>
                  <a:lnTo>
                    <a:pt x="1117346" y="108204"/>
                  </a:lnTo>
                  <a:lnTo>
                    <a:pt x="1098296" y="67691"/>
                  </a:lnTo>
                  <a:lnTo>
                    <a:pt x="1068197" y="34544"/>
                  </a:lnTo>
                  <a:lnTo>
                    <a:pt x="1029843" y="11557"/>
                  </a:lnTo>
                  <a:lnTo>
                    <a:pt x="986536" y="762"/>
                  </a:lnTo>
                  <a:lnTo>
                    <a:pt x="971550" y="0"/>
                  </a:lnTo>
                  <a:lnTo>
                    <a:pt x="152400" y="0"/>
                  </a:lnTo>
                  <a:lnTo>
                    <a:pt x="108204" y="6604"/>
                  </a:lnTo>
                  <a:lnTo>
                    <a:pt x="67691" y="25654"/>
                  </a:lnTo>
                  <a:lnTo>
                    <a:pt x="34544" y="55753"/>
                  </a:lnTo>
                  <a:lnTo>
                    <a:pt x="11557" y="94107"/>
                  </a:lnTo>
                  <a:lnTo>
                    <a:pt x="762" y="137414"/>
                  </a:lnTo>
                  <a:lnTo>
                    <a:pt x="0" y="152400"/>
                  </a:lnTo>
                  <a:lnTo>
                    <a:pt x="127" y="159893"/>
                  </a:lnTo>
                  <a:lnTo>
                    <a:pt x="8890" y="203708"/>
                  </a:lnTo>
                  <a:lnTo>
                    <a:pt x="29972" y="243205"/>
                  </a:lnTo>
                  <a:lnTo>
                    <a:pt x="61595" y="274828"/>
                  </a:lnTo>
                  <a:lnTo>
                    <a:pt x="101092" y="295910"/>
                  </a:lnTo>
                  <a:lnTo>
                    <a:pt x="144907" y="304673"/>
                  </a:lnTo>
                  <a:lnTo>
                    <a:pt x="971550" y="304800"/>
                  </a:lnTo>
                  <a:lnTo>
                    <a:pt x="1015746" y="298196"/>
                  </a:lnTo>
                  <a:lnTo>
                    <a:pt x="1056259" y="279146"/>
                  </a:lnTo>
                  <a:lnTo>
                    <a:pt x="1089406" y="249047"/>
                  </a:lnTo>
                  <a:lnTo>
                    <a:pt x="1112393" y="210693"/>
                  </a:lnTo>
                  <a:lnTo>
                    <a:pt x="1123188" y="167386"/>
                  </a:lnTo>
                  <a:lnTo>
                    <a:pt x="1123950" y="152400"/>
                  </a:lnTo>
                  <a:close/>
                </a:path>
                <a:path w="4048125" h="685800">
                  <a:moveTo>
                    <a:pt x="1219200" y="533400"/>
                  </a:moveTo>
                  <a:lnTo>
                    <a:pt x="1212596" y="489204"/>
                  </a:lnTo>
                  <a:lnTo>
                    <a:pt x="1193546" y="448691"/>
                  </a:lnTo>
                  <a:lnTo>
                    <a:pt x="1163447" y="415544"/>
                  </a:lnTo>
                  <a:lnTo>
                    <a:pt x="1125093" y="392557"/>
                  </a:lnTo>
                  <a:lnTo>
                    <a:pt x="1081786" y="381762"/>
                  </a:lnTo>
                  <a:lnTo>
                    <a:pt x="1066800" y="381000"/>
                  </a:lnTo>
                  <a:lnTo>
                    <a:pt x="152400" y="381000"/>
                  </a:lnTo>
                  <a:lnTo>
                    <a:pt x="108204" y="387604"/>
                  </a:lnTo>
                  <a:lnTo>
                    <a:pt x="67691" y="406654"/>
                  </a:lnTo>
                  <a:lnTo>
                    <a:pt x="34544" y="436753"/>
                  </a:lnTo>
                  <a:lnTo>
                    <a:pt x="11557" y="475107"/>
                  </a:lnTo>
                  <a:lnTo>
                    <a:pt x="762" y="518414"/>
                  </a:lnTo>
                  <a:lnTo>
                    <a:pt x="0" y="533400"/>
                  </a:lnTo>
                  <a:lnTo>
                    <a:pt x="127" y="540893"/>
                  </a:lnTo>
                  <a:lnTo>
                    <a:pt x="8890" y="584708"/>
                  </a:lnTo>
                  <a:lnTo>
                    <a:pt x="29972" y="624205"/>
                  </a:lnTo>
                  <a:lnTo>
                    <a:pt x="61595" y="655828"/>
                  </a:lnTo>
                  <a:lnTo>
                    <a:pt x="101092" y="676910"/>
                  </a:lnTo>
                  <a:lnTo>
                    <a:pt x="144907" y="685673"/>
                  </a:lnTo>
                  <a:lnTo>
                    <a:pt x="1066800" y="685800"/>
                  </a:lnTo>
                  <a:lnTo>
                    <a:pt x="1110996" y="679196"/>
                  </a:lnTo>
                  <a:lnTo>
                    <a:pt x="1151509" y="660146"/>
                  </a:lnTo>
                  <a:lnTo>
                    <a:pt x="1184656" y="630047"/>
                  </a:lnTo>
                  <a:lnTo>
                    <a:pt x="1207643" y="591693"/>
                  </a:lnTo>
                  <a:lnTo>
                    <a:pt x="1218438" y="548386"/>
                  </a:lnTo>
                  <a:lnTo>
                    <a:pt x="1219200" y="533400"/>
                  </a:lnTo>
                  <a:close/>
                </a:path>
                <a:path w="4048125" h="685800">
                  <a:moveTo>
                    <a:pt x="2571750" y="152400"/>
                  </a:moveTo>
                  <a:lnTo>
                    <a:pt x="2565146" y="108204"/>
                  </a:lnTo>
                  <a:lnTo>
                    <a:pt x="2546096" y="67691"/>
                  </a:lnTo>
                  <a:lnTo>
                    <a:pt x="2515997" y="34544"/>
                  </a:lnTo>
                  <a:lnTo>
                    <a:pt x="2477643" y="11557"/>
                  </a:lnTo>
                  <a:lnTo>
                    <a:pt x="2434336" y="762"/>
                  </a:lnTo>
                  <a:lnTo>
                    <a:pt x="2419350" y="0"/>
                  </a:lnTo>
                  <a:lnTo>
                    <a:pt x="1352550" y="0"/>
                  </a:lnTo>
                  <a:lnTo>
                    <a:pt x="1308354" y="6604"/>
                  </a:lnTo>
                  <a:lnTo>
                    <a:pt x="1267841" y="25654"/>
                  </a:lnTo>
                  <a:lnTo>
                    <a:pt x="1234694" y="55753"/>
                  </a:lnTo>
                  <a:lnTo>
                    <a:pt x="1211707" y="94107"/>
                  </a:lnTo>
                  <a:lnTo>
                    <a:pt x="1200912" y="137414"/>
                  </a:lnTo>
                  <a:lnTo>
                    <a:pt x="1200150" y="152400"/>
                  </a:lnTo>
                  <a:lnTo>
                    <a:pt x="1200277" y="159893"/>
                  </a:lnTo>
                  <a:lnTo>
                    <a:pt x="1209040" y="203708"/>
                  </a:lnTo>
                  <a:lnTo>
                    <a:pt x="1230122" y="243205"/>
                  </a:lnTo>
                  <a:lnTo>
                    <a:pt x="1261745" y="274828"/>
                  </a:lnTo>
                  <a:lnTo>
                    <a:pt x="1301242" y="295910"/>
                  </a:lnTo>
                  <a:lnTo>
                    <a:pt x="1345057" y="304673"/>
                  </a:lnTo>
                  <a:lnTo>
                    <a:pt x="2419350" y="304800"/>
                  </a:lnTo>
                  <a:lnTo>
                    <a:pt x="2463546" y="298196"/>
                  </a:lnTo>
                  <a:lnTo>
                    <a:pt x="2504059" y="279146"/>
                  </a:lnTo>
                  <a:lnTo>
                    <a:pt x="2537206" y="249047"/>
                  </a:lnTo>
                  <a:lnTo>
                    <a:pt x="2560193" y="210693"/>
                  </a:lnTo>
                  <a:lnTo>
                    <a:pt x="2570988" y="167386"/>
                  </a:lnTo>
                  <a:lnTo>
                    <a:pt x="2571750" y="152400"/>
                  </a:lnTo>
                  <a:close/>
                </a:path>
                <a:path w="4048125" h="685800">
                  <a:moveTo>
                    <a:pt x="4048125" y="152400"/>
                  </a:moveTo>
                  <a:lnTo>
                    <a:pt x="4041521" y="108204"/>
                  </a:lnTo>
                  <a:lnTo>
                    <a:pt x="4022471" y="67691"/>
                  </a:lnTo>
                  <a:lnTo>
                    <a:pt x="3992372" y="34544"/>
                  </a:lnTo>
                  <a:lnTo>
                    <a:pt x="3954018" y="11557"/>
                  </a:lnTo>
                  <a:lnTo>
                    <a:pt x="3910711" y="762"/>
                  </a:lnTo>
                  <a:lnTo>
                    <a:pt x="3895725" y="0"/>
                  </a:lnTo>
                  <a:lnTo>
                    <a:pt x="2800350" y="0"/>
                  </a:lnTo>
                  <a:lnTo>
                    <a:pt x="2756154" y="6604"/>
                  </a:lnTo>
                  <a:lnTo>
                    <a:pt x="2715641" y="25654"/>
                  </a:lnTo>
                  <a:lnTo>
                    <a:pt x="2682494" y="55753"/>
                  </a:lnTo>
                  <a:lnTo>
                    <a:pt x="2659507" y="94107"/>
                  </a:lnTo>
                  <a:lnTo>
                    <a:pt x="2648712" y="137414"/>
                  </a:lnTo>
                  <a:lnTo>
                    <a:pt x="2647950" y="152400"/>
                  </a:lnTo>
                  <a:lnTo>
                    <a:pt x="2648077" y="159893"/>
                  </a:lnTo>
                  <a:lnTo>
                    <a:pt x="2656840" y="203708"/>
                  </a:lnTo>
                  <a:lnTo>
                    <a:pt x="2677922" y="243205"/>
                  </a:lnTo>
                  <a:lnTo>
                    <a:pt x="2709545" y="274828"/>
                  </a:lnTo>
                  <a:lnTo>
                    <a:pt x="2749042" y="295910"/>
                  </a:lnTo>
                  <a:lnTo>
                    <a:pt x="2792857" y="304673"/>
                  </a:lnTo>
                  <a:lnTo>
                    <a:pt x="3895725" y="304800"/>
                  </a:lnTo>
                  <a:lnTo>
                    <a:pt x="3939921" y="298196"/>
                  </a:lnTo>
                  <a:lnTo>
                    <a:pt x="3980434" y="279146"/>
                  </a:lnTo>
                  <a:lnTo>
                    <a:pt x="4013581" y="249047"/>
                  </a:lnTo>
                  <a:lnTo>
                    <a:pt x="4036568" y="210693"/>
                  </a:lnTo>
                  <a:lnTo>
                    <a:pt x="4047363" y="167386"/>
                  </a:lnTo>
                  <a:lnTo>
                    <a:pt x="4048125" y="152400"/>
                  </a:lnTo>
                  <a:close/>
                </a:path>
              </a:pathLst>
            </a:custGeom>
            <a:solidFill>
              <a:srgbClr val="0078D3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10247" y="5504815"/>
              <a:ext cx="151422" cy="1524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24314" y="5514340"/>
              <a:ext cx="152400" cy="13335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08723" y="5875304"/>
              <a:ext cx="135229" cy="9712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24314" y="5847651"/>
              <a:ext cx="153327" cy="15335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09739" y="6227528"/>
              <a:ext cx="116679" cy="11666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47252" y="6218225"/>
              <a:ext cx="168300" cy="13528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305414" y="6219190"/>
              <a:ext cx="133350" cy="133350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7829168" y="3054223"/>
            <a:ext cx="24847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78D3"/>
                </a:solidFill>
                <a:latin typeface="Segoe UI Semibold"/>
                <a:cs typeface="Segoe UI Semibold"/>
              </a:rPr>
              <a:t>MLflow</a:t>
            </a:r>
            <a:r>
              <a:rPr sz="1500" spc="-5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500" dirty="0">
                <a:solidFill>
                  <a:srgbClr val="0078D3"/>
                </a:solidFill>
                <a:latin typeface="Segoe UI Semibold"/>
                <a:cs typeface="Segoe UI Semibold"/>
              </a:rPr>
              <a:t>Experiment</a:t>
            </a:r>
            <a:r>
              <a:rPr sz="1500" spc="-3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5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Tracking</a:t>
            </a:r>
            <a:endParaRPr sz="1500">
              <a:latin typeface="Segoe UI Semibold"/>
              <a:cs typeface="Segoe UI Semibold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59943" y="3596767"/>
            <a:ext cx="4813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100"/>
              </a:spcBef>
              <a:tabLst>
                <a:tab pos="4141470" algn="l"/>
              </a:tabLst>
            </a:pPr>
            <a:r>
              <a:rPr sz="1200" spc="-10" dirty="0">
                <a:solidFill>
                  <a:srgbClr val="31302E"/>
                </a:solidFill>
                <a:latin typeface="Segoe UI Semibold"/>
                <a:cs typeface="Segoe UI Semibold"/>
              </a:rPr>
              <a:t>Experiment:</a:t>
            </a:r>
            <a:r>
              <a:rPr sz="1200" spc="15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 Semibold"/>
                <a:cs typeface="Segoe UI Semibold"/>
              </a:rPr>
              <a:t>Attrition_Prediction_XGBoost</a:t>
            </a:r>
            <a:r>
              <a:rPr sz="1200" dirty="0">
                <a:solidFill>
                  <a:srgbClr val="31302E"/>
                </a:solidFill>
                <a:latin typeface="Segoe UI Semibold"/>
                <a:cs typeface="Segoe UI Semibold"/>
              </a:rPr>
              <a:t>	</a:t>
            </a:r>
            <a:r>
              <a:rPr sz="1575" baseline="2645" dirty="0">
                <a:solidFill>
                  <a:srgbClr val="495361"/>
                </a:solidFill>
                <a:latin typeface="Segoe UI"/>
                <a:cs typeface="Segoe UI"/>
              </a:rPr>
              <a:t>Run</a:t>
            </a:r>
            <a:r>
              <a:rPr sz="1575" spc="-30" baseline="2645" dirty="0">
                <a:solidFill>
                  <a:srgbClr val="495361"/>
                </a:solidFill>
                <a:latin typeface="Segoe UI"/>
                <a:cs typeface="Segoe UI"/>
              </a:rPr>
              <a:t> #452</a:t>
            </a:r>
            <a:endParaRPr sz="1575" baseline="2645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97420" y="4090797"/>
            <a:ext cx="1037590" cy="523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495361"/>
                </a:solidFill>
                <a:latin typeface="Segoe UI"/>
                <a:cs typeface="Segoe UI"/>
              </a:rPr>
              <a:t>Parameters:</a:t>
            </a:r>
            <a:endParaRPr sz="1050">
              <a:latin typeface="Segoe UI"/>
              <a:cs typeface="Segoe UI"/>
            </a:endParaRPr>
          </a:p>
          <a:p>
            <a:pPr marL="127000">
              <a:lnSpc>
                <a:spcPct val="100000"/>
              </a:lnSpc>
              <a:spcBef>
                <a:spcPts val="1215"/>
              </a:spcBef>
            </a:pPr>
            <a:r>
              <a:rPr sz="1200" dirty="0">
                <a:solidFill>
                  <a:srgbClr val="0078D3"/>
                </a:solidFill>
                <a:latin typeface="Segoe UI"/>
                <a:cs typeface="Segoe UI"/>
              </a:rPr>
              <a:t>max_depth:</a:t>
            </a:r>
            <a:r>
              <a:rPr sz="1200" spc="-25" dirty="0">
                <a:solidFill>
                  <a:srgbClr val="0078D3"/>
                </a:solidFill>
                <a:latin typeface="Segoe UI"/>
                <a:cs typeface="Segoe UI"/>
              </a:rPr>
              <a:t> </a:t>
            </a:r>
            <a:r>
              <a:rPr sz="1200" spc="-50" dirty="0">
                <a:solidFill>
                  <a:srgbClr val="0078D3"/>
                </a:solidFill>
                <a:latin typeface="Segoe UI"/>
                <a:cs typeface="Segoe UI"/>
              </a:rPr>
              <a:t>5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12632" y="4407789"/>
            <a:ext cx="1163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78D3"/>
                </a:solidFill>
                <a:latin typeface="Segoe UI"/>
                <a:cs typeface="Segoe UI"/>
              </a:rPr>
              <a:t>learning_rate:</a:t>
            </a:r>
            <a:r>
              <a:rPr sz="1200" spc="-30" dirty="0">
                <a:solidFill>
                  <a:srgbClr val="0078D3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0078D3"/>
                </a:solidFill>
                <a:latin typeface="Segoe UI"/>
                <a:cs typeface="Segoe UI"/>
              </a:rPr>
              <a:t>0.1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562338" y="4407789"/>
            <a:ext cx="1188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78D3"/>
                </a:solidFill>
                <a:latin typeface="Segoe UI"/>
                <a:cs typeface="Segoe UI"/>
              </a:rPr>
              <a:t>n_estimators:</a:t>
            </a:r>
            <a:r>
              <a:rPr sz="1200" spc="-80" dirty="0">
                <a:solidFill>
                  <a:srgbClr val="0078D3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0078D3"/>
                </a:solidFill>
                <a:latin typeface="Segoe UI"/>
                <a:cs typeface="Segoe UI"/>
              </a:rPr>
              <a:t>200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11720" y="4788789"/>
            <a:ext cx="1011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78D3"/>
                </a:solidFill>
                <a:latin typeface="Segoe UI"/>
                <a:cs typeface="Segoe UI"/>
              </a:rPr>
              <a:t>subsample:</a:t>
            </a:r>
            <a:r>
              <a:rPr sz="1200" spc="-35" dirty="0">
                <a:solidFill>
                  <a:srgbClr val="0078D3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0078D3"/>
                </a:solidFill>
                <a:latin typeface="Segoe UI"/>
                <a:cs typeface="Segoe UI"/>
              </a:rPr>
              <a:t>0.8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797420" y="5197221"/>
            <a:ext cx="1200785" cy="1177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495361"/>
                </a:solidFill>
                <a:latin typeface="Segoe UI"/>
                <a:cs typeface="Segoe UI"/>
              </a:rPr>
              <a:t>Metrics:</a:t>
            </a:r>
            <a:endParaRPr sz="1050">
              <a:latin typeface="Segoe UI"/>
              <a:cs typeface="Segoe UI"/>
            </a:endParaRPr>
          </a:p>
          <a:p>
            <a:pPr marL="241300">
              <a:lnSpc>
                <a:spcPct val="100000"/>
              </a:lnSpc>
              <a:spcBef>
                <a:spcPts val="915"/>
              </a:spcBef>
            </a:pP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Accuracy:</a:t>
            </a:r>
            <a:r>
              <a:rPr sz="120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31302E"/>
                </a:solidFill>
                <a:latin typeface="Segoe UI"/>
                <a:cs typeface="Segoe UI"/>
              </a:rPr>
              <a:t>0.87</a:t>
            </a:r>
            <a:endParaRPr sz="1200">
              <a:latin typeface="Segoe UI"/>
              <a:cs typeface="Segoe UI"/>
            </a:endParaRPr>
          </a:p>
          <a:p>
            <a:pPr marL="220979">
              <a:lnSpc>
                <a:spcPct val="100000"/>
              </a:lnSpc>
              <a:spcBef>
                <a:spcPts val="1265"/>
              </a:spcBef>
            </a:pP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Precision:</a:t>
            </a:r>
            <a:r>
              <a:rPr sz="120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31302E"/>
                </a:solidFill>
                <a:latin typeface="Segoe UI"/>
                <a:cs typeface="Segoe UI"/>
              </a:rPr>
              <a:t>0.67</a:t>
            </a:r>
            <a:endParaRPr sz="1200">
              <a:latin typeface="Segoe UI"/>
              <a:cs typeface="Segoe UI"/>
            </a:endParaRPr>
          </a:p>
          <a:p>
            <a:pPr marL="166370">
              <a:lnSpc>
                <a:spcPct val="100000"/>
              </a:lnSpc>
              <a:spcBef>
                <a:spcPts val="1480"/>
              </a:spcBef>
            </a:pP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Model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Saved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438768" y="5474589"/>
            <a:ext cx="1661160" cy="89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AUC:</a:t>
            </a:r>
            <a:r>
              <a:rPr sz="1200" spc="-4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31302E"/>
                </a:solidFill>
                <a:latin typeface="Segoe UI"/>
                <a:cs typeface="Segoe UI"/>
              </a:rPr>
              <a:t>0.80</a:t>
            </a:r>
            <a:endParaRPr sz="1200">
              <a:latin typeface="Segoe UI"/>
              <a:cs typeface="Segoe UI"/>
            </a:endParaRPr>
          </a:p>
          <a:p>
            <a:pPr marL="914400">
              <a:lnSpc>
                <a:spcPct val="100000"/>
              </a:lnSpc>
              <a:spcBef>
                <a:spcPts val="1250"/>
              </a:spcBef>
            </a:pP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Recall:</a:t>
            </a:r>
            <a:r>
              <a:rPr sz="1200" spc="-6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31302E"/>
                </a:solidFill>
                <a:latin typeface="Segoe UI"/>
                <a:cs typeface="Segoe UI"/>
              </a:rPr>
              <a:t>0.49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Source:</a:t>
            </a:r>
            <a:r>
              <a:rPr sz="105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1302E"/>
                </a:solidFill>
                <a:latin typeface="Segoe UI"/>
                <a:cs typeface="Segoe UI"/>
              </a:rPr>
              <a:t>train_model.py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461497" y="6186627"/>
            <a:ext cx="86486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1302E"/>
                </a:solidFill>
                <a:latin typeface="Segoe UI"/>
                <a:cs typeface="Segoe UI"/>
              </a:rPr>
              <a:t>Duration:</a:t>
            </a:r>
            <a:r>
              <a:rPr sz="105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050" spc="-20" dirty="0">
                <a:solidFill>
                  <a:srgbClr val="31302E"/>
                </a:solidFill>
                <a:latin typeface="Segoe UI"/>
                <a:cs typeface="Segoe UI"/>
              </a:rPr>
              <a:t>124s</a:t>
            </a:r>
            <a:endParaRPr sz="10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6565" y="988696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2000" y="0"/>
                </a:moveTo>
                <a:lnTo>
                  <a:pt x="0" y="0"/>
                </a:lnTo>
                <a:lnTo>
                  <a:pt x="0" y="38098"/>
                </a:lnTo>
                <a:lnTo>
                  <a:pt x="762000" y="38098"/>
                </a:lnTo>
                <a:lnTo>
                  <a:pt x="76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565" y="1330959"/>
            <a:ext cx="5334000" cy="6324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11200" y="1566417"/>
            <a:ext cx="28816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Confusion</a:t>
            </a:r>
            <a:r>
              <a:rPr sz="1800" spc="-7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Matrix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Visualization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of</a:t>
            </a:r>
            <a:r>
              <a:rPr sz="120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prediction results</a:t>
            </a:r>
            <a:r>
              <a:rPr sz="1200" spc="-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showing: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4225" y="5365876"/>
            <a:ext cx="673735" cy="5562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330"/>
              </a:spcBef>
            </a:pPr>
            <a:r>
              <a:rPr sz="1200" spc="-10" dirty="0">
                <a:solidFill>
                  <a:srgbClr val="31302E"/>
                </a:solidFill>
                <a:latin typeface="Segoe UI Semibold"/>
                <a:cs typeface="Segoe UI Semibold"/>
              </a:rPr>
              <a:t>Accuracy</a:t>
            </a:r>
            <a:endParaRPr sz="12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b="1" spc="-10" dirty="0">
                <a:solidFill>
                  <a:srgbClr val="0078D3"/>
                </a:solidFill>
                <a:latin typeface="Segoe UI"/>
                <a:cs typeface="Segoe UI"/>
              </a:rPr>
              <a:t>86.4%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0919" y="5365876"/>
            <a:ext cx="673735" cy="5562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330"/>
              </a:spcBef>
            </a:pPr>
            <a:r>
              <a:rPr sz="1200" spc="-10" dirty="0">
                <a:solidFill>
                  <a:srgbClr val="31302E"/>
                </a:solidFill>
                <a:latin typeface="Segoe UI Semibold"/>
                <a:cs typeface="Segoe UI Semibold"/>
              </a:rPr>
              <a:t>Precision</a:t>
            </a:r>
            <a:endParaRPr sz="12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b="1" spc="-10" dirty="0">
                <a:solidFill>
                  <a:srgbClr val="0078D3"/>
                </a:solidFill>
                <a:latin typeface="Segoe UI"/>
                <a:cs typeface="Segoe UI"/>
              </a:rPr>
              <a:t>66.7%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274" y="6710459"/>
            <a:ext cx="673735" cy="5562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30"/>
              </a:spcBef>
            </a:pPr>
            <a:r>
              <a:rPr sz="1200" spc="-10" dirty="0">
                <a:solidFill>
                  <a:srgbClr val="31302E"/>
                </a:solidFill>
                <a:latin typeface="Segoe UI Semibold"/>
                <a:cs typeface="Segoe UI Semibold"/>
              </a:rPr>
              <a:t>Recall</a:t>
            </a:r>
            <a:endParaRPr sz="1200">
              <a:latin typeface="Segoe UI Semibold"/>
              <a:cs typeface="Segoe UI Semibold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800" b="1" spc="-10" dirty="0">
                <a:solidFill>
                  <a:srgbClr val="0078D3"/>
                </a:solidFill>
                <a:latin typeface="Segoe UI"/>
                <a:cs typeface="Segoe UI"/>
              </a:rPr>
              <a:t>43.2%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0919" y="6710459"/>
            <a:ext cx="673735" cy="5562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330"/>
              </a:spcBef>
            </a:pPr>
            <a:r>
              <a:rPr sz="1200" dirty="0">
                <a:solidFill>
                  <a:srgbClr val="31302E"/>
                </a:solidFill>
                <a:latin typeface="Segoe UI Semibold"/>
                <a:cs typeface="Segoe UI Semibold"/>
              </a:rPr>
              <a:t>F1</a:t>
            </a:r>
            <a:r>
              <a:rPr sz="1200" spc="-20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 Semibold"/>
                <a:cs typeface="Segoe UI Semibold"/>
              </a:rPr>
              <a:t>Score</a:t>
            </a:r>
            <a:endParaRPr sz="12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b="1" spc="-10" dirty="0">
                <a:solidFill>
                  <a:srgbClr val="0078D3"/>
                </a:solidFill>
                <a:latin typeface="Segoe UI"/>
                <a:cs typeface="Segoe UI"/>
              </a:rPr>
              <a:t>50.9%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105" dirty="0"/>
              <a:t> </a:t>
            </a:r>
            <a:r>
              <a:rPr spc="-10" dirty="0"/>
              <a:t>Evaluation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1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2000" y="0"/>
                </a:moveTo>
                <a:lnTo>
                  <a:pt x="0" y="0"/>
                </a:lnTo>
                <a:lnTo>
                  <a:pt x="0" y="76198"/>
                </a:lnTo>
                <a:lnTo>
                  <a:pt x="12192000" y="761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400165" y="1332864"/>
            <a:ext cx="5334000" cy="6553200"/>
            <a:chOff x="6400165" y="1332864"/>
            <a:chExt cx="5334000" cy="6553200"/>
          </a:xfrm>
        </p:grpSpPr>
        <p:sp>
          <p:nvSpPr>
            <p:cNvPr id="13" name="object 13"/>
            <p:cNvSpPr/>
            <p:nvPr/>
          </p:nvSpPr>
          <p:spPr>
            <a:xfrm>
              <a:off x="6419215" y="1332864"/>
              <a:ext cx="5314950" cy="6553200"/>
            </a:xfrm>
            <a:custGeom>
              <a:avLst/>
              <a:gdLst/>
              <a:ahLst/>
              <a:cxnLst/>
              <a:rect l="l" t="t" r="r" b="b"/>
              <a:pathLst>
                <a:path w="5314950" h="6553200">
                  <a:moveTo>
                    <a:pt x="5261610" y="0"/>
                  </a:moveTo>
                  <a:lnTo>
                    <a:pt x="33020" y="0"/>
                  </a:lnTo>
                  <a:lnTo>
                    <a:pt x="14732" y="11429"/>
                  </a:lnTo>
                  <a:lnTo>
                    <a:pt x="0" y="49529"/>
                  </a:lnTo>
                  <a:lnTo>
                    <a:pt x="0" y="6503631"/>
                  </a:lnTo>
                  <a:lnTo>
                    <a:pt x="1015" y="6510921"/>
                  </a:lnTo>
                  <a:lnTo>
                    <a:pt x="28194" y="6551752"/>
                  </a:lnTo>
                  <a:lnTo>
                    <a:pt x="33020" y="6553200"/>
                  </a:lnTo>
                  <a:lnTo>
                    <a:pt x="5261610" y="6553200"/>
                  </a:lnTo>
                  <a:lnTo>
                    <a:pt x="5265293" y="6552831"/>
                  </a:lnTo>
                  <a:lnTo>
                    <a:pt x="5295519" y="6539115"/>
                  </a:lnTo>
                  <a:lnTo>
                    <a:pt x="5314950" y="6499796"/>
                  </a:lnTo>
                  <a:lnTo>
                    <a:pt x="5314950" y="53339"/>
                  </a:lnTo>
                  <a:lnTo>
                    <a:pt x="5300853" y="19430"/>
                  </a:lnTo>
                  <a:lnTo>
                    <a:pt x="5261610" y="0"/>
                  </a:lnTo>
                  <a:close/>
                </a:path>
              </a:pathLst>
            </a:custGeom>
            <a:solidFill>
              <a:srgbClr val="EF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00165" y="1332864"/>
              <a:ext cx="52069" cy="6553200"/>
            </a:xfrm>
            <a:custGeom>
              <a:avLst/>
              <a:gdLst/>
              <a:ahLst/>
              <a:cxnLst/>
              <a:rect l="l" t="t" r="r" b="b"/>
              <a:pathLst>
                <a:path w="52070" h="6553200">
                  <a:moveTo>
                    <a:pt x="51943" y="0"/>
                  </a:moveTo>
                  <a:lnTo>
                    <a:pt x="49530" y="0"/>
                  </a:lnTo>
                  <a:lnTo>
                    <a:pt x="22098" y="11429"/>
                  </a:lnTo>
                  <a:lnTo>
                    <a:pt x="0" y="49529"/>
                  </a:lnTo>
                  <a:lnTo>
                    <a:pt x="0" y="6503631"/>
                  </a:lnTo>
                  <a:lnTo>
                    <a:pt x="7238" y="6524917"/>
                  </a:lnTo>
                  <a:lnTo>
                    <a:pt x="42290" y="6551752"/>
                  </a:lnTo>
                  <a:lnTo>
                    <a:pt x="49530" y="6553200"/>
                  </a:lnTo>
                  <a:lnTo>
                    <a:pt x="51943" y="6553200"/>
                  </a:lnTo>
                  <a:lnTo>
                    <a:pt x="47371" y="6547611"/>
                  </a:lnTo>
                  <a:lnTo>
                    <a:pt x="43687" y="6536461"/>
                  </a:lnTo>
                  <a:lnTo>
                    <a:pt x="38100" y="6496050"/>
                  </a:lnTo>
                  <a:lnTo>
                    <a:pt x="38100" y="57150"/>
                  </a:lnTo>
                  <a:lnTo>
                    <a:pt x="43687" y="16763"/>
                  </a:lnTo>
                  <a:lnTo>
                    <a:pt x="47371" y="5587"/>
                  </a:lnTo>
                  <a:lnTo>
                    <a:pt x="51943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66865" y="5352414"/>
              <a:ext cx="285750" cy="381000"/>
            </a:xfrm>
            <a:custGeom>
              <a:avLst/>
              <a:gdLst/>
              <a:ahLst/>
              <a:cxnLst/>
              <a:rect l="l" t="t" r="r" b="b"/>
              <a:pathLst>
                <a:path w="285750" h="381000">
                  <a:moveTo>
                    <a:pt x="142875" y="0"/>
                  </a:moveTo>
                  <a:lnTo>
                    <a:pt x="69468" y="26796"/>
                  </a:lnTo>
                  <a:lnTo>
                    <a:pt x="41782" y="55244"/>
                  </a:lnTo>
                  <a:lnTo>
                    <a:pt x="20319" y="91693"/>
                  </a:lnTo>
                  <a:lnTo>
                    <a:pt x="6095" y="133984"/>
                  </a:lnTo>
                  <a:lnTo>
                    <a:pt x="126" y="179450"/>
                  </a:lnTo>
                  <a:lnTo>
                    <a:pt x="0" y="192277"/>
                  </a:lnTo>
                  <a:lnTo>
                    <a:pt x="4317" y="238124"/>
                  </a:lnTo>
                  <a:lnTo>
                    <a:pt x="16890" y="281177"/>
                  </a:lnTo>
                  <a:lnTo>
                    <a:pt x="36956" y="319023"/>
                  </a:lnTo>
                  <a:lnTo>
                    <a:pt x="63500" y="349249"/>
                  </a:lnTo>
                  <a:lnTo>
                    <a:pt x="101345" y="372871"/>
                  </a:lnTo>
                  <a:lnTo>
                    <a:pt x="142875" y="380999"/>
                  </a:lnTo>
                  <a:lnTo>
                    <a:pt x="177545" y="375284"/>
                  </a:lnTo>
                  <a:lnTo>
                    <a:pt x="216280" y="354202"/>
                  </a:lnTo>
                  <a:lnTo>
                    <a:pt x="243839" y="325754"/>
                  </a:lnTo>
                  <a:lnTo>
                    <a:pt x="265429" y="289305"/>
                  </a:lnTo>
                  <a:lnTo>
                    <a:pt x="279653" y="247014"/>
                  </a:lnTo>
                  <a:lnTo>
                    <a:pt x="285623" y="201548"/>
                  </a:lnTo>
                  <a:lnTo>
                    <a:pt x="285750" y="192277"/>
                  </a:lnTo>
                  <a:lnTo>
                    <a:pt x="282955" y="151891"/>
                  </a:lnTo>
                  <a:lnTo>
                    <a:pt x="272033" y="108076"/>
                  </a:lnTo>
                  <a:lnTo>
                    <a:pt x="253364" y="68960"/>
                  </a:lnTo>
                  <a:lnTo>
                    <a:pt x="227964" y="37083"/>
                  </a:lnTo>
                  <a:lnTo>
                    <a:pt x="191007" y="11048"/>
                  </a:lnTo>
                  <a:lnTo>
                    <a:pt x="149859" y="25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78D3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5440" y="5442838"/>
              <a:ext cx="228600" cy="2000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86065" y="5238114"/>
              <a:ext cx="152400" cy="1524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655689" y="1567941"/>
            <a:ext cx="460502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3"/>
                </a:solidFill>
                <a:latin typeface="Segoe UI Semibold"/>
                <a:cs typeface="Segoe UI Semibold"/>
              </a:rPr>
              <a:t>ROC</a:t>
            </a:r>
            <a:r>
              <a:rPr sz="1800" spc="-7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800" spc="-20" dirty="0">
                <a:solidFill>
                  <a:srgbClr val="0078D3"/>
                </a:solidFill>
                <a:latin typeface="Segoe UI Semibold"/>
                <a:cs typeface="Segoe UI Semibold"/>
              </a:rPr>
              <a:t>Curve</a:t>
            </a:r>
            <a:endParaRPr sz="180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1080"/>
              </a:spcBef>
            </a:pP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Receiver</a:t>
            </a:r>
            <a:r>
              <a:rPr sz="120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Operating</a:t>
            </a:r>
            <a:r>
              <a:rPr sz="120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Characteristic</a:t>
            </a:r>
            <a:r>
              <a:rPr sz="120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curve</a:t>
            </a:r>
            <a:r>
              <a:rPr sz="120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showing</a:t>
            </a:r>
            <a:r>
              <a:rPr sz="120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model</a:t>
            </a:r>
            <a:r>
              <a:rPr sz="120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performance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across</a:t>
            </a:r>
            <a:r>
              <a:rPr sz="120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different</a:t>
            </a:r>
            <a:r>
              <a:rPr sz="120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thresholds: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96125" y="5125592"/>
            <a:ext cx="472440" cy="8001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200" spc="-25" dirty="0">
                <a:solidFill>
                  <a:srgbClr val="31302E"/>
                </a:solidFill>
                <a:latin typeface="Segoe UI Semibold"/>
                <a:cs typeface="Segoe UI Semibold"/>
              </a:rPr>
              <a:t>AUC</a:t>
            </a:r>
            <a:endParaRPr sz="12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200" spc="-10" dirty="0">
                <a:solidFill>
                  <a:srgbClr val="31302E"/>
                </a:solidFill>
                <a:latin typeface="Segoe UI Semibold"/>
                <a:cs typeface="Segoe UI Semibold"/>
              </a:rPr>
              <a:t>Score</a:t>
            </a:r>
            <a:endParaRPr sz="12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b="1" spc="-20" dirty="0">
                <a:solidFill>
                  <a:srgbClr val="0078D3"/>
                </a:solidFill>
                <a:latin typeface="Segoe UI"/>
                <a:cs typeface="Segoe UI"/>
              </a:rPr>
              <a:t>0.80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73365" y="5162168"/>
            <a:ext cx="3551554" cy="709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28600">
              <a:lnSpc>
                <a:spcPct val="124600"/>
              </a:lnSpc>
              <a:spcBef>
                <a:spcPts val="105"/>
              </a:spcBef>
            </a:pPr>
            <a:r>
              <a:rPr sz="1200" dirty="0">
                <a:solidFill>
                  <a:srgbClr val="31302E"/>
                </a:solidFill>
                <a:latin typeface="Segoe UI Semibold"/>
                <a:cs typeface="Segoe UI Semibold"/>
              </a:rPr>
              <a:t>Key</a:t>
            </a:r>
            <a:r>
              <a:rPr sz="1200" spc="-55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 Semibold"/>
                <a:cs typeface="Segoe UI Semibold"/>
              </a:rPr>
              <a:t>Insight:</a:t>
            </a:r>
            <a:r>
              <a:rPr sz="1200" spc="-60" dirty="0">
                <a:solidFill>
                  <a:srgbClr val="31302E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Model</a:t>
            </a:r>
            <a:r>
              <a:rPr sz="1200" spc="-6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performs</a:t>
            </a:r>
            <a:r>
              <a:rPr sz="1200" spc="-7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exceptionally</a:t>
            </a:r>
            <a:r>
              <a:rPr sz="1200" spc="-6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well</a:t>
            </a:r>
            <a:r>
              <a:rPr sz="1200" spc="-7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31302E"/>
                </a:solidFill>
                <a:latin typeface="Segoe UI"/>
                <a:cs typeface="Segoe UI"/>
              </a:rPr>
              <a:t>at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distinguishing</a:t>
            </a:r>
            <a:r>
              <a:rPr sz="120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between</a:t>
            </a:r>
            <a:r>
              <a:rPr sz="120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employees</a:t>
            </a:r>
            <a:r>
              <a:rPr sz="120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likely</a:t>
            </a:r>
            <a:r>
              <a:rPr sz="1200" spc="-3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to</a:t>
            </a:r>
            <a:r>
              <a:rPr sz="120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31302E"/>
                </a:solidFill>
                <a:latin typeface="Segoe UI"/>
                <a:cs typeface="Segoe UI"/>
              </a:rPr>
              <a:t>stay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versus</a:t>
            </a:r>
            <a:r>
              <a:rPr sz="1200" spc="-30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those</a:t>
            </a:r>
            <a:r>
              <a:rPr sz="1200" spc="-2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at</a:t>
            </a:r>
            <a:r>
              <a:rPr sz="120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risk</a:t>
            </a:r>
            <a:r>
              <a:rPr sz="120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1302E"/>
                </a:solidFill>
                <a:latin typeface="Segoe UI"/>
                <a:cs typeface="Segoe UI"/>
              </a:rPr>
              <a:t>of</a:t>
            </a:r>
            <a:r>
              <a:rPr sz="1200" spc="-15" dirty="0">
                <a:solidFill>
                  <a:srgbClr val="31302E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1302E"/>
                </a:solidFill>
                <a:latin typeface="Segoe UI"/>
                <a:cs typeface="Segoe UI"/>
              </a:rPr>
              <a:t>leaving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602A27-3DCA-2FEA-DEC5-587E51387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335589"/>
            <a:ext cx="2558986" cy="22755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3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1188</Words>
  <Application>Microsoft Office PowerPoint</Application>
  <PresentationFormat>Custom</PresentationFormat>
  <Paragraphs>251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Courier New</vt:lpstr>
      <vt:lpstr>Segoe UI</vt:lpstr>
      <vt:lpstr>Segoe UI Semibold</vt:lpstr>
      <vt:lpstr>Office Theme</vt:lpstr>
      <vt:lpstr>Employee Attrition Prediction System</vt:lpstr>
      <vt:lpstr>Introduction</vt:lpstr>
      <vt:lpstr>Project Objectives</vt:lpstr>
      <vt:lpstr>Tech Stack</vt:lpstr>
      <vt:lpstr>Solution Architecture</vt:lpstr>
      <vt:lpstr>Data Ingestion</vt:lpstr>
      <vt:lpstr>ETL Process</vt:lpstr>
      <vt:lpstr>Model Training</vt:lpstr>
      <vt:lpstr>Model Evaluation</vt:lpstr>
      <vt:lpstr>Model Deployment</vt:lpstr>
      <vt:lpstr>Git Integration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ANTO ROSHAN</cp:lastModifiedBy>
  <cp:revision>2</cp:revision>
  <dcterms:created xsi:type="dcterms:W3CDTF">2025-07-15T08:03:00Z</dcterms:created>
  <dcterms:modified xsi:type="dcterms:W3CDTF">2025-07-15T08:41:17Z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2025-07-15T00:00:00Z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2025-07-15T00:00:00Z</vt:filetime>
  </property>
  <property fmtid="{D5CDD505-2E9C-101B-9397-08002B2CF9AE}" pid="5" name="Producer">
    <vt:lpwstr>Microsoft® Word 2019</vt:lpwstr>
  </property>
</Properties>
</file>