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3" r:id="rId6"/>
    <p:sldId id="260" r:id="rId7"/>
    <p:sldId id="264" r:id="rId8"/>
    <p:sldId id="265" r:id="rId9"/>
    <p:sldId id="266" r:id="rId10"/>
    <p:sldId id="268" r:id="rId11"/>
    <p:sldId id="267" r:id="rId12"/>
    <p:sldId id="275" r:id="rId13"/>
    <p:sldId id="271" r:id="rId14"/>
    <p:sldId id="276" r:id="rId15"/>
    <p:sldId id="277" r:id="rId16"/>
    <p:sldId id="274" r:id="rId17"/>
    <p:sldId id="278" r:id="rId18"/>
    <p:sldId id="279" r:id="rId19"/>
    <p:sldId id="280" r:id="rId20"/>
    <p:sldId id="282" r:id="rId21"/>
    <p:sldId id="281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545-D667-4A6D-B155-E12BADF2E6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745-5C0F-4715-B1D7-B6F523269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20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545-D667-4A6D-B155-E12BADF2E6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745-5C0F-4715-B1D7-B6F523269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37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545-D667-4A6D-B155-E12BADF2E6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745-5C0F-4715-B1D7-B6F523269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23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545-D667-4A6D-B155-E12BADF2E6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745-5C0F-4715-B1D7-B6F523269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6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545-D667-4A6D-B155-E12BADF2E6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745-5C0F-4715-B1D7-B6F523269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60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545-D667-4A6D-B155-E12BADF2E6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745-5C0F-4715-B1D7-B6F523269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5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545-D667-4A6D-B155-E12BADF2E6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745-5C0F-4715-B1D7-B6F523269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81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545-D667-4A6D-B155-E12BADF2E6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745-5C0F-4715-B1D7-B6F523269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0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545-D667-4A6D-B155-E12BADF2E6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745-5C0F-4715-B1D7-B6F523269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16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545-D667-4A6D-B155-E12BADF2E6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745-5C0F-4715-B1D7-B6F523269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7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545-D667-4A6D-B155-E12BADF2E6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745-5C0F-4715-B1D7-B6F523269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74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0545-D667-4A6D-B155-E12BADF2E6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1745-5C0F-4715-B1D7-B6F523269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60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Deep Learning</a:t>
            </a:r>
            <a:br>
              <a:rPr lang="en-US" altLang="zh-TW" sz="4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4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NLP</a:t>
            </a:r>
            <a:endParaRPr lang="zh-TW" altLang="en-US" sz="4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藍景彥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968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3345" y="2447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b="1" dirty="0" smtClean="0"/>
              <a:t>Neural Network</a:t>
            </a:r>
            <a:r>
              <a:rPr lang="zh-TW" altLang="en-US" sz="7200" b="1" dirty="0" smtClean="0"/>
              <a:t> </a:t>
            </a:r>
            <a:r>
              <a:rPr lang="en-US" altLang="zh-TW" sz="7200" b="1" dirty="0" smtClean="0"/>
              <a:t>&amp;</a:t>
            </a:r>
            <a:r>
              <a:rPr lang="zh-TW" altLang="en-US" sz="7200" b="1" dirty="0" smtClean="0"/>
              <a:t> </a:t>
            </a:r>
            <a:r>
              <a:rPr lang="en-US" altLang="zh-TW" sz="7200" b="1" dirty="0" smtClean="0"/>
              <a:t>NLP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14906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650" y="473767"/>
            <a:ext cx="11353800" cy="1325563"/>
          </a:xfrm>
        </p:spPr>
        <p:txBody>
          <a:bodyPr/>
          <a:lstStyle/>
          <a:p>
            <a:r>
              <a:rPr lang="en-US" altLang="zh-TW" b="1" dirty="0" smtClean="0"/>
              <a:t>NLP Task &amp; RNN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650" y="1690688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情緒預測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這個東西超級好吃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正面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文本分類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湯姆漢克向川普說不拒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白宮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娛樂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: Text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: Label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254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650" y="473767"/>
            <a:ext cx="11353800" cy="1325563"/>
          </a:xfrm>
        </p:spPr>
        <p:txBody>
          <a:bodyPr/>
          <a:lstStyle/>
          <a:p>
            <a:r>
              <a:rPr lang="en-US" altLang="zh-TW" b="1" dirty="0"/>
              <a:t>Why RNN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650" y="1690688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文字是前後有關係的序列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像是我說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我看見了小明，我們知道看見前面跟後面基本上很高機率是人名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若使用傳統的方式，直接將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相加，會損失前後關係的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164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3345" y="2447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b="1" dirty="0" err="1" smtClean="0"/>
              <a:t>Rnn</a:t>
            </a:r>
            <a:r>
              <a:rPr lang="en-US" altLang="zh-TW" sz="7200" b="1" dirty="0" smtClean="0"/>
              <a:t> Process Input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3582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650" y="473767"/>
            <a:ext cx="11353800" cy="1325563"/>
          </a:xfrm>
        </p:spPr>
        <p:txBody>
          <a:bodyPr/>
          <a:lstStyle/>
          <a:p>
            <a:r>
              <a:rPr lang="en-US" altLang="zh-TW" b="1" dirty="0"/>
              <a:t>How to Convert Words &amp; Categories to Numbers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650" y="188724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 Hot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還有什麼可以替代的方式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Embedding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 using embedding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4" descr="ãone ho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02" y="3965734"/>
            <a:ext cx="4760787" cy="276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ãone ho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936" y="3949651"/>
            <a:ext cx="4994073" cy="279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20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650" y="473767"/>
            <a:ext cx="11353800" cy="1325563"/>
          </a:xfrm>
        </p:spPr>
        <p:txBody>
          <a:bodyPr/>
          <a:lstStyle/>
          <a:p>
            <a:r>
              <a:rPr lang="en-US" altLang="zh-TW" b="1" dirty="0"/>
              <a:t>Input Array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650" y="1502679"/>
            <a:ext cx="10515600" cy="5103219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假設我們今天要做一個情緒的分類器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首先第一則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今天天氣很好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如同前頁所述，我們可以選擇用簡單的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 hot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來將這個句子轉化成數值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上面句子中包含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個獨特的字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今、天、氣、很、好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 Hot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可以寫成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 [(1,0,0,0,0)], [(0,1,0,0,0)], [(0,1,0,0,0)], [(0,0,1,0,0)], [(0,0,0,1,0)], [(0,0,0,0,1)]]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每一個字元都是一個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1x5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的陣列；整個就是一個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6x1x5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的陣列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若換成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，按照上次所述，如果我們設置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應該要長什麼樣子呢？又有什麼優點？</a:t>
            </a: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1817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3345" y="2447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b="1" dirty="0" err="1" smtClean="0"/>
              <a:t>Rnn</a:t>
            </a:r>
            <a:r>
              <a:rPr lang="en-US" altLang="zh-TW" sz="7200" b="1" dirty="0" smtClean="0"/>
              <a:t> Process hidden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52131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650" y="473767"/>
            <a:ext cx="11353800" cy="1325563"/>
          </a:xfrm>
        </p:spPr>
        <p:txBody>
          <a:bodyPr/>
          <a:lstStyle/>
          <a:p>
            <a:r>
              <a:rPr lang="en-US" altLang="zh-TW" b="1" dirty="0"/>
              <a:t>Hidden Layer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650" y="1502679"/>
            <a:ext cx="10515600" cy="51032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前面提到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透過神經元傳遞資訊，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的神經元就是用來做此件事情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我們可以設置一個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的大小，因為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就是用來壓縮傳遞資訊，通常會設置比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input_size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還小的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透過合併上一次出來的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達到考慮前後文的效果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壓縮的方式我們稱作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activation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激勵函數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有許多種方式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ex:</a:t>
            </a:r>
            <a:r>
              <a:rPr lang="en-US" altLang="zh-TW" dirty="0" err="1" smtClean="0">
                <a:ea typeface="微軟正黑體" panose="020B0604030504040204" pitchFamily="34" charset="-120"/>
                <a:sym typeface="Wingdings" panose="05000000000000000000" pitchFamily="2" charset="2"/>
              </a:rPr>
              <a:t>Linear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en-US" altLang="zh-TW" i="1" dirty="0"/>
              <a:t>sigmoid, </a:t>
            </a:r>
            <a:r>
              <a:rPr lang="en-US" altLang="zh-TW" i="1" dirty="0" err="1" smtClean="0"/>
              <a:t>tanh</a:t>
            </a:r>
            <a:r>
              <a:rPr lang="en-US" altLang="zh-TW" i="1" dirty="0" smtClean="0"/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 可以用來處理線性或非線性轉換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771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650" y="473767"/>
            <a:ext cx="11353800" cy="1325563"/>
          </a:xfrm>
        </p:spPr>
        <p:txBody>
          <a:bodyPr/>
          <a:lstStyle/>
          <a:p>
            <a:r>
              <a:rPr lang="en-US" altLang="zh-TW" b="1" dirty="0"/>
              <a:t>Hidden Layer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650" y="1665049"/>
            <a:ext cx="10515600" cy="51032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讓我們來舉個例子思考一下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RNN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的遞回方式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首先今天我們的句子是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我看見傑克，我們使用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word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的切法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成為：我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看見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　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克 ；任務目標是預測下一個字；另外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hidden size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設為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2590" y="4505352"/>
            <a:ext cx="1014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我 </a:t>
            </a:r>
            <a:r>
              <a:rPr lang="en-US" altLang="zh-TW" dirty="0" smtClean="0"/>
              <a:t>[1,0,0]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77571" y="4366852"/>
            <a:ext cx="8863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hidden[0,0]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8362" y="3846321"/>
            <a:ext cx="126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Input</a:t>
            </a:r>
            <a:endParaRPr lang="zh-TW" altLang="en-US" sz="2400" b="1" dirty="0"/>
          </a:p>
        </p:txBody>
      </p:sp>
      <p:sp>
        <p:nvSpPr>
          <p:cNvPr id="9" name="加號 8"/>
          <p:cNvSpPr/>
          <p:nvPr/>
        </p:nvSpPr>
        <p:spPr>
          <a:xfrm>
            <a:off x="1897166" y="4365228"/>
            <a:ext cx="503015" cy="62556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85589" y="3846321"/>
            <a:ext cx="183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Hidden layer</a:t>
            </a:r>
            <a:endParaRPr lang="zh-TW" altLang="en-US" sz="2400" b="1" dirty="0"/>
          </a:p>
        </p:txBody>
      </p:sp>
      <p:sp>
        <p:nvSpPr>
          <p:cNvPr id="11" name="向右箭號 10"/>
          <p:cNvSpPr/>
          <p:nvPr/>
        </p:nvSpPr>
        <p:spPr>
          <a:xfrm>
            <a:off x="3807155" y="4515736"/>
            <a:ext cx="572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629562" y="4377236"/>
            <a:ext cx="15503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Hiden_output</a:t>
            </a:r>
            <a:r>
              <a:rPr lang="en-US" altLang="zh-TW" dirty="0" smtClean="0"/>
              <a:t>[2,3]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6609105" y="4515735"/>
            <a:ext cx="572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526467" y="3846321"/>
            <a:ext cx="183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Output layer</a:t>
            </a:r>
            <a:endParaRPr lang="zh-TW" altLang="en-US" sz="24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16303" y="4515735"/>
            <a:ext cx="68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看</a:t>
            </a:r>
            <a:r>
              <a:rPr lang="zh-TW" altLang="en-US" dirty="0"/>
              <a:t>見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75650" y="6158299"/>
            <a:ext cx="13215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看見 </a:t>
            </a:r>
            <a:r>
              <a:rPr lang="en-US" altLang="zh-TW" dirty="0" smtClean="0"/>
              <a:t>[0,1,0]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485171" y="5916880"/>
            <a:ext cx="8863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 hidden[2,3]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658362" y="5499268"/>
            <a:ext cx="126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Input</a:t>
            </a:r>
            <a:endParaRPr lang="zh-TW" altLang="en-US" sz="2400" b="1" dirty="0"/>
          </a:p>
        </p:txBody>
      </p:sp>
      <p:sp>
        <p:nvSpPr>
          <p:cNvPr id="19" name="加號 18"/>
          <p:cNvSpPr/>
          <p:nvPr/>
        </p:nvSpPr>
        <p:spPr>
          <a:xfrm>
            <a:off x="1939661" y="6040567"/>
            <a:ext cx="503015" cy="62556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485589" y="5499268"/>
            <a:ext cx="183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Hidden layer</a:t>
            </a:r>
            <a:endParaRPr lang="zh-TW" altLang="en-US" sz="2400" b="1" dirty="0"/>
          </a:p>
        </p:txBody>
      </p:sp>
      <p:sp>
        <p:nvSpPr>
          <p:cNvPr id="21" name="向右箭號 20"/>
          <p:cNvSpPr/>
          <p:nvPr/>
        </p:nvSpPr>
        <p:spPr>
          <a:xfrm>
            <a:off x="3807155" y="6168683"/>
            <a:ext cx="572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629562" y="6030183"/>
            <a:ext cx="15503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Hiden_output</a:t>
            </a:r>
            <a:r>
              <a:rPr lang="en-US" altLang="zh-TW" dirty="0" smtClean="0"/>
              <a:t>[4,7]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>
            <a:off x="6609105" y="6168682"/>
            <a:ext cx="572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526467" y="5499268"/>
            <a:ext cx="183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Output layer</a:t>
            </a:r>
            <a:endParaRPr lang="zh-TW" altLang="en-US" sz="24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116303" y="6168682"/>
            <a:ext cx="68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傑克</a:t>
            </a:r>
            <a:endParaRPr lang="zh-TW" altLang="en-US" dirty="0"/>
          </a:p>
        </p:txBody>
      </p:sp>
      <p:cxnSp>
        <p:nvCxnSpPr>
          <p:cNvPr id="27" name="肘形接點 26"/>
          <p:cNvCxnSpPr/>
          <p:nvPr/>
        </p:nvCxnSpPr>
        <p:spPr>
          <a:xfrm rot="5400000">
            <a:off x="3664636" y="4200064"/>
            <a:ext cx="996232" cy="248397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509653" y="4139576"/>
            <a:ext cx="116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activation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509652" y="5824750"/>
            <a:ext cx="116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activation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3879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3345" y="2447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b="1" dirty="0" err="1" smtClean="0"/>
              <a:t>Rnn</a:t>
            </a:r>
            <a:r>
              <a:rPr lang="en-US" altLang="zh-TW" sz="7200" b="1" dirty="0" smtClean="0"/>
              <a:t> Process Output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6605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3345" y="2447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b="1" dirty="0" smtClean="0"/>
              <a:t>Introduction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91908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650" y="473767"/>
            <a:ext cx="11353800" cy="1325563"/>
          </a:xfrm>
        </p:spPr>
        <p:txBody>
          <a:bodyPr/>
          <a:lstStyle/>
          <a:p>
            <a:r>
              <a:rPr lang="en-US" altLang="zh-TW" b="1" dirty="0"/>
              <a:t>Output</a:t>
            </a:r>
            <a:r>
              <a:rPr lang="en-US" altLang="zh-TW" b="1" dirty="0" smtClean="0"/>
              <a:t> </a:t>
            </a:r>
            <a:r>
              <a:rPr lang="en-US" altLang="zh-TW" b="1" dirty="0"/>
              <a:t>Layer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650" y="1665049"/>
            <a:ext cx="10515600" cy="510321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Output Layer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顧名思義就是輸出層，按照剛剛的例子，我們的任務是預測字，因此輸出就是文字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而文字這邊我們可以用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來表達他的數值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有了對應的目標，剛剛提到的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的數量是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char_size+hidden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size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，沒辦法對應到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size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因此這邊我們同樣會使用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，將我們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結果轉換平面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最後再用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將結果差距拉開，並且計算與答案之間的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815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650" y="473767"/>
            <a:ext cx="11353800" cy="1325563"/>
          </a:xfrm>
        </p:spPr>
        <p:txBody>
          <a:bodyPr/>
          <a:lstStyle/>
          <a:p>
            <a:r>
              <a:rPr lang="en-US" altLang="zh-TW" b="1" dirty="0"/>
              <a:t>Output</a:t>
            </a:r>
            <a:r>
              <a:rPr lang="en-US" altLang="zh-TW" b="1" dirty="0" smtClean="0"/>
              <a:t> </a:t>
            </a:r>
            <a:r>
              <a:rPr lang="en-US" altLang="zh-TW" b="1" dirty="0"/>
              <a:t>Layer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650" y="1665049"/>
            <a:ext cx="10515600" cy="5103219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使用上面提過的案例來看一下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output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的方式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2590" y="3410265"/>
            <a:ext cx="1014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我 </a:t>
            </a:r>
            <a:r>
              <a:rPr lang="en-US" altLang="zh-TW" dirty="0" smtClean="0"/>
              <a:t>[1,0,0]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77571" y="3271765"/>
            <a:ext cx="8863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hidden[0,0]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8362" y="2751234"/>
            <a:ext cx="126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  Input</a:t>
            </a:r>
            <a:endParaRPr lang="zh-TW" altLang="en-US" sz="2400" b="1" dirty="0"/>
          </a:p>
        </p:txBody>
      </p:sp>
      <p:sp>
        <p:nvSpPr>
          <p:cNvPr id="9" name="加號 8"/>
          <p:cNvSpPr/>
          <p:nvPr/>
        </p:nvSpPr>
        <p:spPr>
          <a:xfrm>
            <a:off x="1897166" y="3270141"/>
            <a:ext cx="503015" cy="62556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85589" y="2751234"/>
            <a:ext cx="183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Hidden layer</a:t>
            </a:r>
            <a:endParaRPr lang="zh-TW" altLang="en-US" sz="2400" b="1" dirty="0"/>
          </a:p>
        </p:txBody>
      </p:sp>
      <p:sp>
        <p:nvSpPr>
          <p:cNvPr id="11" name="向右箭號 10"/>
          <p:cNvSpPr/>
          <p:nvPr/>
        </p:nvSpPr>
        <p:spPr>
          <a:xfrm>
            <a:off x="3807155" y="3420649"/>
            <a:ext cx="572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629562" y="3282149"/>
            <a:ext cx="16546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Hidden_output</a:t>
            </a:r>
            <a:r>
              <a:rPr lang="en-US" altLang="zh-TW" dirty="0" smtClean="0"/>
              <a:t>[2,3]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26467" y="2751234"/>
            <a:ext cx="183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Output layer</a:t>
            </a:r>
            <a:endParaRPr lang="zh-TW" altLang="en-US" sz="24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409959" y="3344667"/>
            <a:ext cx="7784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看見</a:t>
            </a:r>
            <a:r>
              <a:rPr lang="en-US" altLang="zh-TW" dirty="0" smtClean="0"/>
              <a:t>[0,1,0]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75650" y="5063212"/>
            <a:ext cx="13215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看見 </a:t>
            </a:r>
            <a:r>
              <a:rPr lang="en-US" altLang="zh-TW" dirty="0" smtClean="0"/>
              <a:t>[0,1,0]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485171" y="4821793"/>
            <a:ext cx="8863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 hidden[2,3]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658362" y="4404181"/>
            <a:ext cx="126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  Input</a:t>
            </a:r>
            <a:endParaRPr lang="zh-TW" altLang="en-US" sz="2400" b="1" dirty="0"/>
          </a:p>
        </p:txBody>
      </p:sp>
      <p:sp>
        <p:nvSpPr>
          <p:cNvPr id="19" name="加號 18"/>
          <p:cNvSpPr/>
          <p:nvPr/>
        </p:nvSpPr>
        <p:spPr>
          <a:xfrm>
            <a:off x="1939661" y="4945480"/>
            <a:ext cx="503015" cy="62556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485589" y="4404181"/>
            <a:ext cx="183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Hidden layer</a:t>
            </a:r>
            <a:endParaRPr lang="zh-TW" altLang="en-US" sz="2400" b="1" dirty="0"/>
          </a:p>
        </p:txBody>
      </p:sp>
      <p:sp>
        <p:nvSpPr>
          <p:cNvPr id="21" name="向右箭號 20"/>
          <p:cNvSpPr/>
          <p:nvPr/>
        </p:nvSpPr>
        <p:spPr>
          <a:xfrm>
            <a:off x="3807155" y="5073596"/>
            <a:ext cx="572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629562" y="4935096"/>
            <a:ext cx="16546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Hidden_output</a:t>
            </a:r>
            <a:r>
              <a:rPr lang="en-US" altLang="zh-TW" dirty="0" smtClean="0"/>
              <a:t>[4,7]</a:t>
            </a:r>
            <a:endParaRPr lang="zh-TW" altLang="en-US" dirty="0"/>
          </a:p>
        </p:txBody>
      </p:sp>
      <p:cxnSp>
        <p:nvCxnSpPr>
          <p:cNvPr id="27" name="肘形接點 26"/>
          <p:cNvCxnSpPr/>
          <p:nvPr/>
        </p:nvCxnSpPr>
        <p:spPr>
          <a:xfrm rot="5400000">
            <a:off x="3664636" y="3104977"/>
            <a:ext cx="996232" cy="248397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509653" y="3108923"/>
            <a:ext cx="116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activation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515703" y="4750430"/>
            <a:ext cx="116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activation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647389" y="3990998"/>
            <a:ext cx="116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activation</a:t>
            </a:r>
            <a:endParaRPr lang="zh-TW" altLang="en-US" b="1" dirty="0"/>
          </a:p>
        </p:txBody>
      </p:sp>
      <p:cxnSp>
        <p:nvCxnSpPr>
          <p:cNvPr id="6" name="肘形接點 5"/>
          <p:cNvCxnSpPr/>
          <p:nvPr/>
        </p:nvCxnSpPr>
        <p:spPr>
          <a:xfrm>
            <a:off x="2245440" y="2760068"/>
            <a:ext cx="4688054" cy="837712"/>
          </a:xfrm>
          <a:prstGeom prst="bentConnector3">
            <a:avLst>
              <a:gd name="adj1" fmla="val 906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647389" y="2462989"/>
            <a:ext cx="116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activation</a:t>
            </a:r>
            <a:endParaRPr lang="zh-TW" altLang="en-US" b="1" dirty="0"/>
          </a:p>
        </p:txBody>
      </p:sp>
      <p:cxnSp>
        <p:nvCxnSpPr>
          <p:cNvPr id="58" name="肘形接點 57"/>
          <p:cNvCxnSpPr/>
          <p:nvPr/>
        </p:nvCxnSpPr>
        <p:spPr>
          <a:xfrm>
            <a:off x="2191168" y="4467805"/>
            <a:ext cx="4876945" cy="815653"/>
          </a:xfrm>
          <a:prstGeom prst="bentConnector3">
            <a:avLst>
              <a:gd name="adj1" fmla="val 8749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7138033" y="3212899"/>
            <a:ext cx="9073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Output[0.1,0.3,0.2]</a:t>
            </a:r>
            <a:endParaRPr lang="zh-TW" altLang="en-US" dirty="0"/>
          </a:p>
        </p:txBody>
      </p:sp>
      <p:sp>
        <p:nvSpPr>
          <p:cNvPr id="66" name="向右箭號 65"/>
          <p:cNvSpPr/>
          <p:nvPr/>
        </p:nvSpPr>
        <p:spPr>
          <a:xfrm>
            <a:off x="8258020" y="3478255"/>
            <a:ext cx="375191" cy="26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8918905" y="3212899"/>
            <a:ext cx="8649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Output[0.05,0.7,0.2]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993026" y="3733362"/>
            <a:ext cx="96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softmax</a:t>
            </a:r>
            <a:endParaRPr lang="zh-TW" altLang="en-US" b="1" dirty="0"/>
          </a:p>
        </p:txBody>
      </p:sp>
      <p:sp>
        <p:nvSpPr>
          <p:cNvPr id="69" name="向右箭號 68"/>
          <p:cNvSpPr/>
          <p:nvPr/>
        </p:nvSpPr>
        <p:spPr>
          <a:xfrm>
            <a:off x="9878237" y="3398174"/>
            <a:ext cx="375191" cy="26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9766647" y="3647898"/>
            <a:ext cx="57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loss</a:t>
            </a:r>
            <a:endParaRPr lang="zh-TW" altLang="en-US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7579743" y="4511053"/>
            <a:ext cx="183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Output layer</a:t>
            </a:r>
            <a:endParaRPr lang="zh-TW" altLang="en-US" sz="2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0463235" y="5104486"/>
            <a:ext cx="7784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看見</a:t>
            </a:r>
            <a:r>
              <a:rPr lang="en-US" altLang="zh-TW" dirty="0" smtClean="0"/>
              <a:t>[0,1,0]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7191309" y="4972718"/>
            <a:ext cx="9073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Output[0.1,0.3,0.2]</a:t>
            </a:r>
            <a:endParaRPr lang="zh-TW" altLang="en-US" dirty="0"/>
          </a:p>
        </p:txBody>
      </p:sp>
      <p:sp>
        <p:nvSpPr>
          <p:cNvPr id="82" name="向右箭號 81"/>
          <p:cNvSpPr/>
          <p:nvPr/>
        </p:nvSpPr>
        <p:spPr>
          <a:xfrm>
            <a:off x="8311296" y="5238074"/>
            <a:ext cx="375191" cy="26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8972181" y="4972718"/>
            <a:ext cx="8649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Output[0.05,0.7,0.2]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8046302" y="5493181"/>
            <a:ext cx="96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softmax</a:t>
            </a:r>
            <a:endParaRPr lang="zh-TW" altLang="en-US" b="1" dirty="0"/>
          </a:p>
        </p:txBody>
      </p:sp>
      <p:sp>
        <p:nvSpPr>
          <p:cNvPr id="85" name="向右箭號 84"/>
          <p:cNvSpPr/>
          <p:nvPr/>
        </p:nvSpPr>
        <p:spPr>
          <a:xfrm>
            <a:off x="9931513" y="5157993"/>
            <a:ext cx="375191" cy="26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9819923" y="5407717"/>
            <a:ext cx="57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loss</a:t>
            </a:r>
            <a:endParaRPr lang="zh-TW" altLang="en-US" b="1" dirty="0"/>
          </a:p>
        </p:txBody>
      </p:sp>
      <p:cxnSp>
        <p:nvCxnSpPr>
          <p:cNvPr id="90" name="肘形接點 89"/>
          <p:cNvCxnSpPr>
            <a:stCxn id="86" idx="2"/>
            <a:endCxn id="22" idx="2"/>
          </p:cNvCxnSpPr>
          <p:nvPr/>
        </p:nvCxnSpPr>
        <p:spPr>
          <a:xfrm rot="5400000" flipH="1">
            <a:off x="7683487" y="3354836"/>
            <a:ext cx="195622" cy="4648804"/>
          </a:xfrm>
          <a:prstGeom prst="bentConnector3">
            <a:avLst>
              <a:gd name="adj1" fmla="val -26538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70" idx="2"/>
            <a:endCxn id="12" idx="2"/>
          </p:cNvCxnSpPr>
          <p:nvPr/>
        </p:nvCxnSpPr>
        <p:spPr>
          <a:xfrm rot="5400000" flipH="1">
            <a:off x="7710285" y="1675091"/>
            <a:ext cx="88750" cy="4595528"/>
          </a:xfrm>
          <a:prstGeom prst="bentConnector3">
            <a:avLst>
              <a:gd name="adj1" fmla="val -30572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3757" y="450120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From AI to Deep Learning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93757" y="1626449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15" y="1336232"/>
            <a:ext cx="8004464" cy="509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650" y="473766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What is ML and DL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650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深度學習是實現機器學習的一種方式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支援向量機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Forest(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神經網絡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400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650" y="473767"/>
            <a:ext cx="11353800" cy="1325563"/>
          </a:xfrm>
        </p:spPr>
        <p:txBody>
          <a:bodyPr/>
          <a:lstStyle/>
          <a:p>
            <a:r>
              <a:rPr lang="en-US" altLang="zh-TW" b="1" dirty="0" smtClean="0"/>
              <a:t>Machine Learning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650" y="1717847"/>
            <a:ext cx="10741182" cy="504509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Process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資料取得、資料清理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Extract Feature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按照現實經驗找出代表這些資料與預測目標相關的特徵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Model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選擇演算法並且進行訓練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(train)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 Model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針對模型進行效果的驗證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(valid)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使用模型進行其他未知資料的預測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92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650" y="473767"/>
            <a:ext cx="11353800" cy="1325563"/>
          </a:xfrm>
        </p:spPr>
        <p:txBody>
          <a:bodyPr/>
          <a:lstStyle/>
          <a:p>
            <a:r>
              <a:rPr lang="en-US" altLang="zh-TW" b="1" dirty="0" smtClean="0"/>
              <a:t>What’s Difference between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Traditional ML and DL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65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的算法無法支援太大量的數據運算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神經網絡則擅長處理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特徵萃取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傳統人工萃取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神經網絡自動萃取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ithelp.ithome.com.tw/upload/images/20181030/20112540vChikGIBy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25" y="2828360"/>
            <a:ext cx="69818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59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650" y="473767"/>
            <a:ext cx="11353800" cy="1325563"/>
          </a:xfrm>
        </p:spPr>
        <p:txBody>
          <a:bodyPr/>
          <a:lstStyle/>
          <a:p>
            <a:r>
              <a:rPr lang="en-US" altLang="zh-TW" b="1" dirty="0" smtClean="0"/>
              <a:t>Deep Learning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65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Core: Neural Network(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神經網絡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模仿生物神經傳遞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神經細胞樹狀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突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神經元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軸突終端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一次傳遞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hidden – Output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https://img.itw01.com/images/2018/06/22/08/0058_JpGhk9_25JVRE7.jpg!r1024x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852" y="3716077"/>
            <a:ext cx="5030708" cy="314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40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650" y="473767"/>
            <a:ext cx="11353800" cy="1325563"/>
          </a:xfrm>
        </p:spPr>
        <p:txBody>
          <a:bodyPr/>
          <a:lstStyle/>
          <a:p>
            <a:r>
              <a:rPr lang="en-US" altLang="zh-TW" b="1" dirty="0" smtClean="0"/>
              <a:t>Neural Network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65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資料轉換成陣列式數值資訊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[[1,2,3],[1,2,3]]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特徵萃取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(Weights)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以及傳遞資訊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輸出結果符合預測目標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ãNeural Network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50" y="3136137"/>
            <a:ext cx="59436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81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650" y="473767"/>
            <a:ext cx="11353800" cy="1325563"/>
          </a:xfrm>
        </p:spPr>
        <p:txBody>
          <a:bodyPr/>
          <a:lstStyle/>
          <a:p>
            <a:r>
              <a:rPr lang="en-US" altLang="zh-TW" b="1" dirty="0"/>
              <a:t>Neural </a:t>
            </a:r>
            <a:r>
              <a:rPr lang="en-US" altLang="zh-TW" b="1" dirty="0" smtClean="0"/>
              <a:t>Network Types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65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適合用於圖像辨識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遞歸神經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適合處理序列式資料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前後有關係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8" name="Picture 4" descr="ãCNN ç¥ç¶ç¶²çµ¡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14" y="1344811"/>
            <a:ext cx="6534936" cy="265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57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824</Words>
  <Application>Microsoft Office PowerPoint</Application>
  <PresentationFormat>寬螢幕</PresentationFormat>
  <Paragraphs>159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Arial Unicode MS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Deep Learning NLP</vt:lpstr>
      <vt:lpstr>Introduction</vt:lpstr>
      <vt:lpstr>From AI to Deep Learning</vt:lpstr>
      <vt:lpstr>What is ML and DL</vt:lpstr>
      <vt:lpstr>Machine Learning</vt:lpstr>
      <vt:lpstr>What’s Difference between Traditional ML and DL</vt:lpstr>
      <vt:lpstr>Deep Learning</vt:lpstr>
      <vt:lpstr>Neural Network</vt:lpstr>
      <vt:lpstr>Neural Network Types</vt:lpstr>
      <vt:lpstr>Neural Network &amp; NLP</vt:lpstr>
      <vt:lpstr>NLP Task &amp; RNN</vt:lpstr>
      <vt:lpstr>Why RNN</vt:lpstr>
      <vt:lpstr>Rnn Process Input</vt:lpstr>
      <vt:lpstr>How to Convert Words &amp; Categories to Numbers</vt:lpstr>
      <vt:lpstr>Input Array</vt:lpstr>
      <vt:lpstr>Rnn Process hidden</vt:lpstr>
      <vt:lpstr>Hidden Layer</vt:lpstr>
      <vt:lpstr>Hidden Layer</vt:lpstr>
      <vt:lpstr>Rnn Process Output</vt:lpstr>
      <vt:lpstr>Output Layer</vt:lpstr>
      <vt:lpstr>Output Layer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user</dc:creator>
  <cp:lastModifiedBy>user</cp:lastModifiedBy>
  <cp:revision>82</cp:revision>
  <dcterms:created xsi:type="dcterms:W3CDTF">2018-12-28T05:07:28Z</dcterms:created>
  <dcterms:modified xsi:type="dcterms:W3CDTF">2019-01-02T09:50:32Z</dcterms:modified>
</cp:coreProperties>
</file>