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60" r:id="rId6"/>
    <p:sldId id="266" r:id="rId7"/>
    <p:sldId id="268" r:id="rId8"/>
    <p:sldId id="270" r:id="rId9"/>
    <p:sldId id="269" r:id="rId10"/>
    <p:sldId id="262" r:id="rId11"/>
    <p:sldId id="263" r:id="rId12"/>
    <p:sldId id="271" r:id="rId13"/>
    <p:sldId id="272" r:id="rId14"/>
    <p:sldId id="273" r:id="rId15"/>
    <p:sldId id="264" r:id="rId16"/>
    <p:sldId id="279" r:id="rId17"/>
    <p:sldId id="261" r:id="rId18"/>
    <p:sldId id="275" r:id="rId19"/>
    <p:sldId id="265" r:id="rId20"/>
    <p:sldId id="274" r:id="rId21"/>
    <p:sldId id="277" r:id="rId22"/>
    <p:sldId id="276" r:id="rId23"/>
    <p:sldId id="278" r:id="rId2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BDC56C-C1F7-4799-8017-E81AC8056D9C}" type="doc">
      <dgm:prSet loTypeId="urn:microsoft.com/office/officeart/2005/8/layout/cycle8" loCatId="cycle" qsTypeId="urn:microsoft.com/office/officeart/2005/8/quickstyle/simple1" qsCatId="simple" csTypeId="urn:microsoft.com/office/officeart/2005/8/colors/accent1_2" csCatId="accent1" phldr="1"/>
      <dgm:spPr/>
    </dgm:pt>
    <dgm:pt modelId="{D6E8092E-7FFE-46D1-A09A-CB49329FD2B7}">
      <dgm:prSet phldrT="[文字]"/>
      <dgm:spPr/>
      <dgm:t>
        <a:bodyPr/>
        <a:lstStyle/>
        <a:p>
          <a:r>
            <a:rPr lang="zh-TW" altLang="en-US" dirty="0">
              <a:latin typeface="微軟正黑體" panose="020B0604030504040204" pitchFamily="34" charset="-120"/>
              <a:ea typeface="微軟正黑體" panose="020B0604030504040204" pitchFamily="34" charset="-120"/>
            </a:rPr>
            <a:t>語意分析</a:t>
          </a:r>
        </a:p>
      </dgm:t>
    </dgm:pt>
    <dgm:pt modelId="{1A273DAF-C4D5-430B-A9B1-F22B52B13733}" type="parTrans" cxnId="{0DED506E-871A-4580-8D77-671C3E00437D}">
      <dgm:prSet/>
      <dgm:spPr/>
      <dgm:t>
        <a:bodyPr/>
        <a:lstStyle/>
        <a:p>
          <a:endParaRPr lang="zh-TW" altLang="en-US"/>
        </a:p>
      </dgm:t>
    </dgm:pt>
    <dgm:pt modelId="{B63FFE32-EB86-4B03-A048-087E95D2D2C6}" type="sibTrans" cxnId="{0DED506E-871A-4580-8D77-671C3E00437D}">
      <dgm:prSet/>
      <dgm:spPr/>
      <dgm:t>
        <a:bodyPr/>
        <a:lstStyle/>
        <a:p>
          <a:endParaRPr lang="zh-TW" altLang="en-US"/>
        </a:p>
      </dgm:t>
    </dgm:pt>
    <dgm:pt modelId="{A6F36978-F03B-4857-BF3A-986E85BD7DF4}">
      <dgm:prSet phldrT="[文字]"/>
      <dgm:spPr/>
      <dgm:t>
        <a:bodyPr/>
        <a:lstStyle/>
        <a:p>
          <a:r>
            <a:rPr lang="zh-TW" altLang="en-US" dirty="0">
              <a:latin typeface="微軟正黑體" panose="020B0604030504040204" pitchFamily="34" charset="-120"/>
              <a:ea typeface="微軟正黑體" panose="020B0604030504040204" pitchFamily="34" charset="-120"/>
            </a:rPr>
            <a:t>基礎應用</a:t>
          </a:r>
        </a:p>
      </dgm:t>
    </dgm:pt>
    <dgm:pt modelId="{3E6C1477-DA1B-4F93-811F-2034005DDC30}" type="parTrans" cxnId="{8E2EB4C8-A61C-4411-8A2B-D425F98E1C2A}">
      <dgm:prSet/>
      <dgm:spPr/>
      <dgm:t>
        <a:bodyPr/>
        <a:lstStyle/>
        <a:p>
          <a:endParaRPr lang="zh-TW" altLang="en-US"/>
        </a:p>
      </dgm:t>
    </dgm:pt>
    <dgm:pt modelId="{63747CBB-B207-4968-A827-1FF3CE3A94DC}" type="sibTrans" cxnId="{8E2EB4C8-A61C-4411-8A2B-D425F98E1C2A}">
      <dgm:prSet/>
      <dgm:spPr/>
      <dgm:t>
        <a:bodyPr/>
        <a:lstStyle/>
        <a:p>
          <a:endParaRPr lang="zh-TW" altLang="en-US"/>
        </a:p>
      </dgm:t>
    </dgm:pt>
    <dgm:pt modelId="{D928CE89-976A-45B3-9B66-F5C89136AF3A}">
      <dgm:prSet phldrT="[文字]"/>
      <dgm:spPr/>
      <dgm:t>
        <a:bodyPr/>
        <a:lstStyle/>
        <a:p>
          <a:r>
            <a:rPr lang="zh-TW" altLang="en-US" dirty="0">
              <a:latin typeface="微軟正黑體" panose="020B0604030504040204" pitchFamily="34" charset="-120"/>
              <a:ea typeface="微軟正黑體" panose="020B0604030504040204" pitchFamily="34" charset="-120"/>
            </a:rPr>
            <a:t>語法分析</a:t>
          </a:r>
        </a:p>
      </dgm:t>
    </dgm:pt>
    <dgm:pt modelId="{8AF057F4-06BC-4FB9-B849-7D94C695414F}" type="parTrans" cxnId="{1572DFEB-F8D3-4536-9AE4-558FD7956B7D}">
      <dgm:prSet/>
      <dgm:spPr/>
      <dgm:t>
        <a:bodyPr/>
        <a:lstStyle/>
        <a:p>
          <a:endParaRPr lang="zh-TW" altLang="en-US"/>
        </a:p>
      </dgm:t>
    </dgm:pt>
    <dgm:pt modelId="{81E6F8D5-0575-4E64-A362-5B3A112D7B99}" type="sibTrans" cxnId="{1572DFEB-F8D3-4536-9AE4-558FD7956B7D}">
      <dgm:prSet/>
      <dgm:spPr/>
      <dgm:t>
        <a:bodyPr/>
        <a:lstStyle/>
        <a:p>
          <a:endParaRPr lang="zh-TW" altLang="en-US"/>
        </a:p>
      </dgm:t>
    </dgm:pt>
    <dgm:pt modelId="{AF296AB2-4783-46F5-A333-99C75A9E0E1C}" type="pres">
      <dgm:prSet presAssocID="{83BDC56C-C1F7-4799-8017-E81AC8056D9C}" presName="compositeShape" presStyleCnt="0">
        <dgm:presLayoutVars>
          <dgm:chMax val="7"/>
          <dgm:dir/>
          <dgm:resizeHandles val="exact"/>
        </dgm:presLayoutVars>
      </dgm:prSet>
      <dgm:spPr/>
    </dgm:pt>
    <dgm:pt modelId="{80DF56A4-BAD6-4CD7-8122-67E7F069E9A8}" type="pres">
      <dgm:prSet presAssocID="{83BDC56C-C1F7-4799-8017-E81AC8056D9C}" presName="wedge1" presStyleLbl="node1" presStyleIdx="0" presStyleCnt="3"/>
      <dgm:spPr/>
    </dgm:pt>
    <dgm:pt modelId="{BB57EB74-1B63-428E-8D04-E45F001BD65C}" type="pres">
      <dgm:prSet presAssocID="{83BDC56C-C1F7-4799-8017-E81AC8056D9C}" presName="dummy1a" presStyleCnt="0"/>
      <dgm:spPr/>
    </dgm:pt>
    <dgm:pt modelId="{909A591B-F73A-4000-8971-7B061A7638B0}" type="pres">
      <dgm:prSet presAssocID="{83BDC56C-C1F7-4799-8017-E81AC8056D9C}" presName="dummy1b" presStyleCnt="0"/>
      <dgm:spPr/>
    </dgm:pt>
    <dgm:pt modelId="{4A499BDD-9ACF-49B3-8FC0-4588F11FB6E4}" type="pres">
      <dgm:prSet presAssocID="{83BDC56C-C1F7-4799-8017-E81AC8056D9C}" presName="wedge1Tx" presStyleLbl="node1" presStyleIdx="0" presStyleCnt="3">
        <dgm:presLayoutVars>
          <dgm:chMax val="0"/>
          <dgm:chPref val="0"/>
          <dgm:bulletEnabled val="1"/>
        </dgm:presLayoutVars>
      </dgm:prSet>
      <dgm:spPr/>
    </dgm:pt>
    <dgm:pt modelId="{8E282DFF-EB12-42D4-ACF1-CC92EB8B8DA3}" type="pres">
      <dgm:prSet presAssocID="{83BDC56C-C1F7-4799-8017-E81AC8056D9C}" presName="wedge2" presStyleLbl="node1" presStyleIdx="1" presStyleCnt="3"/>
      <dgm:spPr/>
    </dgm:pt>
    <dgm:pt modelId="{91615786-49AE-43AF-9697-3503965A8A11}" type="pres">
      <dgm:prSet presAssocID="{83BDC56C-C1F7-4799-8017-E81AC8056D9C}" presName="dummy2a" presStyleCnt="0"/>
      <dgm:spPr/>
    </dgm:pt>
    <dgm:pt modelId="{8D96422B-6D1D-46A2-9C4F-0A39DE70FDEA}" type="pres">
      <dgm:prSet presAssocID="{83BDC56C-C1F7-4799-8017-E81AC8056D9C}" presName="dummy2b" presStyleCnt="0"/>
      <dgm:spPr/>
    </dgm:pt>
    <dgm:pt modelId="{9B9C8842-7FF8-410B-A06A-DC5F62BC9761}" type="pres">
      <dgm:prSet presAssocID="{83BDC56C-C1F7-4799-8017-E81AC8056D9C}" presName="wedge2Tx" presStyleLbl="node1" presStyleIdx="1" presStyleCnt="3">
        <dgm:presLayoutVars>
          <dgm:chMax val="0"/>
          <dgm:chPref val="0"/>
          <dgm:bulletEnabled val="1"/>
        </dgm:presLayoutVars>
      </dgm:prSet>
      <dgm:spPr/>
    </dgm:pt>
    <dgm:pt modelId="{7FA68CE5-C516-4D7A-B2DD-044C6B31B366}" type="pres">
      <dgm:prSet presAssocID="{83BDC56C-C1F7-4799-8017-E81AC8056D9C}" presName="wedge3" presStyleLbl="node1" presStyleIdx="2" presStyleCnt="3"/>
      <dgm:spPr/>
    </dgm:pt>
    <dgm:pt modelId="{4B675EE8-99CC-462C-A4A8-6F2F28B278D8}" type="pres">
      <dgm:prSet presAssocID="{83BDC56C-C1F7-4799-8017-E81AC8056D9C}" presName="dummy3a" presStyleCnt="0"/>
      <dgm:spPr/>
    </dgm:pt>
    <dgm:pt modelId="{651AC5A6-E5D6-4E42-8568-7E540DA7C02A}" type="pres">
      <dgm:prSet presAssocID="{83BDC56C-C1F7-4799-8017-E81AC8056D9C}" presName="dummy3b" presStyleCnt="0"/>
      <dgm:spPr/>
    </dgm:pt>
    <dgm:pt modelId="{25CA3E9F-5A53-45F5-A1AB-476CAC972E18}" type="pres">
      <dgm:prSet presAssocID="{83BDC56C-C1F7-4799-8017-E81AC8056D9C}" presName="wedge3Tx" presStyleLbl="node1" presStyleIdx="2" presStyleCnt="3">
        <dgm:presLayoutVars>
          <dgm:chMax val="0"/>
          <dgm:chPref val="0"/>
          <dgm:bulletEnabled val="1"/>
        </dgm:presLayoutVars>
      </dgm:prSet>
      <dgm:spPr/>
    </dgm:pt>
    <dgm:pt modelId="{B76B9A67-CC41-4840-B8B9-AF77B3ECE750}" type="pres">
      <dgm:prSet presAssocID="{B63FFE32-EB86-4B03-A048-087E95D2D2C6}" presName="arrowWedge1" presStyleLbl="fgSibTrans2D1" presStyleIdx="0" presStyleCnt="3"/>
      <dgm:spPr/>
    </dgm:pt>
    <dgm:pt modelId="{6900CBCA-C4D7-4CE4-BF29-DA7ED204559F}" type="pres">
      <dgm:prSet presAssocID="{63747CBB-B207-4968-A827-1FF3CE3A94DC}" presName="arrowWedge2" presStyleLbl="fgSibTrans2D1" presStyleIdx="1" presStyleCnt="3"/>
      <dgm:spPr/>
    </dgm:pt>
    <dgm:pt modelId="{41F7F06D-2EC2-4030-B147-43354DB46EFC}" type="pres">
      <dgm:prSet presAssocID="{81E6F8D5-0575-4E64-A362-5B3A112D7B99}" presName="arrowWedge3" presStyleLbl="fgSibTrans2D1" presStyleIdx="2" presStyleCnt="3"/>
      <dgm:spPr/>
    </dgm:pt>
  </dgm:ptLst>
  <dgm:cxnLst>
    <dgm:cxn modelId="{D4F22E10-B8C4-4B77-8561-945165E9657D}" type="presOf" srcId="{A6F36978-F03B-4857-BF3A-986E85BD7DF4}" destId="{9B9C8842-7FF8-410B-A06A-DC5F62BC9761}" srcOrd="1" destOrd="0" presId="urn:microsoft.com/office/officeart/2005/8/layout/cycle8"/>
    <dgm:cxn modelId="{9250405E-54BD-4C80-BE32-23E9BF68A48D}" type="presOf" srcId="{83BDC56C-C1F7-4799-8017-E81AC8056D9C}" destId="{AF296AB2-4783-46F5-A333-99C75A9E0E1C}" srcOrd="0" destOrd="0" presId="urn:microsoft.com/office/officeart/2005/8/layout/cycle8"/>
    <dgm:cxn modelId="{5E57FE61-96F7-4476-9F14-ADC1C03A53BD}" type="presOf" srcId="{D928CE89-976A-45B3-9B66-F5C89136AF3A}" destId="{25CA3E9F-5A53-45F5-A1AB-476CAC972E18}" srcOrd="1" destOrd="0" presId="urn:microsoft.com/office/officeart/2005/8/layout/cycle8"/>
    <dgm:cxn modelId="{0DED506E-871A-4580-8D77-671C3E00437D}" srcId="{83BDC56C-C1F7-4799-8017-E81AC8056D9C}" destId="{D6E8092E-7FFE-46D1-A09A-CB49329FD2B7}" srcOrd="0" destOrd="0" parTransId="{1A273DAF-C4D5-430B-A9B1-F22B52B13733}" sibTransId="{B63FFE32-EB86-4B03-A048-087E95D2D2C6}"/>
    <dgm:cxn modelId="{2B209C9F-2C4C-4C96-8419-C1EB2CCB3E3F}" type="presOf" srcId="{D928CE89-976A-45B3-9B66-F5C89136AF3A}" destId="{7FA68CE5-C516-4D7A-B2DD-044C6B31B366}" srcOrd="0" destOrd="0" presId="urn:microsoft.com/office/officeart/2005/8/layout/cycle8"/>
    <dgm:cxn modelId="{8E2EB4C8-A61C-4411-8A2B-D425F98E1C2A}" srcId="{83BDC56C-C1F7-4799-8017-E81AC8056D9C}" destId="{A6F36978-F03B-4857-BF3A-986E85BD7DF4}" srcOrd="1" destOrd="0" parTransId="{3E6C1477-DA1B-4F93-811F-2034005DDC30}" sibTransId="{63747CBB-B207-4968-A827-1FF3CE3A94DC}"/>
    <dgm:cxn modelId="{77422CCF-C55B-4C40-8CC9-F79E15491412}" type="presOf" srcId="{A6F36978-F03B-4857-BF3A-986E85BD7DF4}" destId="{8E282DFF-EB12-42D4-ACF1-CC92EB8B8DA3}" srcOrd="0" destOrd="0" presId="urn:microsoft.com/office/officeart/2005/8/layout/cycle8"/>
    <dgm:cxn modelId="{403087D8-3507-4099-B103-1602174601D2}" type="presOf" srcId="{D6E8092E-7FFE-46D1-A09A-CB49329FD2B7}" destId="{80DF56A4-BAD6-4CD7-8122-67E7F069E9A8}" srcOrd="0" destOrd="0" presId="urn:microsoft.com/office/officeart/2005/8/layout/cycle8"/>
    <dgm:cxn modelId="{CCEF4FD9-9B8E-416E-8DFA-CF90B19F4B51}" type="presOf" srcId="{D6E8092E-7FFE-46D1-A09A-CB49329FD2B7}" destId="{4A499BDD-9ACF-49B3-8FC0-4588F11FB6E4}" srcOrd="1" destOrd="0" presId="urn:microsoft.com/office/officeart/2005/8/layout/cycle8"/>
    <dgm:cxn modelId="{1572DFEB-F8D3-4536-9AE4-558FD7956B7D}" srcId="{83BDC56C-C1F7-4799-8017-E81AC8056D9C}" destId="{D928CE89-976A-45B3-9B66-F5C89136AF3A}" srcOrd="2" destOrd="0" parTransId="{8AF057F4-06BC-4FB9-B849-7D94C695414F}" sibTransId="{81E6F8D5-0575-4E64-A362-5B3A112D7B99}"/>
    <dgm:cxn modelId="{0828348B-3C74-4C66-BF2A-6A476251DEED}" type="presParOf" srcId="{AF296AB2-4783-46F5-A333-99C75A9E0E1C}" destId="{80DF56A4-BAD6-4CD7-8122-67E7F069E9A8}" srcOrd="0" destOrd="0" presId="urn:microsoft.com/office/officeart/2005/8/layout/cycle8"/>
    <dgm:cxn modelId="{A0A28670-5D91-4A64-97C7-BAD7EF2CA8E8}" type="presParOf" srcId="{AF296AB2-4783-46F5-A333-99C75A9E0E1C}" destId="{BB57EB74-1B63-428E-8D04-E45F001BD65C}" srcOrd="1" destOrd="0" presId="urn:microsoft.com/office/officeart/2005/8/layout/cycle8"/>
    <dgm:cxn modelId="{05EB43FF-734C-4829-BD76-F7925E276C2C}" type="presParOf" srcId="{AF296AB2-4783-46F5-A333-99C75A9E0E1C}" destId="{909A591B-F73A-4000-8971-7B061A7638B0}" srcOrd="2" destOrd="0" presId="urn:microsoft.com/office/officeart/2005/8/layout/cycle8"/>
    <dgm:cxn modelId="{B58521BF-9058-4AD1-ADA3-FE267687B506}" type="presParOf" srcId="{AF296AB2-4783-46F5-A333-99C75A9E0E1C}" destId="{4A499BDD-9ACF-49B3-8FC0-4588F11FB6E4}" srcOrd="3" destOrd="0" presId="urn:microsoft.com/office/officeart/2005/8/layout/cycle8"/>
    <dgm:cxn modelId="{07F1E3EC-B4B7-46A7-A03A-71B681AD4084}" type="presParOf" srcId="{AF296AB2-4783-46F5-A333-99C75A9E0E1C}" destId="{8E282DFF-EB12-42D4-ACF1-CC92EB8B8DA3}" srcOrd="4" destOrd="0" presId="urn:microsoft.com/office/officeart/2005/8/layout/cycle8"/>
    <dgm:cxn modelId="{1D148967-F6D5-4A83-8235-308BD28E7CA1}" type="presParOf" srcId="{AF296AB2-4783-46F5-A333-99C75A9E0E1C}" destId="{91615786-49AE-43AF-9697-3503965A8A11}" srcOrd="5" destOrd="0" presId="urn:microsoft.com/office/officeart/2005/8/layout/cycle8"/>
    <dgm:cxn modelId="{BF5EE949-E094-4536-805F-0D4BCC10F035}" type="presParOf" srcId="{AF296AB2-4783-46F5-A333-99C75A9E0E1C}" destId="{8D96422B-6D1D-46A2-9C4F-0A39DE70FDEA}" srcOrd="6" destOrd="0" presId="urn:microsoft.com/office/officeart/2005/8/layout/cycle8"/>
    <dgm:cxn modelId="{8F37BFD0-99AF-46C9-BA09-5B633AB76915}" type="presParOf" srcId="{AF296AB2-4783-46F5-A333-99C75A9E0E1C}" destId="{9B9C8842-7FF8-410B-A06A-DC5F62BC9761}" srcOrd="7" destOrd="0" presId="urn:microsoft.com/office/officeart/2005/8/layout/cycle8"/>
    <dgm:cxn modelId="{AB8F9C00-4120-4B0A-9EFF-F844A1708E17}" type="presParOf" srcId="{AF296AB2-4783-46F5-A333-99C75A9E0E1C}" destId="{7FA68CE5-C516-4D7A-B2DD-044C6B31B366}" srcOrd="8" destOrd="0" presId="urn:microsoft.com/office/officeart/2005/8/layout/cycle8"/>
    <dgm:cxn modelId="{E11FE28A-5353-404C-942E-9980FE3D1D1C}" type="presParOf" srcId="{AF296AB2-4783-46F5-A333-99C75A9E0E1C}" destId="{4B675EE8-99CC-462C-A4A8-6F2F28B278D8}" srcOrd="9" destOrd="0" presId="urn:microsoft.com/office/officeart/2005/8/layout/cycle8"/>
    <dgm:cxn modelId="{BA02D8F4-758F-4E7E-B127-F4DE90D269A9}" type="presParOf" srcId="{AF296AB2-4783-46F5-A333-99C75A9E0E1C}" destId="{651AC5A6-E5D6-4E42-8568-7E540DA7C02A}" srcOrd="10" destOrd="0" presId="urn:microsoft.com/office/officeart/2005/8/layout/cycle8"/>
    <dgm:cxn modelId="{B4381A79-F0E7-4B0D-873F-B76B023DF75C}" type="presParOf" srcId="{AF296AB2-4783-46F5-A333-99C75A9E0E1C}" destId="{25CA3E9F-5A53-45F5-A1AB-476CAC972E18}" srcOrd="11" destOrd="0" presId="urn:microsoft.com/office/officeart/2005/8/layout/cycle8"/>
    <dgm:cxn modelId="{D7687FE1-98A8-4B55-A883-40E758F186A8}" type="presParOf" srcId="{AF296AB2-4783-46F5-A333-99C75A9E0E1C}" destId="{B76B9A67-CC41-4840-B8B9-AF77B3ECE750}" srcOrd="12" destOrd="0" presId="urn:microsoft.com/office/officeart/2005/8/layout/cycle8"/>
    <dgm:cxn modelId="{84B6E575-9A38-4A96-A0AC-858CF1D9B295}" type="presParOf" srcId="{AF296AB2-4783-46F5-A333-99C75A9E0E1C}" destId="{6900CBCA-C4D7-4CE4-BF29-DA7ED204559F}" srcOrd="13" destOrd="0" presId="urn:microsoft.com/office/officeart/2005/8/layout/cycle8"/>
    <dgm:cxn modelId="{40B7DBB7-8430-4458-BFF7-1652801A479C}" type="presParOf" srcId="{AF296AB2-4783-46F5-A333-99C75A9E0E1C}" destId="{41F7F06D-2EC2-4030-B147-43354DB46EFC}"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F56A4-BAD6-4CD7-8122-67E7F069E9A8}">
      <dsp:nvSpPr>
        <dsp:cNvPr id="0" name=""/>
        <dsp:cNvSpPr/>
      </dsp:nvSpPr>
      <dsp:spPr>
        <a:xfrm>
          <a:off x="1580756" y="240472"/>
          <a:ext cx="3107648" cy="3107648"/>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TW" altLang="en-US" sz="2100" kern="1200" dirty="0">
              <a:latin typeface="微軟正黑體" panose="020B0604030504040204" pitchFamily="34" charset="-120"/>
              <a:ea typeface="微軟正黑體" panose="020B0604030504040204" pitchFamily="34" charset="-120"/>
            </a:rPr>
            <a:t>語意分析</a:t>
          </a:r>
        </a:p>
      </dsp:txBody>
      <dsp:txXfrm>
        <a:off x="3218561" y="898998"/>
        <a:ext cx="1109874" cy="924895"/>
      </dsp:txXfrm>
    </dsp:sp>
    <dsp:sp modelId="{8E282DFF-EB12-42D4-ACF1-CC92EB8B8DA3}">
      <dsp:nvSpPr>
        <dsp:cNvPr id="0" name=""/>
        <dsp:cNvSpPr/>
      </dsp:nvSpPr>
      <dsp:spPr>
        <a:xfrm>
          <a:off x="1516753" y="351460"/>
          <a:ext cx="3107648" cy="3107648"/>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TW" altLang="en-US" sz="2100" kern="1200" dirty="0">
              <a:latin typeface="微軟正黑體" panose="020B0604030504040204" pitchFamily="34" charset="-120"/>
              <a:ea typeface="微軟正黑體" panose="020B0604030504040204" pitchFamily="34" charset="-120"/>
            </a:rPr>
            <a:t>基礎應用</a:t>
          </a:r>
        </a:p>
      </dsp:txBody>
      <dsp:txXfrm>
        <a:off x="2256670" y="2367731"/>
        <a:ext cx="1664811" cy="813907"/>
      </dsp:txXfrm>
    </dsp:sp>
    <dsp:sp modelId="{7FA68CE5-C516-4D7A-B2DD-044C6B31B366}">
      <dsp:nvSpPr>
        <dsp:cNvPr id="0" name=""/>
        <dsp:cNvSpPr/>
      </dsp:nvSpPr>
      <dsp:spPr>
        <a:xfrm>
          <a:off x="1452751" y="240472"/>
          <a:ext cx="3107648" cy="3107648"/>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zh-TW" altLang="en-US" sz="2100" kern="1200" dirty="0">
              <a:latin typeface="微軟正黑體" panose="020B0604030504040204" pitchFamily="34" charset="-120"/>
              <a:ea typeface="微軟正黑體" panose="020B0604030504040204" pitchFamily="34" charset="-120"/>
            </a:rPr>
            <a:t>語法分析</a:t>
          </a:r>
        </a:p>
      </dsp:txBody>
      <dsp:txXfrm>
        <a:off x="1812720" y="898998"/>
        <a:ext cx="1109874" cy="924895"/>
      </dsp:txXfrm>
    </dsp:sp>
    <dsp:sp modelId="{B76B9A67-CC41-4840-B8B9-AF77B3ECE750}">
      <dsp:nvSpPr>
        <dsp:cNvPr id="0" name=""/>
        <dsp:cNvSpPr/>
      </dsp:nvSpPr>
      <dsp:spPr>
        <a:xfrm>
          <a:off x="1388635" y="48094"/>
          <a:ext cx="3492404" cy="3492404"/>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900CBCA-C4D7-4CE4-BF29-DA7ED204559F}">
      <dsp:nvSpPr>
        <dsp:cNvPr id="0" name=""/>
        <dsp:cNvSpPr/>
      </dsp:nvSpPr>
      <dsp:spPr>
        <a:xfrm>
          <a:off x="1324375" y="158885"/>
          <a:ext cx="3492404" cy="3492404"/>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F7F06D-2EC2-4030-B147-43354DB46EFC}">
      <dsp:nvSpPr>
        <dsp:cNvPr id="0" name=""/>
        <dsp:cNvSpPr/>
      </dsp:nvSpPr>
      <dsp:spPr>
        <a:xfrm>
          <a:off x="1260116" y="48094"/>
          <a:ext cx="3492404" cy="3492404"/>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2590EE-D329-4953-94B2-3825F10C57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A2C1FBA-6529-437C-B522-7C251A926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6FD8CBB-746A-4445-A653-685CA23BE772}"/>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5" name="頁尾版面配置區 4">
            <a:extLst>
              <a:ext uri="{FF2B5EF4-FFF2-40B4-BE49-F238E27FC236}">
                <a16:creationId xmlns:a16="http://schemas.microsoft.com/office/drawing/2014/main" id="{7BC54B11-B5E6-4F03-A214-29D06FE53C9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10EBDDC-D2F6-4D39-B9C7-AAC48BB37C9F}"/>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314714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81E8F6-0609-460B-A652-BB43F601227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F4868761-15B8-4533-B6B2-88BC6114963C}"/>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C10E767-74E9-4544-B21A-05F0A61621EF}"/>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5" name="頁尾版面配置區 4">
            <a:extLst>
              <a:ext uri="{FF2B5EF4-FFF2-40B4-BE49-F238E27FC236}">
                <a16:creationId xmlns:a16="http://schemas.microsoft.com/office/drawing/2014/main" id="{2809B084-4C90-4659-99C0-AEEEC2A028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7181A-193B-4350-BB26-CDD3775453E4}"/>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41863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C95BCB7-C1E2-4A07-AD8B-64B4E6A1C3FC}"/>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077797F-E8F8-477E-B46C-67A51A83DDD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A468BB9-87B2-4B91-B5F1-5C4D10021AD5}"/>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5" name="頁尾版面配置區 4">
            <a:extLst>
              <a:ext uri="{FF2B5EF4-FFF2-40B4-BE49-F238E27FC236}">
                <a16:creationId xmlns:a16="http://schemas.microsoft.com/office/drawing/2014/main" id="{05048F67-2600-4F71-977C-698DC71B46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8ABA9D-9315-4011-BBAD-61C47FCABE0C}"/>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122394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19CDF6-9C0F-4232-8D88-F34B477FF5BC}"/>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DCC2A63-C351-444F-A789-6A72BA153280}"/>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A7B6ED35-B146-46B3-BE21-02ECFACD94DF}"/>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5" name="頁尾版面配置區 4">
            <a:extLst>
              <a:ext uri="{FF2B5EF4-FFF2-40B4-BE49-F238E27FC236}">
                <a16:creationId xmlns:a16="http://schemas.microsoft.com/office/drawing/2014/main" id="{1BA1C7DC-521D-4C6A-B59C-042A74A92CD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184240B-C86F-4992-A395-39B4F5ECEFC7}"/>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29671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45E090-8E04-49E4-883E-C4DACBEB178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E393E646-7812-4C50-B45D-1C0FA55B1E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42B28E04-AD05-4B3C-A748-FD3224C6BB1D}"/>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5" name="頁尾版面配置區 4">
            <a:extLst>
              <a:ext uri="{FF2B5EF4-FFF2-40B4-BE49-F238E27FC236}">
                <a16:creationId xmlns:a16="http://schemas.microsoft.com/office/drawing/2014/main" id="{97F69F3B-F4CA-4B76-B90D-C19B35BBB46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8A0EA53-C412-42FB-AECC-CE7BABFC5227}"/>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176269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B183ED5-108A-48A1-B107-08403774DD0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4D8D1F4-6794-4487-9373-960C1FDEBC1E}"/>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4CEAC479-1D54-4D95-B6E6-2124262C372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0F40393-1C6A-4F62-B4CE-4C7CC8671971}"/>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6" name="頁尾版面配置區 5">
            <a:extLst>
              <a:ext uri="{FF2B5EF4-FFF2-40B4-BE49-F238E27FC236}">
                <a16:creationId xmlns:a16="http://schemas.microsoft.com/office/drawing/2014/main" id="{26DA3EE3-AD6B-4290-A91E-5A866BA48D8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EB88BAD-D0CA-494E-92D2-245501439912}"/>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733815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9D5576-D4CD-4552-8EAB-D70FF98C82E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45D39D6-2D18-44DA-B5ED-C45B7B712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E0687B26-D99C-4708-BA04-A49D5E7990AB}"/>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49E3710-7A9C-43BC-B1F0-35BCBBD5B4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F49E927D-9C8F-4D02-B4F0-569AE288F7D3}"/>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3B0D08A6-1E28-43C5-A6B6-CEDE24DF9A64}"/>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8" name="頁尾版面配置區 7">
            <a:extLst>
              <a:ext uri="{FF2B5EF4-FFF2-40B4-BE49-F238E27FC236}">
                <a16:creationId xmlns:a16="http://schemas.microsoft.com/office/drawing/2014/main" id="{6BA1E13A-EABD-4995-B2C2-5DCB8B29797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CF2C056E-F72C-4A58-85C3-02BC916C7820}"/>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381091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6F01A4-8C01-4393-B448-4FD53837254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CDA25C2-22A1-4A77-8350-3DA1C241F796}"/>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4" name="頁尾版面配置區 3">
            <a:extLst>
              <a:ext uri="{FF2B5EF4-FFF2-40B4-BE49-F238E27FC236}">
                <a16:creationId xmlns:a16="http://schemas.microsoft.com/office/drawing/2014/main" id="{E5A614AF-4970-459B-854D-47E6654CEDD5}"/>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4DE117FD-45B8-4CD2-B955-F01ADC0FC586}"/>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255050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CC6CF199-1601-4448-B8B0-74049F98A639}"/>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3" name="頁尾版面配置區 2">
            <a:extLst>
              <a:ext uri="{FF2B5EF4-FFF2-40B4-BE49-F238E27FC236}">
                <a16:creationId xmlns:a16="http://schemas.microsoft.com/office/drawing/2014/main" id="{B1BC5300-987E-41D2-9C62-9B8F43F2EB0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4233161-2EBF-4D9D-B26B-7FAA4BE4646D}"/>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209093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89E4A3-C124-4A4E-A33B-60E7FA9A5D5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BBF082A-BE26-4CC9-BB73-B4A435A70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09540303-7371-4B52-9A71-8671F301E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A5CE946-1F13-428E-8B34-E52EC0DBCD7D}"/>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6" name="頁尾版面配置區 5">
            <a:extLst>
              <a:ext uri="{FF2B5EF4-FFF2-40B4-BE49-F238E27FC236}">
                <a16:creationId xmlns:a16="http://schemas.microsoft.com/office/drawing/2014/main" id="{96BBB226-D6D3-454E-919B-38C668B6D02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35517DB-4076-4079-B79D-B3265052D17B}"/>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424819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BBFBBA-84B9-45BE-A6DF-CBEDE793F0E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CF975A1-6EC8-4D8A-93F4-D2E56D15F7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9D20787-BB31-4E33-BC5D-8FFC2A80A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7BD8E41-2BE5-4507-8DE2-86531D760357}"/>
              </a:ext>
            </a:extLst>
          </p:cNvPr>
          <p:cNvSpPr>
            <a:spLocks noGrp="1"/>
          </p:cNvSpPr>
          <p:nvPr>
            <p:ph type="dt" sz="half" idx="10"/>
          </p:nvPr>
        </p:nvSpPr>
        <p:spPr/>
        <p:txBody>
          <a:bodyPr/>
          <a:lstStyle/>
          <a:p>
            <a:fld id="{CE1CBF95-7E74-4483-AD41-EA6335B72EB9}" type="datetimeFigureOut">
              <a:rPr lang="zh-TW" altLang="en-US" smtClean="0"/>
              <a:t>2019/4/8</a:t>
            </a:fld>
            <a:endParaRPr lang="zh-TW" altLang="en-US"/>
          </a:p>
        </p:txBody>
      </p:sp>
      <p:sp>
        <p:nvSpPr>
          <p:cNvPr id="6" name="頁尾版面配置區 5">
            <a:extLst>
              <a:ext uri="{FF2B5EF4-FFF2-40B4-BE49-F238E27FC236}">
                <a16:creationId xmlns:a16="http://schemas.microsoft.com/office/drawing/2014/main" id="{4ABD6849-FBBD-4DD8-A921-39ABFBFCE0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45B2F56-BF68-410C-82C3-3CCF42B38101}"/>
              </a:ext>
            </a:extLst>
          </p:cNvPr>
          <p:cNvSpPr>
            <a:spLocks noGrp="1"/>
          </p:cNvSpPr>
          <p:nvPr>
            <p:ph type="sldNum" sz="quarter" idx="12"/>
          </p:nvPr>
        </p:nvSpPr>
        <p:spPr/>
        <p:txBody>
          <a:body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393112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902639C-FC19-48C4-9380-3581666AC1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09A7F05-447A-4D36-8A01-CBA44025D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ED8F336-68F5-4F87-9E19-5FBC03E90D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CBF95-7E74-4483-AD41-EA6335B72EB9}" type="datetimeFigureOut">
              <a:rPr lang="zh-TW" altLang="en-US" smtClean="0"/>
              <a:t>2019/4/8</a:t>
            </a:fld>
            <a:endParaRPr lang="zh-TW" altLang="en-US"/>
          </a:p>
        </p:txBody>
      </p:sp>
      <p:sp>
        <p:nvSpPr>
          <p:cNvPr id="5" name="頁尾版面配置區 4">
            <a:extLst>
              <a:ext uri="{FF2B5EF4-FFF2-40B4-BE49-F238E27FC236}">
                <a16:creationId xmlns:a16="http://schemas.microsoft.com/office/drawing/2014/main" id="{E94A23C2-9E86-4B7A-BA49-4A4C0AC91D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E876467-82AF-45EC-9606-A0164D7135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9C49EE-ABA6-4B1C-8C87-D7C8D86F3A10}" type="slidenum">
              <a:rPr lang="zh-TW" altLang="en-US" smtClean="0"/>
              <a:t>‹#›</a:t>
            </a:fld>
            <a:endParaRPr lang="zh-TW" altLang="en-US"/>
          </a:p>
        </p:txBody>
      </p:sp>
    </p:spTree>
    <p:extLst>
      <p:ext uri="{BB962C8B-B14F-4D97-AF65-F5344CB8AC3E}">
        <p14:creationId xmlns:p14="http://schemas.microsoft.com/office/powerpoint/2010/main" val="118057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localhost:8000/poscut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ãnatural language processingãçåçæå°çµæ">
            <a:extLst>
              <a:ext uri="{FF2B5EF4-FFF2-40B4-BE49-F238E27FC236}">
                <a16:creationId xmlns:a16="http://schemas.microsoft.com/office/drawing/2014/main" id="{E30FCD8F-B050-44A6-B6D9-FE79A714DEA8}"/>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63E09894-5AE8-4B07-86CC-1F8441BA6E09}"/>
              </a:ext>
            </a:extLst>
          </p:cNvPr>
          <p:cNvSpPr>
            <a:spLocks noGrp="1"/>
          </p:cNvSpPr>
          <p:nvPr>
            <p:ph type="ctrTitle"/>
          </p:nvPr>
        </p:nvSpPr>
        <p:spPr/>
        <p:txBody>
          <a:bodyPr>
            <a:normAutofit/>
          </a:bodyPr>
          <a:lstStyle/>
          <a:p>
            <a:r>
              <a:rPr lang="zh-TW" altLang="en-US" sz="4400" b="1" dirty="0">
                <a:latin typeface="Microsoft JhengHei Light" panose="020B0604030504040204" pitchFamily="34" charset="-120"/>
                <a:ea typeface="Microsoft JhengHei Light" panose="020B0604030504040204" pitchFamily="34" charset="-120"/>
              </a:rPr>
              <a:t>電腦不只會揀土豆</a:t>
            </a:r>
            <a:br>
              <a:rPr lang="en-US" altLang="zh-TW" sz="4400" b="1" dirty="0">
                <a:latin typeface="Microsoft JhengHei Light" panose="020B0604030504040204" pitchFamily="34" charset="-120"/>
                <a:ea typeface="Microsoft JhengHei Light" panose="020B0604030504040204" pitchFamily="34" charset="-120"/>
              </a:rPr>
            </a:br>
            <a:r>
              <a:rPr lang="zh-TW" altLang="en-US" sz="4400" b="1" dirty="0">
                <a:latin typeface="Microsoft JhengHei Light" panose="020B0604030504040204" pitchFamily="34" charset="-120"/>
                <a:ea typeface="Microsoft JhengHei Light" panose="020B0604030504040204" pitchFamily="34" charset="-120"/>
              </a:rPr>
              <a:t>也會認中文</a:t>
            </a:r>
            <a:r>
              <a:rPr lang="en-US" altLang="zh-TW" sz="4400" b="1" dirty="0">
                <a:latin typeface="Microsoft JhengHei Light" panose="020B0604030504040204" pitchFamily="34" charset="-120"/>
                <a:ea typeface="Microsoft JhengHei Light" panose="020B0604030504040204" pitchFamily="34" charset="-120"/>
              </a:rPr>
              <a:t>-NLP</a:t>
            </a:r>
            <a:r>
              <a:rPr lang="zh-TW" altLang="en-US" sz="4400" b="1" dirty="0">
                <a:latin typeface="Microsoft JhengHei Light" panose="020B0604030504040204" pitchFamily="34" charset="-120"/>
                <a:ea typeface="Microsoft JhengHei Light" panose="020B0604030504040204" pitchFamily="34" charset="-120"/>
              </a:rPr>
              <a:t>概念簡介</a:t>
            </a:r>
            <a:br>
              <a:rPr lang="en-US" altLang="zh-TW" sz="4400" dirty="0">
                <a:latin typeface="Microsoft JhengHei Light" panose="020B0604030504040204" pitchFamily="34" charset="-120"/>
                <a:ea typeface="Microsoft JhengHei Light" panose="020B0604030504040204" pitchFamily="34" charset="-120"/>
              </a:rPr>
            </a:br>
            <a:endParaRPr lang="zh-TW" altLang="en-US" sz="4400" dirty="0">
              <a:latin typeface="Microsoft JhengHei Light" panose="020B0604030504040204" pitchFamily="34" charset="-120"/>
              <a:ea typeface="Microsoft JhengHei Light" panose="020B0604030504040204" pitchFamily="34" charset="-120"/>
            </a:endParaRPr>
          </a:p>
        </p:txBody>
      </p:sp>
      <p:sp>
        <p:nvSpPr>
          <p:cNvPr id="3" name="副標題 2">
            <a:extLst>
              <a:ext uri="{FF2B5EF4-FFF2-40B4-BE49-F238E27FC236}">
                <a16:creationId xmlns:a16="http://schemas.microsoft.com/office/drawing/2014/main" id="{67EE08A1-D754-4842-8309-CA56ED5D687D}"/>
              </a:ext>
            </a:extLst>
          </p:cNvPr>
          <p:cNvSpPr>
            <a:spLocks noGrp="1"/>
          </p:cNvSpPr>
          <p:nvPr>
            <p:ph type="subTitle" idx="1"/>
          </p:nvPr>
        </p:nvSpPr>
        <p:spPr>
          <a:xfrm>
            <a:off x="1524000" y="4079875"/>
            <a:ext cx="9144000" cy="1655762"/>
          </a:xfrm>
        </p:spPr>
        <p:txBody>
          <a:bodyPr>
            <a:normAutofit/>
          </a:bodyPr>
          <a:lstStyle/>
          <a:p>
            <a:r>
              <a:rPr lang="zh-TW" altLang="en-US" sz="3600" b="1" dirty="0">
                <a:latin typeface="Microsoft JhengHei Light" panose="020B0304030504040204" pitchFamily="34" charset="-120"/>
                <a:ea typeface="Microsoft JhengHei Light" panose="020B0304030504040204" pitchFamily="34" charset="-120"/>
              </a:rPr>
              <a:t>講者：藍景彥</a:t>
            </a:r>
          </a:p>
        </p:txBody>
      </p:sp>
    </p:spTree>
    <p:extLst>
      <p:ext uri="{BB962C8B-B14F-4D97-AF65-F5344CB8AC3E}">
        <p14:creationId xmlns:p14="http://schemas.microsoft.com/office/powerpoint/2010/main" val="417808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9D041-C84B-4D55-820A-682C385D8984}"/>
              </a:ext>
            </a:extLst>
          </p:cNvPr>
          <p:cNvSpPr>
            <a:spLocks noGrp="1"/>
          </p:cNvSpPr>
          <p:nvPr>
            <p:ph type="title"/>
          </p:nvPr>
        </p:nvSpPr>
        <p:spPr/>
        <p:txBody>
          <a:bodyPr/>
          <a:lstStyle/>
          <a:p>
            <a:r>
              <a:rPr lang="en-US" altLang="zh-TW" b="1" dirty="0"/>
              <a:t>NLP</a:t>
            </a:r>
            <a:r>
              <a:rPr lang="zh-TW" altLang="en-US" b="1" dirty="0"/>
              <a:t> </a:t>
            </a:r>
            <a:r>
              <a:rPr lang="en-US" altLang="zh-TW" b="1" dirty="0"/>
              <a:t>For?</a:t>
            </a:r>
            <a:endParaRPr lang="zh-TW" altLang="en-US" b="1" dirty="0"/>
          </a:p>
        </p:txBody>
      </p:sp>
      <p:sp>
        <p:nvSpPr>
          <p:cNvPr id="3" name="內容版面配置區 2">
            <a:extLst>
              <a:ext uri="{FF2B5EF4-FFF2-40B4-BE49-F238E27FC236}">
                <a16:creationId xmlns:a16="http://schemas.microsoft.com/office/drawing/2014/main" id="{06F62F25-8767-4F93-8C66-4ABDFF5C3771}"/>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自然語言處理的任務可以分成三類，彼此也是相輔相成：</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語法分析</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語意分析</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基礎應用</a:t>
            </a:r>
            <a:endParaRPr lang="en-US" altLang="zh-TW" dirty="0">
              <a:latin typeface="微軟正黑體" panose="020B0604030504040204" pitchFamily="34" charset="-120"/>
              <a:ea typeface="微軟正黑體" panose="020B0604030504040204" pitchFamily="34" charset="-120"/>
            </a:endParaRPr>
          </a:p>
        </p:txBody>
      </p:sp>
      <p:graphicFrame>
        <p:nvGraphicFramePr>
          <p:cNvPr id="5" name="資料庫圖表 4">
            <a:extLst>
              <a:ext uri="{FF2B5EF4-FFF2-40B4-BE49-F238E27FC236}">
                <a16:creationId xmlns:a16="http://schemas.microsoft.com/office/drawing/2014/main" id="{0578A1A0-4A2F-446C-B8CF-8AA01F2E2AF2}"/>
              </a:ext>
            </a:extLst>
          </p:cNvPr>
          <p:cNvGraphicFramePr/>
          <p:nvPr>
            <p:extLst>
              <p:ext uri="{D42A27DB-BD31-4B8C-83A1-F6EECF244321}">
                <p14:modId xmlns:p14="http://schemas.microsoft.com/office/powerpoint/2010/main" val="2390229151"/>
              </p:ext>
            </p:extLst>
          </p:nvPr>
        </p:nvGraphicFramePr>
        <p:xfrm>
          <a:off x="5588000" y="2939697"/>
          <a:ext cx="6141156" cy="369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090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0DFD7-5D08-497C-8FCE-7F6077BEA4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語法分析</a:t>
            </a:r>
          </a:p>
        </p:txBody>
      </p:sp>
      <p:sp>
        <p:nvSpPr>
          <p:cNvPr id="3" name="內容版面配置區 2">
            <a:extLst>
              <a:ext uri="{FF2B5EF4-FFF2-40B4-BE49-F238E27FC236}">
                <a16:creationId xmlns:a16="http://schemas.microsoft.com/office/drawing/2014/main" id="{0740ABF8-D2CB-4023-B0DB-93240284416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語法分析指涉的是語言學的一些規則，各種語言有不同的規則，但基本概念會有一些重疊</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幾個主要在</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領域上很常見的語法子任務像是：斷詞、詞性、結構樹</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舉個</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經典的例子：咬死了獵人的狗</a:t>
            </a:r>
          </a:p>
        </p:txBody>
      </p:sp>
      <p:pic>
        <p:nvPicPr>
          <p:cNvPr id="4" name="圖片 3">
            <a:extLst>
              <a:ext uri="{FF2B5EF4-FFF2-40B4-BE49-F238E27FC236}">
                <a16:creationId xmlns:a16="http://schemas.microsoft.com/office/drawing/2014/main" id="{3FA0DE79-18D1-41E7-8090-1C0C0A7641AF}"/>
              </a:ext>
            </a:extLst>
          </p:cNvPr>
          <p:cNvPicPr>
            <a:picLocks noChangeAspect="1"/>
          </p:cNvPicPr>
          <p:nvPr/>
        </p:nvPicPr>
        <p:blipFill>
          <a:blip r:embed="rId2"/>
          <a:stretch>
            <a:fillRect/>
          </a:stretch>
        </p:blipFill>
        <p:spPr>
          <a:xfrm>
            <a:off x="838200" y="5265651"/>
            <a:ext cx="4520108" cy="911312"/>
          </a:xfrm>
          <a:prstGeom prst="rect">
            <a:avLst/>
          </a:prstGeom>
        </p:spPr>
      </p:pic>
      <p:pic>
        <p:nvPicPr>
          <p:cNvPr id="5" name="圖片 4">
            <a:extLst>
              <a:ext uri="{FF2B5EF4-FFF2-40B4-BE49-F238E27FC236}">
                <a16:creationId xmlns:a16="http://schemas.microsoft.com/office/drawing/2014/main" id="{F04B86C9-2D3F-4B63-B019-CD24F91729D4}"/>
              </a:ext>
            </a:extLst>
          </p:cNvPr>
          <p:cNvPicPr>
            <a:picLocks noChangeAspect="1"/>
          </p:cNvPicPr>
          <p:nvPr/>
        </p:nvPicPr>
        <p:blipFill>
          <a:blip r:embed="rId3"/>
          <a:stretch>
            <a:fillRect/>
          </a:stretch>
        </p:blipFill>
        <p:spPr>
          <a:xfrm>
            <a:off x="838201" y="4522701"/>
            <a:ext cx="4520108" cy="742950"/>
          </a:xfrm>
          <a:prstGeom prst="rect">
            <a:avLst/>
          </a:prstGeom>
        </p:spPr>
      </p:pic>
      <p:pic>
        <p:nvPicPr>
          <p:cNvPr id="6" name="圖片 5">
            <a:extLst>
              <a:ext uri="{FF2B5EF4-FFF2-40B4-BE49-F238E27FC236}">
                <a16:creationId xmlns:a16="http://schemas.microsoft.com/office/drawing/2014/main" id="{056FED7B-C033-404C-A881-55F59631E36F}"/>
              </a:ext>
            </a:extLst>
          </p:cNvPr>
          <p:cNvPicPr>
            <a:picLocks noChangeAspect="1"/>
          </p:cNvPicPr>
          <p:nvPr/>
        </p:nvPicPr>
        <p:blipFill>
          <a:blip r:embed="rId4"/>
          <a:stretch>
            <a:fillRect/>
          </a:stretch>
        </p:blipFill>
        <p:spPr>
          <a:xfrm>
            <a:off x="5806633" y="4522701"/>
            <a:ext cx="6191250" cy="1752600"/>
          </a:xfrm>
          <a:prstGeom prst="rect">
            <a:avLst/>
          </a:prstGeom>
        </p:spPr>
      </p:pic>
    </p:spTree>
    <p:extLst>
      <p:ext uri="{BB962C8B-B14F-4D97-AF65-F5344CB8AC3E}">
        <p14:creationId xmlns:p14="http://schemas.microsoft.com/office/powerpoint/2010/main" val="2421525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0DFD7-5D08-497C-8FCE-7F6077BEA4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語法分析－斷詞</a:t>
            </a:r>
          </a:p>
        </p:txBody>
      </p:sp>
      <p:sp>
        <p:nvSpPr>
          <p:cNvPr id="3" name="內容版面配置區 2">
            <a:extLst>
              <a:ext uri="{FF2B5EF4-FFF2-40B4-BE49-F238E27FC236}">
                <a16:creationId xmlns:a16="http://schemas.microsoft.com/office/drawing/2014/main" id="{0740ABF8-D2CB-4023-B0DB-93240284416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斷詞顧名思義就是將一段話中，詞彙區隔出來</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若不做斷詞的動作，一整句話其實在電腦眼中也就是一整個字元</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英文的詞彙都會以空格或是標點符號做區隔；中文則是沒有特定的規則</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傳統的中文斷詞透過機械式的詞庫比對；後續發展出像是無詞庫透過機率權重的方式以及機器學習深度學習的方式</a:t>
            </a:r>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99059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0DFD7-5D08-497C-8FCE-7F6077BEA4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語法分析－詞性</a:t>
            </a:r>
          </a:p>
        </p:txBody>
      </p:sp>
      <p:sp>
        <p:nvSpPr>
          <p:cNvPr id="3" name="內容版面配置區 2">
            <a:extLst>
              <a:ext uri="{FF2B5EF4-FFF2-40B4-BE49-F238E27FC236}">
                <a16:creationId xmlns:a16="http://schemas.microsoft.com/office/drawing/2014/main" id="{0740ABF8-D2CB-4023-B0DB-93240284416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詞性在各種語言中都是十分重要的一個特徵。算是一種將許多詞彙歸納成較少分類的方式</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比較常見的像是動詞、名詞、形容詞、副詞等等，實際上的中文詞性分類根據中研院詞性較細的分類可以分到近</a:t>
            </a:r>
            <a:r>
              <a:rPr lang="en-US" altLang="zh-TW" dirty="0">
                <a:latin typeface="微軟正黑體" panose="020B0604030504040204" pitchFamily="34" charset="-120"/>
                <a:ea typeface="微軟正黑體" panose="020B0604030504040204" pitchFamily="34" charset="-120"/>
              </a:rPr>
              <a:t>50</a:t>
            </a:r>
            <a:r>
              <a:rPr lang="zh-TW" altLang="en-US" dirty="0">
                <a:latin typeface="微軟正黑體" panose="020B0604030504040204" pitchFamily="34" charset="-120"/>
                <a:ea typeface="微軟正黑體" panose="020B0604030504040204" pitchFamily="34" charset="-120"/>
              </a:rPr>
              <a:t>類</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8573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0DFD7-5D08-497C-8FCE-7F6077BEA457}"/>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語法分析－結構樹</a:t>
            </a:r>
          </a:p>
        </p:txBody>
      </p:sp>
      <p:sp>
        <p:nvSpPr>
          <p:cNvPr id="3" name="內容版面配置區 2">
            <a:extLst>
              <a:ext uri="{FF2B5EF4-FFF2-40B4-BE49-F238E27FC236}">
                <a16:creationId xmlns:a16="http://schemas.microsoft.com/office/drawing/2014/main" id="{0740ABF8-D2CB-4023-B0DB-93240284416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結構樹是由斷詞 詞性為基礎，主要目的在於給予每個詞其對應的對象。</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舉例而言，咬死了獵人的狗</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了用來形容咬死；狗是獵人的，的是用來形容獵人</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後面獵人的狗是賓語</a:t>
            </a:r>
            <a:endParaRPr lang="en-US" altLang="zh-TW"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D7074948-DE3D-469C-86F4-00EF0A247BED}"/>
              </a:ext>
            </a:extLst>
          </p:cNvPr>
          <p:cNvPicPr>
            <a:picLocks noChangeAspect="1"/>
          </p:cNvPicPr>
          <p:nvPr/>
        </p:nvPicPr>
        <p:blipFill>
          <a:blip r:embed="rId2"/>
          <a:stretch>
            <a:fillRect/>
          </a:stretch>
        </p:blipFill>
        <p:spPr>
          <a:xfrm>
            <a:off x="5609863" y="4559300"/>
            <a:ext cx="6191250" cy="1752600"/>
          </a:xfrm>
          <a:prstGeom prst="rect">
            <a:avLst/>
          </a:prstGeom>
        </p:spPr>
      </p:pic>
    </p:spTree>
    <p:extLst>
      <p:ext uri="{BB962C8B-B14F-4D97-AF65-F5344CB8AC3E}">
        <p14:creationId xmlns:p14="http://schemas.microsoft.com/office/powerpoint/2010/main" val="346542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E2162D-19B2-4F85-AF05-5C4A8A7E5AC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語意分析</a:t>
            </a:r>
          </a:p>
        </p:txBody>
      </p:sp>
      <p:sp>
        <p:nvSpPr>
          <p:cNvPr id="3" name="內容版面配置區 2">
            <a:extLst>
              <a:ext uri="{FF2B5EF4-FFF2-40B4-BE49-F238E27FC236}">
                <a16:creationId xmlns:a16="http://schemas.microsoft.com/office/drawing/2014/main" id="{D6C04E25-8D3B-48F4-AE93-861FC4A4578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語意分析則是注重於詞、句本身的意義，以及組合起來表達的意義</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舉例來說像是：命名實體、語意組塊、語意角色標註</a:t>
            </a:r>
          </a:p>
        </p:txBody>
      </p:sp>
    </p:spTree>
    <p:extLst>
      <p:ext uri="{BB962C8B-B14F-4D97-AF65-F5344CB8AC3E}">
        <p14:creationId xmlns:p14="http://schemas.microsoft.com/office/powerpoint/2010/main" val="2781040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E2162D-19B2-4F85-AF05-5C4A8A7E5AC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命名實體</a:t>
            </a:r>
          </a:p>
        </p:txBody>
      </p:sp>
      <p:sp>
        <p:nvSpPr>
          <p:cNvPr id="3" name="內容版面配置區 2">
            <a:extLst>
              <a:ext uri="{FF2B5EF4-FFF2-40B4-BE49-F238E27FC236}">
                <a16:creationId xmlns:a16="http://schemas.microsoft.com/office/drawing/2014/main" id="{D6C04E25-8D3B-48F4-AE93-861FC4A4578A}"/>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命名實體簡單來說就是將特別的名詞標註出來，像是地名、人名、學校名</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pic>
        <p:nvPicPr>
          <p:cNvPr id="4" name="圖片 3">
            <a:extLst>
              <a:ext uri="{FF2B5EF4-FFF2-40B4-BE49-F238E27FC236}">
                <a16:creationId xmlns:a16="http://schemas.microsoft.com/office/drawing/2014/main" id="{0AB8491B-8C3F-4676-B52B-A8114408A0B6}"/>
              </a:ext>
            </a:extLst>
          </p:cNvPr>
          <p:cNvPicPr>
            <a:picLocks noChangeAspect="1"/>
          </p:cNvPicPr>
          <p:nvPr/>
        </p:nvPicPr>
        <p:blipFill>
          <a:blip r:embed="rId2"/>
          <a:stretch>
            <a:fillRect/>
          </a:stretch>
        </p:blipFill>
        <p:spPr>
          <a:xfrm>
            <a:off x="2822751" y="3827193"/>
            <a:ext cx="9210675" cy="2857500"/>
          </a:xfrm>
          <a:prstGeom prst="rect">
            <a:avLst/>
          </a:prstGeom>
        </p:spPr>
      </p:pic>
    </p:spTree>
    <p:extLst>
      <p:ext uri="{BB962C8B-B14F-4D97-AF65-F5344CB8AC3E}">
        <p14:creationId xmlns:p14="http://schemas.microsoft.com/office/powerpoint/2010/main" val="258139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27734-5E83-4689-B2F3-80981F0E5E1C}"/>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規則派及統計派</a:t>
            </a:r>
          </a:p>
        </p:txBody>
      </p:sp>
      <p:sp>
        <p:nvSpPr>
          <p:cNvPr id="3" name="內容版面配置區 2">
            <a:extLst>
              <a:ext uri="{FF2B5EF4-FFF2-40B4-BE49-F238E27FC236}">
                <a16:creationId xmlns:a16="http://schemas.microsoft.com/office/drawing/2014/main" id="{C846FD53-7B18-4C2C-B944-B8C3D791FC4B}"/>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前面的介紹大家對</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大致上都有基本概念了。其中在執行後續應用任務上，分成兩種派別。</a:t>
            </a: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規則派認為需要具有前面提到的，語法部分的知識，才能使電腦有效的理解語言</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統計派則認為可以透過大數量的詞之間的關係，去理解語意而不需要具有語法相關的知識</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9406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8A1D07-D091-4793-9D09-B74F2D1BFE3F}"/>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AI</a:t>
            </a:r>
            <a:r>
              <a:rPr lang="zh-TW" altLang="en-US" dirty="0">
                <a:latin typeface="微軟正黑體" panose="020B0604030504040204" pitchFamily="34" charset="-120"/>
                <a:ea typeface="微軟正黑體" panose="020B0604030504040204" pitchFamily="34" charset="-120"/>
              </a:rPr>
              <a:t>對於</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領域的影響</a:t>
            </a:r>
          </a:p>
        </p:txBody>
      </p:sp>
      <p:sp>
        <p:nvSpPr>
          <p:cNvPr id="3" name="內容版面配置區 2">
            <a:extLst>
              <a:ext uri="{FF2B5EF4-FFF2-40B4-BE49-F238E27FC236}">
                <a16:creationId xmlns:a16="http://schemas.microsoft.com/office/drawing/2014/main" id="{C36F0DDB-7ABC-4761-9D5E-2066B3762A9D}"/>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前面提到</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領域有規則派以及統計派，自從機器學習熱門後，</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領域許多子任務都使用機器學習的演算法，也有不錯的效果。</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rPr>
              <a:t>AI</a:t>
            </a:r>
            <a:r>
              <a:rPr lang="zh-TW" altLang="en-US" dirty="0">
                <a:latin typeface="微軟正黑體" panose="020B0604030504040204" pitchFamily="34" charset="-120"/>
                <a:ea typeface="微軟正黑體" panose="020B0604030504040204" pitchFamily="34" charset="-120"/>
              </a:rPr>
              <a:t>開始紅後，各種神經網絡廣泛應用在不同的任務，</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同樣也有，在語意理解上，神經網絡目前的表現基本上是打敗許多傳統的機器學習演算法。</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但目前在語意理解上，完整理解語意這部分仍然需要一段時間，但已經有滿大的進展</a:t>
            </a:r>
            <a:endParaRPr lang="en-US" altLang="zh-TW" dirty="0">
              <a:latin typeface="微軟正黑體" panose="020B0604030504040204" pitchFamily="34" charset="-120"/>
              <a:ea typeface="微軟正黑體" panose="020B0604030504040204" pitchFamily="34" charset="-120"/>
            </a:endParaRPr>
          </a:p>
        </p:txBody>
      </p:sp>
      <p:pic>
        <p:nvPicPr>
          <p:cNvPr id="2050" name="Picture 2" descr="ãdeep learningãçåçæå°çµæ">
            <a:extLst>
              <a:ext uri="{FF2B5EF4-FFF2-40B4-BE49-F238E27FC236}">
                <a16:creationId xmlns:a16="http://schemas.microsoft.com/office/drawing/2014/main" id="{DD125B43-6ADD-4A39-A7FB-9A3148869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5019" y="4544135"/>
            <a:ext cx="3010688" cy="2128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82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6FB59-6A48-4EFF-A6E4-148DACF9EE00}"/>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基礎應用</a:t>
            </a:r>
          </a:p>
        </p:txBody>
      </p:sp>
      <p:sp>
        <p:nvSpPr>
          <p:cNvPr id="3" name="內容版面配置區 2">
            <a:extLst>
              <a:ext uri="{FF2B5EF4-FFF2-40B4-BE49-F238E27FC236}">
                <a16:creationId xmlns:a16="http://schemas.microsoft.com/office/drawing/2014/main" id="{1D2A96E8-6C08-4D32-816E-BC8AB7026002}"/>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基礎應用基本上就是大家滿常聽到各種應用面上的東西，像是情緒分析、自動摘要、問答機器人</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等等</a:t>
            </a:r>
          </a:p>
        </p:txBody>
      </p:sp>
      <p:pic>
        <p:nvPicPr>
          <p:cNvPr id="1026" name="Picture 2" descr="ãnatural language processingãçåçæå°çµæ">
            <a:extLst>
              <a:ext uri="{FF2B5EF4-FFF2-40B4-BE49-F238E27FC236}">
                <a16:creationId xmlns:a16="http://schemas.microsoft.com/office/drawing/2014/main" id="{22AFF51F-3B52-42EB-B55F-FF95E894EA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821" y="3261409"/>
            <a:ext cx="73152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25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zh-TW" altLang="en-US" sz="5400" b="1" dirty="0">
                <a:latin typeface="微軟正黑體" panose="020B0604030504040204" pitchFamily="34" charset="-120"/>
                <a:ea typeface="微軟正黑體" panose="020B0604030504040204" pitchFamily="34" charset="-120"/>
              </a:rPr>
              <a:t>基本介紹</a:t>
            </a:r>
          </a:p>
        </p:txBody>
      </p:sp>
    </p:spTree>
    <p:extLst>
      <p:ext uri="{BB962C8B-B14F-4D97-AF65-F5344CB8AC3E}">
        <p14:creationId xmlns:p14="http://schemas.microsoft.com/office/powerpoint/2010/main" val="1801746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223A7-8B41-43FF-8418-63584EA19EAC}"/>
              </a:ext>
            </a:extLst>
          </p:cNvPr>
          <p:cNvSpPr>
            <a:spLocks noGrp="1"/>
          </p:cNvSpPr>
          <p:nvPr>
            <p:ph type="title"/>
          </p:nvPr>
        </p:nvSpPr>
        <p:spPr>
          <a:xfrm>
            <a:off x="838200" y="2487437"/>
            <a:ext cx="10515600" cy="1325563"/>
          </a:xfrm>
        </p:spPr>
        <p:txBody>
          <a:bodyPr>
            <a:normAutofit/>
          </a:bodyPr>
          <a:lstStyle/>
          <a:p>
            <a:pPr algn="ctr"/>
            <a:r>
              <a:rPr lang="en-US" altLang="zh-TW" sz="5400" b="1">
                <a:latin typeface="微軟正黑體" panose="020B0604030504040204" pitchFamily="34" charset="-120"/>
                <a:ea typeface="微軟正黑體" panose="020B0604030504040204" pitchFamily="34" charset="-120"/>
              </a:rPr>
              <a:t>Demo</a:t>
            </a:r>
            <a:endParaRPr lang="zh-TW" altLang="en-US" sz="5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008044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8D3FE4-3B64-49BF-A6CC-F4AAA1D522F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斷詞</a:t>
            </a:r>
            <a:r>
              <a:rPr lang="zh-TW" altLang="en-US">
                <a:latin typeface="微軟正黑體" panose="020B0604030504040204" pitchFamily="34" charset="-120"/>
                <a:ea typeface="微軟正黑體" panose="020B0604030504040204" pitchFamily="34" charset="-120"/>
              </a:rPr>
              <a:t>詞性、摘要、</a:t>
            </a:r>
            <a:r>
              <a:rPr lang="en-US" altLang="zh-TW" dirty="0">
                <a:latin typeface="微軟正黑體" panose="020B0604030504040204" pitchFamily="34" charset="-120"/>
                <a:ea typeface="微軟正黑體" panose="020B0604030504040204" pitchFamily="34" charset="-120"/>
              </a:rPr>
              <a:t>QA</a:t>
            </a:r>
            <a:r>
              <a:rPr lang="zh-TW" altLang="en-US" dirty="0">
                <a:latin typeface="微軟正黑體" panose="020B0604030504040204" pitchFamily="34" charset="-120"/>
                <a:ea typeface="微軟正黑體" panose="020B0604030504040204" pitchFamily="34" charset="-120"/>
              </a:rPr>
              <a:t>模型</a:t>
            </a:r>
            <a:r>
              <a:rPr lang="en-US" altLang="zh-TW" dirty="0">
                <a:latin typeface="微軟正黑體" panose="020B0604030504040204" pitchFamily="34" charset="-120"/>
                <a:ea typeface="微軟正黑體" panose="020B0604030504040204" pitchFamily="34" charset="-120"/>
              </a:rPr>
              <a:t>Demo</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CE729646-80A3-4FA7-A5AA-C3D23E987725}"/>
              </a:ext>
            </a:extLst>
          </p:cNvPr>
          <p:cNvSpPr>
            <a:spLocks noGrp="1"/>
          </p:cNvSpPr>
          <p:nvPr>
            <p:ph idx="1"/>
          </p:nvPr>
        </p:nvSpPr>
        <p:spPr/>
        <p:txBody>
          <a:bodyPr/>
          <a:lstStyle/>
          <a:p>
            <a:r>
              <a:rPr lang="zh-TW" altLang="en-US" dirty="0">
                <a:hlinkClick r:id="rId2"/>
              </a:rPr>
              <a:t>連結</a:t>
            </a:r>
            <a:endParaRPr lang="en-US" altLang="zh-TW" dirty="0"/>
          </a:p>
          <a:p>
            <a:endParaRPr lang="en-US" altLang="zh-TW" dirty="0"/>
          </a:p>
          <a:p>
            <a:r>
              <a:rPr lang="en-US" altLang="zh-TW" dirty="0"/>
              <a:t>Line</a:t>
            </a:r>
            <a:r>
              <a:rPr lang="zh-TW" altLang="en-US" dirty="0"/>
              <a:t> </a:t>
            </a:r>
            <a:r>
              <a:rPr lang="en-US" altLang="zh-TW"/>
              <a:t>Bot</a:t>
            </a:r>
            <a:endParaRPr lang="zh-TW" altLang="en-US" dirty="0"/>
          </a:p>
        </p:txBody>
      </p:sp>
    </p:spTree>
    <p:extLst>
      <p:ext uri="{BB962C8B-B14F-4D97-AF65-F5344CB8AC3E}">
        <p14:creationId xmlns:p14="http://schemas.microsoft.com/office/powerpoint/2010/main" val="1644352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3E49A6-CE9E-4B07-A52C-25110958B02F}"/>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簡單的文字探勘</a:t>
            </a:r>
            <a:r>
              <a:rPr lang="en-US" altLang="zh-TW" dirty="0">
                <a:latin typeface="微軟正黑體" panose="020B0604030504040204" pitchFamily="34" charset="-120"/>
                <a:ea typeface="微軟正黑體" panose="020B0604030504040204" pitchFamily="34" charset="-120"/>
              </a:rPr>
              <a:t>Demo</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6C0D4884-69B3-4076-A0CD-A4D2FFF5F422}"/>
              </a:ext>
            </a:extLst>
          </p:cNvPr>
          <p:cNvSpPr>
            <a:spLocks noGrp="1"/>
          </p:cNvSpPr>
          <p:nvPr>
            <p:ph idx="1"/>
          </p:nvPr>
        </p:nvSpPr>
        <p:spPr/>
        <p:txBody>
          <a:bodyPr/>
          <a:lstStyle/>
          <a:p>
            <a:r>
              <a:rPr lang="en-US" altLang="zh-TW" dirty="0" err="1">
                <a:latin typeface="微軟正黑體" panose="020B0604030504040204" pitchFamily="34" charset="-120"/>
                <a:ea typeface="微軟正黑體" panose="020B0604030504040204" pitchFamily="34" charset="-120"/>
              </a:rPr>
              <a:t>AccuPass</a:t>
            </a:r>
            <a:r>
              <a:rPr lang="zh-TW" altLang="en-US" dirty="0">
                <a:latin typeface="微軟正黑體" panose="020B0604030504040204" pitchFamily="34" charset="-120"/>
                <a:ea typeface="微軟正黑體" panose="020B0604030504040204" pitchFamily="34" charset="-120"/>
              </a:rPr>
              <a:t>活動網站活動標題關鍵字</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流程：</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將活動標題爬取下來</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中文斷詞（運用</a:t>
            </a:r>
            <a:r>
              <a:rPr lang="en-US" altLang="zh-TW" dirty="0" err="1">
                <a:latin typeface="微軟正黑體" panose="020B0604030504040204" pitchFamily="34" charset="-120"/>
                <a:ea typeface="微軟正黑體" panose="020B0604030504040204" pitchFamily="34" charset="-120"/>
              </a:rPr>
              <a:t>Jieba</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資料清理（停用詞及符號等等）</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計算詞頻繪製文字雲</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zh-TW" altLang="en-US" dirty="0">
                <a:latin typeface="微軟正黑體" panose="020B0604030504040204" pitchFamily="34" charset="-120"/>
                <a:ea typeface="微軟正黑體" panose="020B0604030504040204" pitchFamily="34" charset="-120"/>
              </a:rPr>
              <a:t>計算</a:t>
            </a:r>
            <a:r>
              <a:rPr lang="en-US" altLang="zh-TW" dirty="0">
                <a:latin typeface="微軟正黑體" panose="020B0604030504040204" pitchFamily="34" charset="-120"/>
                <a:ea typeface="微軟正黑體" panose="020B0604030504040204" pitchFamily="34" charset="-120"/>
              </a:rPr>
              <a:t>TF-IDF</a:t>
            </a:r>
            <a:r>
              <a:rPr lang="zh-TW" altLang="en-US" dirty="0">
                <a:latin typeface="微軟正黑體" panose="020B0604030504040204" pitchFamily="34" charset="-120"/>
                <a:ea typeface="微軟正黑體" panose="020B0604030504040204" pitchFamily="34" charset="-120"/>
              </a:rPr>
              <a:t>製作</a:t>
            </a:r>
            <a:r>
              <a:rPr lang="en-US" altLang="zh-TW" dirty="0">
                <a:latin typeface="微軟正黑體" panose="020B0604030504040204" pitchFamily="34" charset="-120"/>
                <a:ea typeface="微軟正黑體" panose="020B0604030504040204" pitchFamily="34" charset="-120"/>
              </a:rPr>
              <a:t>Topic Modeling</a:t>
            </a:r>
            <a:r>
              <a:rPr lang="zh-TW" altLang="en-US" dirty="0">
                <a:latin typeface="微軟正黑體" panose="020B0604030504040204" pitchFamily="34" charset="-120"/>
                <a:ea typeface="微軟正黑體" panose="020B0604030504040204" pitchFamily="34" charset="-120"/>
              </a:rPr>
              <a:t> 將詞分群</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5071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D2BF0-08E2-4533-8197-B73AD7AD9063}"/>
              </a:ext>
            </a:extLst>
          </p:cNvPr>
          <p:cNvSpPr>
            <a:spLocks noGrp="1"/>
          </p:cNvSpPr>
          <p:nvPr>
            <p:ph type="title"/>
          </p:nvPr>
        </p:nvSpPr>
        <p:spPr/>
        <p:txBody>
          <a:bodyPr/>
          <a:lstStyle/>
          <a:p>
            <a:r>
              <a:rPr lang="en-US" altLang="zh-TW" dirty="0"/>
              <a:t>QA</a:t>
            </a:r>
            <a:endParaRPr lang="zh-TW" altLang="en-US" dirty="0"/>
          </a:p>
        </p:txBody>
      </p:sp>
      <p:sp>
        <p:nvSpPr>
          <p:cNvPr id="3" name="內容版面配置區 2">
            <a:extLst>
              <a:ext uri="{FF2B5EF4-FFF2-40B4-BE49-F238E27FC236}">
                <a16:creationId xmlns:a16="http://schemas.microsoft.com/office/drawing/2014/main" id="{1FA50082-AE6F-44E4-925A-9168C5026794}"/>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最近使用過</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相關的功能？</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大家業務上是否有可以運用</a:t>
            </a:r>
            <a:r>
              <a:rPr lang="en-US" altLang="zh-TW" dirty="0">
                <a:latin typeface="微軟正黑體" panose="020B0604030504040204" pitchFamily="34" charset="-120"/>
                <a:ea typeface="微軟正黑體" panose="020B0604030504040204" pitchFamily="34" charset="-120"/>
              </a:rPr>
              <a:t>NLP</a:t>
            </a:r>
            <a:r>
              <a:rPr lang="zh-TW" altLang="en-US" dirty="0">
                <a:latin typeface="微軟正黑體" panose="020B0604030504040204" pitchFamily="34" charset="-120"/>
                <a:ea typeface="微軟正黑體" panose="020B0604030504040204" pitchFamily="34" charset="-120"/>
              </a:rPr>
              <a:t>的部分？</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55373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C292B6-4F83-4F2A-8DB5-EE7C73A3314E}"/>
              </a:ext>
            </a:extLst>
          </p:cNvPr>
          <p:cNvSpPr>
            <a:spLocks noGrp="1"/>
          </p:cNvSpPr>
          <p:nvPr>
            <p:ph type="title"/>
          </p:nvPr>
        </p:nvSpPr>
        <p:spPr/>
        <p:txBody>
          <a:bodyPr/>
          <a:lstStyle/>
          <a:p>
            <a:r>
              <a:rPr lang="en-US" altLang="zh-TW" b="1" dirty="0"/>
              <a:t>What is NLP</a:t>
            </a:r>
            <a:endParaRPr lang="zh-TW" altLang="en-US" b="1" dirty="0"/>
          </a:p>
        </p:txBody>
      </p:sp>
      <p:sp>
        <p:nvSpPr>
          <p:cNvPr id="3" name="內容版面配置區 2">
            <a:extLst>
              <a:ext uri="{FF2B5EF4-FFF2-40B4-BE49-F238E27FC236}">
                <a16:creationId xmlns:a16="http://schemas.microsoft.com/office/drawing/2014/main" id="{FDDDE1FD-8015-4A75-B9A7-CC593E253F40}"/>
              </a:ext>
            </a:extLst>
          </p:cNvPr>
          <p:cNvSpPr>
            <a:spLocks noGrp="1"/>
          </p:cNvSpPr>
          <p:nvPr>
            <p:ph idx="1"/>
          </p:nvPr>
        </p:nvSpPr>
        <p:spPr/>
        <p:txBody>
          <a:bodyPr/>
          <a:lstStyle/>
          <a:p>
            <a:r>
              <a:rPr lang="en-US" altLang="zh-TW" dirty="0"/>
              <a:t>Natural Language Processing</a:t>
            </a:r>
            <a:r>
              <a:rPr lang="zh-TW" altLang="en-US" dirty="0"/>
              <a:t> </a:t>
            </a:r>
            <a:r>
              <a:rPr lang="en-US" altLang="zh-TW" dirty="0"/>
              <a:t>(</a:t>
            </a:r>
            <a:r>
              <a:rPr lang="zh-TW" altLang="en-US" dirty="0">
                <a:latin typeface="微軟正黑體" panose="020B0604030504040204" pitchFamily="34" charset="-120"/>
                <a:ea typeface="微軟正黑體" panose="020B0604030504040204" pitchFamily="34" charset="-120"/>
              </a:rPr>
              <a:t>自然語言處理</a:t>
            </a:r>
            <a:r>
              <a:rPr lang="en-US" altLang="zh-TW" dirty="0"/>
              <a:t>)</a:t>
            </a:r>
          </a:p>
          <a:p>
            <a:endParaRPr lang="en-US" altLang="zh-TW" dirty="0"/>
          </a:p>
          <a:p>
            <a:r>
              <a:rPr lang="zh-TW" altLang="en-US" dirty="0">
                <a:latin typeface="微軟正黑體" panose="020B0604030504040204" pitchFamily="34" charset="-120"/>
                <a:ea typeface="微軟正黑體" panose="020B0604030504040204" pitchFamily="34" charset="-120"/>
              </a:rPr>
              <a:t>各種語言轉換成電腦能辨識的訊號的過程</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簡言之是使電腦能理解人類語言的過程</a:t>
            </a:r>
          </a:p>
        </p:txBody>
      </p:sp>
      <p:pic>
        <p:nvPicPr>
          <p:cNvPr id="1026" name="Picture 2" descr="ãé»è¦çè§£äººãçåçæå°çµæ">
            <a:extLst>
              <a:ext uri="{FF2B5EF4-FFF2-40B4-BE49-F238E27FC236}">
                <a16:creationId xmlns:a16="http://schemas.microsoft.com/office/drawing/2014/main" id="{0772EAA6-0E79-485E-9D64-B0E4F52E10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5956" y="3817737"/>
            <a:ext cx="4280221" cy="2675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44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AB14AA-A1AC-4324-BA4C-66121F59D153}"/>
              </a:ext>
            </a:extLst>
          </p:cNvPr>
          <p:cNvSpPr>
            <a:spLocks noGrp="1"/>
          </p:cNvSpPr>
          <p:nvPr>
            <p:ph type="title"/>
          </p:nvPr>
        </p:nvSpPr>
        <p:spPr/>
        <p:txBody>
          <a:bodyPr/>
          <a:lstStyle/>
          <a:p>
            <a:r>
              <a:rPr lang="en-US" altLang="zh-TW" b="1" dirty="0"/>
              <a:t>Why NLP?</a:t>
            </a:r>
            <a:endParaRPr lang="zh-TW" altLang="en-US" b="1" dirty="0"/>
          </a:p>
        </p:txBody>
      </p:sp>
      <p:sp>
        <p:nvSpPr>
          <p:cNvPr id="3" name="內容版面配置區 2">
            <a:extLst>
              <a:ext uri="{FF2B5EF4-FFF2-40B4-BE49-F238E27FC236}">
                <a16:creationId xmlns:a16="http://schemas.microsoft.com/office/drawing/2014/main" id="{70EDDB69-D431-4D88-A5FF-C6EAF78C5916}"/>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人類對於不同語言需要透過學習去理解，電腦同樣需要</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自然語言分成許多不同的字、詞、句；程式語言中字元就是字元，只分成單個字或是多個字</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若是單純以整句話、整個詞、或是以字作為輸入，並不能使電腦完整理解語言</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4826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6B05F3-0F27-400E-A546-E81AFBAC148E}"/>
              </a:ext>
            </a:extLst>
          </p:cNvPr>
          <p:cNvSpPr>
            <a:spLocks noGrp="1"/>
          </p:cNvSpPr>
          <p:nvPr>
            <p:ph type="title"/>
          </p:nvPr>
        </p:nvSpPr>
        <p:spPr/>
        <p:txBody>
          <a:bodyPr/>
          <a:lstStyle/>
          <a:p>
            <a:r>
              <a:rPr lang="en-US" altLang="zh-TW" b="1" dirty="0"/>
              <a:t>How</a:t>
            </a:r>
            <a:r>
              <a:rPr lang="zh-TW" altLang="en-US" b="1" dirty="0"/>
              <a:t> </a:t>
            </a:r>
            <a:r>
              <a:rPr lang="en-US" altLang="zh-TW" b="1" dirty="0"/>
              <a:t>NLP?</a:t>
            </a:r>
            <a:endParaRPr lang="zh-TW" altLang="en-US" b="1" dirty="0"/>
          </a:p>
        </p:txBody>
      </p:sp>
      <p:sp>
        <p:nvSpPr>
          <p:cNvPr id="3" name="內容版面配置區 2">
            <a:extLst>
              <a:ext uri="{FF2B5EF4-FFF2-40B4-BE49-F238E27FC236}">
                <a16:creationId xmlns:a16="http://schemas.microsoft.com/office/drawing/2014/main" id="{FC28C148-8F30-4C3E-A80E-00251CF89D35}"/>
              </a:ext>
            </a:extLst>
          </p:cNvPr>
          <p:cNvSpPr>
            <a:spLocks noGrp="1"/>
          </p:cNvSpPr>
          <p:nvPr>
            <p:ph idx="1"/>
          </p:nvPr>
        </p:nvSpPr>
        <p:spPr/>
        <p:txBody>
          <a:bodyPr/>
          <a:lstStyle/>
          <a:p>
            <a:r>
              <a:rPr lang="zh-TW" altLang="en-US" dirty="0">
                <a:latin typeface="微軟正黑體" panose="020B0604030504040204" pitchFamily="34" charset="-120"/>
                <a:ea typeface="微軟正黑體" panose="020B0604030504040204" pitchFamily="34" charset="-120"/>
              </a:rPr>
              <a:t>第一步是將剛剛提到語言的字元，轉化成機器能理解的，像是數值。</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最簡單的當然就是每一個不同的字就當成是一個類別，舉個例子：今天天氣很好，包含五個字，每個字各自就是一類。</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而有許多可以讓文字轉化為數值的方式，像是：</a:t>
            </a:r>
            <a:endParaRPr lang="en-US" altLang="zh-TW" dirty="0">
              <a:latin typeface="微軟正黑體" panose="020B0604030504040204" pitchFamily="34" charset="-120"/>
              <a:ea typeface="微軟正黑體" panose="020B0604030504040204" pitchFamily="34" charset="-120"/>
            </a:endParaRPr>
          </a:p>
          <a:p>
            <a:pPr marL="514350" indent="-514350">
              <a:buFont typeface="+mj-lt"/>
              <a:buAutoNum type="arabicPeriod"/>
            </a:pPr>
            <a:r>
              <a:rPr lang="en-US" altLang="zh-TW" dirty="0">
                <a:ea typeface="微軟正黑體" panose="020B0604030504040204" pitchFamily="34" charset="-120"/>
              </a:rPr>
              <a:t>One Hot Encoding</a:t>
            </a:r>
          </a:p>
          <a:p>
            <a:pPr marL="514350" indent="-514350">
              <a:buFont typeface="+mj-lt"/>
              <a:buAutoNum type="arabicPeriod"/>
            </a:pPr>
            <a:r>
              <a:rPr lang="en-US" altLang="zh-TW" dirty="0">
                <a:ea typeface="微軟正黑體" panose="020B0604030504040204" pitchFamily="34" charset="-120"/>
              </a:rPr>
              <a:t>Distributed </a:t>
            </a:r>
            <a:r>
              <a:rPr lang="en-US" altLang="zh-TW" dirty="0"/>
              <a:t>Representation </a:t>
            </a:r>
          </a:p>
          <a:p>
            <a:pPr marL="514350" indent="-514350">
              <a:buFont typeface="+mj-lt"/>
              <a:buAutoNum type="arabicPeriod"/>
            </a:pPr>
            <a:r>
              <a:rPr lang="en-US" altLang="zh-TW" dirty="0">
                <a:ea typeface="微軟正黑體" panose="020B0604030504040204" pitchFamily="34" charset="-120"/>
              </a:rPr>
              <a:t>Word</a:t>
            </a:r>
            <a:r>
              <a:rPr lang="zh-TW" altLang="en-US" dirty="0">
                <a:ea typeface="微軟正黑體" panose="020B0604030504040204" pitchFamily="34" charset="-120"/>
              </a:rPr>
              <a:t> </a:t>
            </a:r>
            <a:r>
              <a:rPr lang="en-US" altLang="zh-TW" dirty="0">
                <a:ea typeface="微軟正黑體" panose="020B0604030504040204" pitchFamily="34" charset="-120"/>
              </a:rPr>
              <a:t>Vectors</a:t>
            </a:r>
          </a:p>
        </p:txBody>
      </p:sp>
    </p:spTree>
    <p:extLst>
      <p:ext uri="{BB962C8B-B14F-4D97-AF65-F5344CB8AC3E}">
        <p14:creationId xmlns:p14="http://schemas.microsoft.com/office/powerpoint/2010/main" val="120339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dirty="0"/>
              <a:t>One Hot Encoding</a:t>
            </a:r>
          </a:p>
          <a:p>
            <a:pPr marL="0" indent="0">
              <a:buNone/>
            </a:pPr>
            <a:r>
              <a:rPr lang="zh-TW" altLang="en-US" dirty="0">
                <a:latin typeface="微軟正黑體" panose="020B0604030504040204" pitchFamily="34" charset="-120"/>
                <a:ea typeface="微軟正黑體" panose="020B0604030504040204" pitchFamily="34" charset="-120"/>
              </a:rPr>
              <a:t>假設今天有一段文字是：</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「今天天氣很好」斷詞後有三個詞，今天、天氣、很好</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轉成向量會變成</a:t>
            </a:r>
            <a:endParaRPr lang="en-US" altLang="zh-TW" dirty="0">
              <a:latin typeface="微軟正黑體" panose="020B0604030504040204" pitchFamily="34" charset="-120"/>
              <a:ea typeface="微軟正黑體" panose="020B0604030504040204" pitchFamily="34" charset="-120"/>
            </a:endParaRPr>
          </a:p>
          <a:p>
            <a:pPr marL="0" indent="0">
              <a:buNone/>
            </a:pPr>
            <a:r>
              <a:rPr lang="zh-TW" altLang="en-US" dirty="0">
                <a:latin typeface="微軟正黑體" panose="020B0604030504040204" pitchFamily="34" charset="-120"/>
                <a:ea typeface="微軟正黑體" panose="020B0604030504040204" pitchFamily="34" charset="-120"/>
              </a:rPr>
              <a:t>今天－</a:t>
            </a:r>
            <a:r>
              <a:rPr lang="en-US" altLang="zh-TW" dirty="0">
                <a:latin typeface="微軟正黑體" panose="020B0604030504040204" pitchFamily="34" charset="-120"/>
                <a:ea typeface="微軟正黑體" panose="020B0604030504040204" pitchFamily="34" charset="-120"/>
              </a:rPr>
              <a:t>[1,0,0]</a:t>
            </a:r>
            <a:r>
              <a:rPr lang="zh-TW" altLang="en-US" dirty="0">
                <a:latin typeface="微軟正黑體" panose="020B0604030504040204" pitchFamily="34" charset="-120"/>
                <a:ea typeface="微軟正黑體" panose="020B0604030504040204" pitchFamily="34" charset="-120"/>
              </a:rPr>
              <a:t>、天氣－</a:t>
            </a:r>
            <a:r>
              <a:rPr lang="en-US" altLang="zh-TW" dirty="0">
                <a:latin typeface="微軟正黑體" panose="020B0604030504040204" pitchFamily="34" charset="-120"/>
                <a:ea typeface="微軟正黑體" panose="020B0604030504040204" pitchFamily="34" charset="-120"/>
              </a:rPr>
              <a:t>[0,1,0]</a:t>
            </a:r>
            <a:r>
              <a:rPr lang="zh-TW" altLang="en-US" dirty="0">
                <a:latin typeface="微軟正黑體" panose="020B0604030504040204" pitchFamily="34" charset="-120"/>
                <a:ea typeface="微軟正黑體" panose="020B0604030504040204" pitchFamily="34" charset="-120"/>
              </a:rPr>
              <a:t>、很好－</a:t>
            </a:r>
            <a:r>
              <a:rPr lang="en-US" altLang="zh-TW" dirty="0">
                <a:latin typeface="微軟正黑體" panose="020B0604030504040204" pitchFamily="34" charset="-120"/>
                <a:ea typeface="微軟正黑體" panose="020B0604030504040204" pitchFamily="34" charset="-120"/>
              </a:rPr>
              <a:t>[0,0,1]</a:t>
            </a:r>
          </a:p>
          <a:p>
            <a:pPr marL="0" indent="0">
              <a:buNone/>
            </a:pPr>
            <a:r>
              <a:rPr lang="zh-TW" altLang="en-US" dirty="0">
                <a:latin typeface="微軟正黑體" panose="020B0604030504040204" pitchFamily="34" charset="-120"/>
                <a:ea typeface="微軟正黑體" panose="020B0604030504040204" pitchFamily="34" charset="-120"/>
              </a:rPr>
              <a:t>這種作法我們稱為</a:t>
            </a:r>
            <a:r>
              <a:rPr lang="en-US" altLang="zh-TW" dirty="0">
                <a:latin typeface="微軟正黑體" panose="020B0604030504040204" pitchFamily="34" charset="-120"/>
                <a:ea typeface="微軟正黑體" panose="020B0604030504040204" pitchFamily="34" charset="-120"/>
              </a:rPr>
              <a:t>One hot Encoding</a:t>
            </a:r>
          </a:p>
          <a:p>
            <a:pPr marL="0" indent="0">
              <a:buNone/>
            </a:pPr>
            <a:r>
              <a:rPr lang="zh-TW" altLang="en-US" dirty="0">
                <a:latin typeface="微軟正黑體" panose="020B0604030504040204" pitchFamily="34" charset="-120"/>
                <a:ea typeface="微軟正黑體" panose="020B0604030504040204" pitchFamily="34" charset="-120"/>
              </a:rPr>
              <a:t>而在這個案例中，三個向量內積為零</a:t>
            </a:r>
            <a:r>
              <a:rPr lang="zh-TW" altLang="en-US" sz="2600" dirty="0">
                <a:latin typeface="微軟正黑體" panose="020B0604030504040204" pitchFamily="34" charset="-120"/>
                <a:ea typeface="微軟正黑體" panose="020B0604030504040204" pitchFamily="34" charset="-120"/>
              </a:rPr>
              <a:t>，代表他們為不相交之向量</a:t>
            </a:r>
            <a:endParaRPr lang="en-US" altLang="zh-TW" sz="2600" dirty="0">
              <a:latin typeface="微軟正黑體" panose="020B0604030504040204" pitchFamily="34" charset="-120"/>
              <a:ea typeface="微軟正黑體" panose="020B0604030504040204" pitchFamily="34" charset="-120"/>
            </a:endParaRPr>
          </a:p>
          <a:p>
            <a:pPr marL="0" indent="0">
              <a:buNone/>
            </a:pPr>
            <a:r>
              <a:rPr lang="en-US" altLang="zh-TW" sz="2600" dirty="0">
                <a:latin typeface="微軟正黑體" panose="020B0604030504040204" pitchFamily="34" charset="-120"/>
                <a:ea typeface="微軟正黑體" panose="020B0604030504040204" pitchFamily="34" charset="-120"/>
              </a:rPr>
              <a:t>Hint</a:t>
            </a:r>
            <a:r>
              <a:rPr lang="zh-TW" altLang="en-US" sz="2600" dirty="0">
                <a:latin typeface="微軟正黑體" panose="020B0604030504040204" pitchFamily="34" charset="-120"/>
                <a:ea typeface="微軟正黑體" panose="020B0604030504040204" pitchFamily="34" charset="-120"/>
              </a:rPr>
              <a:t>：想想看這種數值方式，會造成什麼問題？</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31157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fontScale="92500" lnSpcReduction="10000"/>
          </a:bodyPr>
          <a:lstStyle/>
          <a:p>
            <a:r>
              <a:rPr lang="en-US" altLang="zh-TW" sz="3000" dirty="0"/>
              <a:t>Distributed Representation</a:t>
            </a:r>
          </a:p>
          <a:p>
            <a:pPr marL="0" indent="0">
              <a:buNone/>
            </a:pPr>
            <a:r>
              <a:rPr lang="zh-TW" altLang="en-US" sz="2400" dirty="0">
                <a:latin typeface="微軟正黑體" panose="020B0604030504040204" pitchFamily="34" charset="-120"/>
                <a:ea typeface="微軟正黑體" panose="020B0604030504040204" pitchFamily="34" charset="-120"/>
              </a:rPr>
              <a:t>首先我們來看一下下面這段話                    </a:t>
            </a:r>
            <a:endParaRPr lang="en-US" altLang="zh-TW" sz="2400" dirty="0">
              <a:latin typeface="微軟正黑體" panose="020B0604030504040204" pitchFamily="34" charset="-120"/>
              <a:ea typeface="微軟正黑體" panose="020B0604030504040204" pitchFamily="34" charset="-120"/>
            </a:endParaRPr>
          </a:p>
          <a:p>
            <a:pPr marL="0" indent="0">
              <a:buNone/>
            </a:pPr>
            <a:r>
              <a:rPr lang="en-US" altLang="zh-TW" sz="2400" i="1" dirty="0">
                <a:latin typeface="微軟正黑體" panose="020B0604030504040204" pitchFamily="34" charset="-120"/>
                <a:ea typeface="微軟正黑體" panose="020B0604030504040204" pitchFamily="34" charset="-120"/>
              </a:rPr>
              <a:t>The dog run.</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cat run.</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sleep.</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sleep.</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dog bark.</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cat meows.</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The bird fly.</a:t>
            </a:r>
            <a:br>
              <a:rPr lang="en-US" altLang="zh-TW" sz="2400" dirty="0">
                <a:latin typeface="微軟正黑體" panose="020B0604030504040204" pitchFamily="34" charset="-120"/>
                <a:ea typeface="微軟正黑體" panose="020B0604030504040204" pitchFamily="34" charset="-120"/>
              </a:rPr>
            </a:br>
            <a:r>
              <a:rPr lang="en-US" altLang="zh-TW" sz="2400" i="1" dirty="0">
                <a:latin typeface="微軟正黑體" panose="020B0604030504040204" pitchFamily="34" charset="-120"/>
                <a:ea typeface="微軟正黑體" panose="020B0604030504040204" pitchFamily="34" charset="-120"/>
              </a:rPr>
              <a:t>A bird sleep.</a:t>
            </a:r>
          </a:p>
          <a:p>
            <a:pPr marL="0" indent="0">
              <a:buNone/>
            </a:pPr>
            <a:r>
              <a:rPr lang="zh-TW" altLang="en-US" sz="2200" dirty="0">
                <a:latin typeface="微軟正黑體" panose="020B0604030504040204" pitchFamily="34" charset="-120"/>
                <a:ea typeface="微軟正黑體" panose="020B0604030504040204" pitchFamily="34" charset="-120"/>
              </a:rPr>
              <a:t>若我們將這些字按照每一句跟其他字共同</a:t>
            </a:r>
            <a:endParaRPr lang="en-US" altLang="zh-TW" sz="2200" dirty="0">
              <a:latin typeface="微軟正黑體" panose="020B0604030504040204" pitchFamily="34" charset="-120"/>
              <a:ea typeface="微軟正黑體" panose="020B0604030504040204" pitchFamily="34" charset="-120"/>
            </a:endParaRPr>
          </a:p>
          <a:p>
            <a:pPr marL="0" indent="0">
              <a:buNone/>
            </a:pPr>
            <a:r>
              <a:rPr lang="zh-TW" altLang="en-US" sz="2200" dirty="0">
                <a:latin typeface="微軟正黑體" panose="020B0604030504040204" pitchFamily="34" charset="-120"/>
                <a:ea typeface="微軟正黑體" panose="020B0604030504040204" pitchFamily="34" charset="-120"/>
              </a:rPr>
              <a:t>出現的關係以矩陣來呈現，就會像右圖一樣</a:t>
            </a: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pic>
        <p:nvPicPr>
          <p:cNvPr id="4" name="內容版面配置區 3">
            <a:extLst>
              <a:ext uri="{FF2B5EF4-FFF2-40B4-BE49-F238E27FC236}">
                <a16:creationId xmlns:a16="http://schemas.microsoft.com/office/drawing/2014/main" id="{11C88258-BFFC-4265-B396-98862D8D2318}"/>
              </a:ext>
            </a:extLst>
          </p:cNvPr>
          <p:cNvPicPr>
            <a:picLocks noChangeAspect="1"/>
          </p:cNvPicPr>
          <p:nvPr/>
        </p:nvPicPr>
        <p:blipFill>
          <a:blip r:embed="rId2"/>
          <a:stretch>
            <a:fillRect/>
          </a:stretch>
        </p:blipFill>
        <p:spPr>
          <a:xfrm>
            <a:off x="5284933" y="1690688"/>
            <a:ext cx="6729417" cy="2809215"/>
          </a:xfrm>
          <a:prstGeom prst="rect">
            <a:avLst/>
          </a:prstGeom>
        </p:spPr>
      </p:pic>
    </p:spTree>
    <p:extLst>
      <p:ext uri="{BB962C8B-B14F-4D97-AF65-F5344CB8AC3E}">
        <p14:creationId xmlns:p14="http://schemas.microsoft.com/office/powerpoint/2010/main" val="82576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Distributed Representation</a:t>
            </a:r>
          </a:p>
          <a:p>
            <a:endParaRPr lang="en-US" altLang="zh-TW" sz="3000" dirty="0"/>
          </a:p>
          <a:p>
            <a:pPr marL="0" indent="0">
              <a:buNone/>
            </a:pPr>
            <a:r>
              <a:rPr lang="zh-TW" altLang="en-US" dirty="0">
                <a:latin typeface="微軟正黑體" panose="020B0604030504040204" pitchFamily="34" charset="-120"/>
                <a:ea typeface="微軟正黑體" panose="020B0604030504040204" pitchFamily="34" charset="-120"/>
              </a:rPr>
              <a:t>前面所提到的表達方式，大家可以發現他解決了</a:t>
            </a:r>
            <a:r>
              <a:rPr lang="en-US" altLang="zh-TW" dirty="0">
                <a:latin typeface="微軟正黑體" panose="020B0604030504040204" pitchFamily="34" charset="-120"/>
                <a:ea typeface="微軟正黑體" panose="020B0604030504040204" pitchFamily="34" charset="-120"/>
              </a:rPr>
              <a:t>One Hot</a:t>
            </a:r>
            <a:r>
              <a:rPr lang="zh-TW" altLang="en-US" dirty="0">
                <a:latin typeface="微軟正黑體" panose="020B0604030504040204" pitchFamily="34" charset="-120"/>
                <a:ea typeface="微軟正黑體" panose="020B0604030504040204" pitchFamily="34" charset="-120"/>
              </a:rPr>
              <a:t>部分疏漏的問題，但是維度同樣會跟詞的數量相同，因此仍然十分耗費記憶體。因此有些實務上會透過 </a:t>
            </a:r>
            <a:r>
              <a:rPr lang="en-US" altLang="zh-TW" dirty="0">
                <a:latin typeface="微軟正黑體" panose="020B0604030504040204" pitchFamily="34" charset="-120"/>
                <a:ea typeface="微軟正黑體" panose="020B0604030504040204" pitchFamily="34" charset="-120"/>
              </a:rPr>
              <a:t>SVD(</a:t>
            </a:r>
            <a:r>
              <a:rPr lang="zh-TW" altLang="en-US" dirty="0">
                <a:latin typeface="微軟正黑體" panose="020B0604030504040204" pitchFamily="34" charset="-120"/>
                <a:ea typeface="微軟正黑體" panose="020B0604030504040204" pitchFamily="34" charset="-120"/>
              </a:rPr>
              <a:t>奇異值分解</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或是其他降維的方式來使一個詞彙的向量維度不會那麼大。</a:t>
            </a:r>
            <a:br>
              <a:rPr lang="zh-TW" altLang="en-US" dirty="0">
                <a:latin typeface="微軟正黑體" panose="020B0604030504040204" pitchFamily="34" charset="-120"/>
                <a:ea typeface="微軟正黑體" panose="020B0604030504040204" pitchFamily="34" charset="-120"/>
              </a:rPr>
            </a:br>
            <a:endParaRPr lang="en-US" altLang="zh-TW"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787356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0BF60C-F8F3-4048-8489-E2F861B019F6}"/>
              </a:ext>
            </a:extLst>
          </p:cNvPr>
          <p:cNvSpPr>
            <a:spLocks noGrp="1"/>
          </p:cNvSpPr>
          <p:nvPr>
            <p:ph type="title"/>
          </p:nvPr>
        </p:nvSpPr>
        <p:spPr>
          <a:xfrm>
            <a:off x="838200" y="365125"/>
            <a:ext cx="10515600" cy="1325563"/>
          </a:xfrm>
        </p:spPr>
        <p:txBody>
          <a:bodyPr/>
          <a:lstStyle/>
          <a:p>
            <a:r>
              <a:rPr lang="zh-TW" altLang="en-US" dirty="0">
                <a:latin typeface="微軟正黑體" panose="020B0604030504040204" pitchFamily="34" charset="-120"/>
                <a:ea typeface="微軟正黑體" panose="020B0604030504040204" pitchFamily="34" charset="-120"/>
              </a:rPr>
              <a:t>將文字轉化成數值</a:t>
            </a:r>
          </a:p>
        </p:txBody>
      </p:sp>
      <p:sp>
        <p:nvSpPr>
          <p:cNvPr id="3" name="內容版面配置區 2">
            <a:extLst>
              <a:ext uri="{FF2B5EF4-FFF2-40B4-BE49-F238E27FC236}">
                <a16:creationId xmlns:a16="http://schemas.microsoft.com/office/drawing/2014/main" id="{5A3643A6-C9CF-40F0-95F1-18978A762351}"/>
              </a:ext>
            </a:extLst>
          </p:cNvPr>
          <p:cNvSpPr>
            <a:spLocks noGrp="1"/>
          </p:cNvSpPr>
          <p:nvPr>
            <p:ph idx="1"/>
          </p:nvPr>
        </p:nvSpPr>
        <p:spPr/>
        <p:txBody>
          <a:bodyPr>
            <a:normAutofit/>
          </a:bodyPr>
          <a:lstStyle/>
          <a:p>
            <a:r>
              <a:rPr lang="en-US" altLang="zh-TW" sz="3000" dirty="0"/>
              <a:t>Word Vectors</a:t>
            </a:r>
          </a:p>
          <a:p>
            <a:pPr marL="0" indent="0">
              <a:buNone/>
            </a:pPr>
            <a:r>
              <a:rPr lang="zh-TW" altLang="en-US" sz="2400" dirty="0">
                <a:latin typeface="微軟正黑體" panose="020B0604030504040204" pitchFamily="34" charset="-120"/>
                <a:ea typeface="微軟正黑體" panose="020B0604030504040204" pitchFamily="34" charset="-120"/>
              </a:rPr>
              <a:t>詞向量意思是將詞彙給予隨機的向量數值</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透過前後是否出現相同的詞彙，給予他靠</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近或是遠離其他詞向量的效果</a:t>
            </a:r>
            <a:endParaRPr lang="en-US" altLang="zh-TW" sz="2400" dirty="0">
              <a:latin typeface="微軟正黑體" panose="020B0604030504040204" pitchFamily="34" charset="-120"/>
              <a:ea typeface="微軟正黑體" panose="020B0604030504040204" pitchFamily="34" charset="-120"/>
            </a:endParaRPr>
          </a:p>
          <a:p>
            <a:pPr marL="0" indent="0">
              <a:buNone/>
            </a:pP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透過大量語料的訓練，最後的詞向量意思</a:t>
            </a:r>
            <a:endParaRPr lang="en-US" altLang="zh-TW" sz="2400" dirty="0">
              <a:latin typeface="微軟正黑體" panose="020B0604030504040204" pitchFamily="34" charset="-120"/>
              <a:ea typeface="微軟正黑體" panose="020B0604030504040204" pitchFamily="34" charset="-120"/>
            </a:endParaRPr>
          </a:p>
          <a:p>
            <a:pPr marL="0" indent="0">
              <a:buNone/>
            </a:pPr>
            <a:r>
              <a:rPr lang="zh-TW" altLang="en-US" sz="2400" dirty="0">
                <a:latin typeface="微軟正黑體" panose="020B0604030504040204" pitchFamily="34" charset="-120"/>
                <a:ea typeface="微軟正黑體" panose="020B0604030504040204" pitchFamily="34" charset="-120"/>
              </a:rPr>
              <a:t>相同的距離會越近；反之則會距離越遠</a:t>
            </a:r>
            <a:endParaRPr lang="en-US" altLang="zh-TW" sz="2400" dirty="0">
              <a:latin typeface="微軟正黑體" panose="020B0604030504040204" pitchFamily="34" charset="-120"/>
              <a:ea typeface="微軟正黑體" panose="020B0604030504040204" pitchFamily="34" charset="-120"/>
            </a:endParaRPr>
          </a:p>
          <a:p>
            <a:pPr marL="0" indent="0">
              <a:buNone/>
            </a:pPr>
            <a:br>
              <a:rPr lang="zh-TW" altLang="en-US" sz="1800" dirty="0"/>
            </a:br>
            <a:endParaRPr lang="en-US" altLang="zh-TW" dirty="0">
              <a:latin typeface="微軟正黑體" panose="020B0604030504040204" pitchFamily="34" charset="-120"/>
              <a:ea typeface="微軟正黑體" panose="020B0604030504040204" pitchFamily="34" charset="-120"/>
            </a:endParaRPr>
          </a:p>
        </p:txBody>
      </p:sp>
      <p:sp>
        <p:nvSpPr>
          <p:cNvPr id="27" name="向上箭號 25">
            <a:extLst>
              <a:ext uri="{FF2B5EF4-FFF2-40B4-BE49-F238E27FC236}">
                <a16:creationId xmlns:a16="http://schemas.microsoft.com/office/drawing/2014/main" id="{FA6A5E83-E879-4C7F-9E46-A0431EE4B83E}"/>
              </a:ext>
            </a:extLst>
          </p:cNvPr>
          <p:cNvSpPr/>
          <p:nvPr/>
        </p:nvSpPr>
        <p:spPr>
          <a:xfrm rot="19788455">
            <a:off x="7944450" y="3655048"/>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8" name="向上箭號 26">
            <a:extLst>
              <a:ext uri="{FF2B5EF4-FFF2-40B4-BE49-F238E27FC236}">
                <a16:creationId xmlns:a16="http://schemas.microsoft.com/office/drawing/2014/main" id="{B1D5A680-C128-4563-8C36-0156B0CCF828}"/>
              </a:ext>
            </a:extLst>
          </p:cNvPr>
          <p:cNvSpPr/>
          <p:nvPr/>
        </p:nvSpPr>
        <p:spPr>
          <a:xfrm rot="20749188">
            <a:off x="8111249" y="3542443"/>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向上箭號 27">
            <a:extLst>
              <a:ext uri="{FF2B5EF4-FFF2-40B4-BE49-F238E27FC236}">
                <a16:creationId xmlns:a16="http://schemas.microsoft.com/office/drawing/2014/main" id="{6CA3CB44-B207-42CA-AAA4-A89A0BE418E4}"/>
              </a:ext>
            </a:extLst>
          </p:cNvPr>
          <p:cNvSpPr/>
          <p:nvPr/>
        </p:nvSpPr>
        <p:spPr>
          <a:xfrm rot="2549670">
            <a:off x="8749869" y="3715251"/>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向上箭號 28">
            <a:extLst>
              <a:ext uri="{FF2B5EF4-FFF2-40B4-BE49-F238E27FC236}">
                <a16:creationId xmlns:a16="http://schemas.microsoft.com/office/drawing/2014/main" id="{43978F9A-6886-4417-B68B-7C155CDC2D1F}"/>
              </a:ext>
            </a:extLst>
          </p:cNvPr>
          <p:cNvSpPr/>
          <p:nvPr/>
        </p:nvSpPr>
        <p:spPr>
          <a:xfrm rot="4573810">
            <a:off x="9027094" y="4036826"/>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666FA4F7-4925-45AA-871E-ED0420D9EAAA}"/>
              </a:ext>
            </a:extLst>
          </p:cNvPr>
          <p:cNvSpPr txBox="1"/>
          <p:nvPr/>
        </p:nvSpPr>
        <p:spPr>
          <a:xfrm>
            <a:off x="6992628" y="3378797"/>
            <a:ext cx="646331" cy="369332"/>
          </a:xfrm>
          <a:prstGeom prst="rect">
            <a:avLst/>
          </a:prstGeom>
          <a:noFill/>
        </p:spPr>
        <p:txBody>
          <a:bodyPr wrap="none" rtlCol="0">
            <a:spAutoFit/>
          </a:bodyPr>
          <a:lstStyle/>
          <a:p>
            <a:r>
              <a:rPr lang="zh-TW" altLang="en-US" dirty="0"/>
              <a:t>今天</a:t>
            </a:r>
          </a:p>
        </p:txBody>
      </p:sp>
      <p:sp>
        <p:nvSpPr>
          <p:cNvPr id="32" name="文字方塊 31">
            <a:extLst>
              <a:ext uri="{FF2B5EF4-FFF2-40B4-BE49-F238E27FC236}">
                <a16:creationId xmlns:a16="http://schemas.microsoft.com/office/drawing/2014/main" id="{CE986F86-BBF3-4A8F-8C66-12C90C585A60}"/>
              </a:ext>
            </a:extLst>
          </p:cNvPr>
          <p:cNvSpPr txBox="1"/>
          <p:nvPr/>
        </p:nvSpPr>
        <p:spPr>
          <a:xfrm>
            <a:off x="8115990" y="3256506"/>
            <a:ext cx="646331" cy="369332"/>
          </a:xfrm>
          <a:prstGeom prst="rect">
            <a:avLst/>
          </a:prstGeom>
          <a:noFill/>
        </p:spPr>
        <p:txBody>
          <a:bodyPr wrap="none" rtlCol="0">
            <a:spAutoFit/>
          </a:bodyPr>
          <a:lstStyle/>
          <a:p>
            <a:r>
              <a:rPr lang="zh-TW" altLang="en-US" dirty="0"/>
              <a:t>天氣</a:t>
            </a:r>
          </a:p>
        </p:txBody>
      </p:sp>
      <p:sp>
        <p:nvSpPr>
          <p:cNvPr id="33" name="文字方塊 32">
            <a:extLst>
              <a:ext uri="{FF2B5EF4-FFF2-40B4-BE49-F238E27FC236}">
                <a16:creationId xmlns:a16="http://schemas.microsoft.com/office/drawing/2014/main" id="{C0B52E2E-5E31-47B9-AAF6-5B6913D91F19}"/>
              </a:ext>
            </a:extLst>
          </p:cNvPr>
          <p:cNvSpPr txBox="1"/>
          <p:nvPr/>
        </p:nvSpPr>
        <p:spPr>
          <a:xfrm>
            <a:off x="9405922" y="3465684"/>
            <a:ext cx="646331" cy="369332"/>
          </a:xfrm>
          <a:prstGeom prst="rect">
            <a:avLst/>
          </a:prstGeom>
          <a:noFill/>
        </p:spPr>
        <p:txBody>
          <a:bodyPr wrap="none" rtlCol="0">
            <a:spAutoFit/>
          </a:bodyPr>
          <a:lstStyle/>
          <a:p>
            <a:r>
              <a:rPr lang="zh-TW" altLang="en-US" dirty="0"/>
              <a:t>狗狗</a:t>
            </a:r>
          </a:p>
        </p:txBody>
      </p:sp>
      <p:sp>
        <p:nvSpPr>
          <p:cNvPr id="34" name="文字方塊 33">
            <a:extLst>
              <a:ext uri="{FF2B5EF4-FFF2-40B4-BE49-F238E27FC236}">
                <a16:creationId xmlns:a16="http://schemas.microsoft.com/office/drawing/2014/main" id="{568740BC-2201-4DBC-8480-8AF09AF39231}"/>
              </a:ext>
            </a:extLst>
          </p:cNvPr>
          <p:cNvSpPr txBox="1"/>
          <p:nvPr/>
        </p:nvSpPr>
        <p:spPr>
          <a:xfrm>
            <a:off x="9960372" y="4459681"/>
            <a:ext cx="646331" cy="369332"/>
          </a:xfrm>
          <a:prstGeom prst="rect">
            <a:avLst/>
          </a:prstGeom>
          <a:noFill/>
        </p:spPr>
        <p:txBody>
          <a:bodyPr wrap="none" rtlCol="0">
            <a:spAutoFit/>
          </a:bodyPr>
          <a:lstStyle/>
          <a:p>
            <a:r>
              <a:rPr lang="zh-TW" altLang="en-US" dirty="0"/>
              <a:t>睡覺</a:t>
            </a:r>
          </a:p>
        </p:txBody>
      </p:sp>
      <p:sp>
        <p:nvSpPr>
          <p:cNvPr id="35" name="向上箭號 4">
            <a:extLst>
              <a:ext uri="{FF2B5EF4-FFF2-40B4-BE49-F238E27FC236}">
                <a16:creationId xmlns:a16="http://schemas.microsoft.com/office/drawing/2014/main" id="{23A62BCA-DBFE-487C-905C-70BD7DCD32CE}"/>
              </a:ext>
            </a:extLst>
          </p:cNvPr>
          <p:cNvSpPr/>
          <p:nvPr/>
        </p:nvSpPr>
        <p:spPr>
          <a:xfrm rot="19523845">
            <a:off x="7746392" y="1364394"/>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上箭號 5">
            <a:extLst>
              <a:ext uri="{FF2B5EF4-FFF2-40B4-BE49-F238E27FC236}">
                <a16:creationId xmlns:a16="http://schemas.microsoft.com/office/drawing/2014/main" id="{D9EF5466-6C20-47CC-9644-618E58D12C36}"/>
              </a:ext>
            </a:extLst>
          </p:cNvPr>
          <p:cNvSpPr/>
          <p:nvPr/>
        </p:nvSpPr>
        <p:spPr>
          <a:xfrm>
            <a:off x="8218077" y="1320464"/>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7" name="向上箭號 6">
            <a:extLst>
              <a:ext uri="{FF2B5EF4-FFF2-40B4-BE49-F238E27FC236}">
                <a16:creationId xmlns:a16="http://schemas.microsoft.com/office/drawing/2014/main" id="{7004A1AF-9FBD-40D0-B014-56F913651C3F}"/>
              </a:ext>
            </a:extLst>
          </p:cNvPr>
          <p:cNvSpPr/>
          <p:nvPr/>
        </p:nvSpPr>
        <p:spPr>
          <a:xfrm rot="2549670">
            <a:off x="8749868" y="1461971"/>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向上箭號 7">
            <a:extLst>
              <a:ext uri="{FF2B5EF4-FFF2-40B4-BE49-F238E27FC236}">
                <a16:creationId xmlns:a16="http://schemas.microsoft.com/office/drawing/2014/main" id="{911C1707-CF29-4014-A6C8-E656BBD52805}"/>
              </a:ext>
            </a:extLst>
          </p:cNvPr>
          <p:cNvSpPr/>
          <p:nvPr/>
        </p:nvSpPr>
        <p:spPr>
          <a:xfrm rot="4573810">
            <a:off x="9027093" y="1783546"/>
            <a:ext cx="530019" cy="1536022"/>
          </a:xfrm>
          <a:prstGeom prst="upArrow">
            <a:avLst>
              <a:gd name="adj1" fmla="val 41985"/>
              <a:gd name="adj2" fmla="val 9343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FEC4592-334A-4A1F-8D24-99AA848954B9}"/>
              </a:ext>
            </a:extLst>
          </p:cNvPr>
          <p:cNvSpPr txBox="1"/>
          <p:nvPr/>
        </p:nvSpPr>
        <p:spPr>
          <a:xfrm>
            <a:off x="6992627" y="1125517"/>
            <a:ext cx="646331" cy="369332"/>
          </a:xfrm>
          <a:prstGeom prst="rect">
            <a:avLst/>
          </a:prstGeom>
          <a:noFill/>
        </p:spPr>
        <p:txBody>
          <a:bodyPr wrap="none" rtlCol="0">
            <a:spAutoFit/>
          </a:bodyPr>
          <a:lstStyle/>
          <a:p>
            <a:r>
              <a:rPr lang="zh-TW" altLang="en-US" dirty="0"/>
              <a:t>今天</a:t>
            </a:r>
          </a:p>
        </p:txBody>
      </p:sp>
      <p:sp>
        <p:nvSpPr>
          <p:cNvPr id="40" name="文字方塊 39">
            <a:extLst>
              <a:ext uri="{FF2B5EF4-FFF2-40B4-BE49-F238E27FC236}">
                <a16:creationId xmlns:a16="http://schemas.microsoft.com/office/drawing/2014/main" id="{177A99FD-5BA2-4EF7-AD2B-7188FD1C3FE9}"/>
              </a:ext>
            </a:extLst>
          </p:cNvPr>
          <p:cNvSpPr txBox="1"/>
          <p:nvPr/>
        </p:nvSpPr>
        <p:spPr>
          <a:xfrm>
            <a:off x="8115989" y="1003226"/>
            <a:ext cx="646331" cy="369332"/>
          </a:xfrm>
          <a:prstGeom prst="rect">
            <a:avLst/>
          </a:prstGeom>
          <a:noFill/>
        </p:spPr>
        <p:txBody>
          <a:bodyPr wrap="none" rtlCol="0">
            <a:spAutoFit/>
          </a:bodyPr>
          <a:lstStyle/>
          <a:p>
            <a:r>
              <a:rPr lang="zh-TW" altLang="en-US" dirty="0"/>
              <a:t>天氣</a:t>
            </a:r>
          </a:p>
        </p:txBody>
      </p:sp>
      <p:sp>
        <p:nvSpPr>
          <p:cNvPr id="41" name="文字方塊 40">
            <a:extLst>
              <a:ext uri="{FF2B5EF4-FFF2-40B4-BE49-F238E27FC236}">
                <a16:creationId xmlns:a16="http://schemas.microsoft.com/office/drawing/2014/main" id="{FB515F6D-B730-44F8-83E7-78E0CA3071BF}"/>
              </a:ext>
            </a:extLst>
          </p:cNvPr>
          <p:cNvSpPr txBox="1"/>
          <p:nvPr/>
        </p:nvSpPr>
        <p:spPr>
          <a:xfrm>
            <a:off x="9405921" y="1212404"/>
            <a:ext cx="646331" cy="369332"/>
          </a:xfrm>
          <a:prstGeom prst="rect">
            <a:avLst/>
          </a:prstGeom>
          <a:noFill/>
        </p:spPr>
        <p:txBody>
          <a:bodyPr wrap="none" rtlCol="0">
            <a:spAutoFit/>
          </a:bodyPr>
          <a:lstStyle/>
          <a:p>
            <a:r>
              <a:rPr lang="zh-TW" altLang="en-US" dirty="0"/>
              <a:t>狗狗</a:t>
            </a:r>
          </a:p>
        </p:txBody>
      </p:sp>
      <p:sp>
        <p:nvSpPr>
          <p:cNvPr id="42" name="文字方塊 41">
            <a:extLst>
              <a:ext uri="{FF2B5EF4-FFF2-40B4-BE49-F238E27FC236}">
                <a16:creationId xmlns:a16="http://schemas.microsoft.com/office/drawing/2014/main" id="{6628B8A0-69F5-458C-A808-344601229C28}"/>
              </a:ext>
            </a:extLst>
          </p:cNvPr>
          <p:cNvSpPr txBox="1"/>
          <p:nvPr/>
        </p:nvSpPr>
        <p:spPr>
          <a:xfrm>
            <a:off x="9960371" y="2206401"/>
            <a:ext cx="646331" cy="369332"/>
          </a:xfrm>
          <a:prstGeom prst="rect">
            <a:avLst/>
          </a:prstGeom>
          <a:noFill/>
        </p:spPr>
        <p:txBody>
          <a:bodyPr wrap="none" rtlCol="0">
            <a:spAutoFit/>
          </a:bodyPr>
          <a:lstStyle/>
          <a:p>
            <a:r>
              <a:rPr lang="zh-TW" altLang="en-US" dirty="0"/>
              <a:t>睡覺</a:t>
            </a:r>
          </a:p>
        </p:txBody>
      </p:sp>
    </p:spTree>
    <p:extLst>
      <p:ext uri="{BB962C8B-B14F-4D97-AF65-F5344CB8AC3E}">
        <p14:creationId xmlns:p14="http://schemas.microsoft.com/office/powerpoint/2010/main" val="57898151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1098</Words>
  <Application>Microsoft Office PowerPoint</Application>
  <PresentationFormat>寬螢幕</PresentationFormat>
  <Paragraphs>119</Paragraphs>
  <Slides>23</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23</vt:i4>
      </vt:variant>
    </vt:vector>
  </HeadingPairs>
  <TitlesOfParts>
    <vt:vector size="29" baseType="lpstr">
      <vt:lpstr>Microsoft JhengHei Light</vt:lpstr>
      <vt:lpstr>微軟正黑體</vt:lpstr>
      <vt:lpstr>Arial</vt:lpstr>
      <vt:lpstr>Calibri</vt:lpstr>
      <vt:lpstr>Calibri Light</vt:lpstr>
      <vt:lpstr>Office 佈景主題</vt:lpstr>
      <vt:lpstr>電腦不只會揀土豆 也會認中文-NLP概念簡介 </vt:lpstr>
      <vt:lpstr>基本介紹</vt:lpstr>
      <vt:lpstr>What is NLP</vt:lpstr>
      <vt:lpstr>Why NLP?</vt:lpstr>
      <vt:lpstr>How NLP?</vt:lpstr>
      <vt:lpstr>將文字轉化成數值</vt:lpstr>
      <vt:lpstr>將文字轉化成數值</vt:lpstr>
      <vt:lpstr>將文字轉化成數值</vt:lpstr>
      <vt:lpstr>將文字轉化成數值</vt:lpstr>
      <vt:lpstr>NLP For?</vt:lpstr>
      <vt:lpstr>語法分析</vt:lpstr>
      <vt:lpstr>語法分析－斷詞</vt:lpstr>
      <vt:lpstr>語法分析－詞性</vt:lpstr>
      <vt:lpstr>語法分析－結構樹</vt:lpstr>
      <vt:lpstr>語意分析</vt:lpstr>
      <vt:lpstr>命名實體</vt:lpstr>
      <vt:lpstr>規則派及統計派</vt:lpstr>
      <vt:lpstr>AI對於NLP領域的影響</vt:lpstr>
      <vt:lpstr>基礎應用</vt:lpstr>
      <vt:lpstr>Demo</vt:lpstr>
      <vt:lpstr>斷詞詞性、摘要、QA模型Demo</vt:lpstr>
      <vt:lpstr>簡單的文字探勘Demo</vt:lpstr>
      <vt:lpstr>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電腦不只會揀土豆 也會認中文-NLP概念簡介 </dc:title>
  <dc:creator>景彥 藍</dc:creator>
  <cp:lastModifiedBy>景彥 藍</cp:lastModifiedBy>
  <cp:revision>53</cp:revision>
  <dcterms:created xsi:type="dcterms:W3CDTF">2019-04-06T17:08:19Z</dcterms:created>
  <dcterms:modified xsi:type="dcterms:W3CDTF">2019-04-08T11:18:26Z</dcterms:modified>
</cp:coreProperties>
</file>