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5" r:id="rId4"/>
    <p:sldId id="276" r:id="rId5"/>
    <p:sldId id="269" r:id="rId6"/>
    <p:sldId id="270" r:id="rId7"/>
    <p:sldId id="271" r:id="rId8"/>
    <p:sldId id="277" r:id="rId9"/>
    <p:sldId id="272" r:id="rId10"/>
    <p:sldId id="274" r:id="rId11"/>
    <p:sldId id="273" r:id="rId12"/>
    <p:sldId id="259" r:id="rId13"/>
    <p:sldId id="265" r:id="rId14"/>
    <p:sldId id="278" r:id="rId15"/>
    <p:sldId id="261" r:id="rId16"/>
    <p:sldId id="262" r:id="rId17"/>
    <p:sldId id="264"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4" r:id="rId32"/>
    <p:sldId id="295" r:id="rId33"/>
    <p:sldId id="296" r:id="rId34"/>
    <p:sldId id="263" r:id="rId35"/>
    <p:sldId id="268" r:id="rId36"/>
    <p:sldId id="266" r:id="rId37"/>
    <p:sldId id="267" r:id="rId38"/>
    <p:sldId id="280"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04728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5957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5425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58339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31938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08963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21216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51172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20080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178918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483FC479-F0E8-42DC-BB73-6E9DB9636FC7}" type="datetimeFigureOut">
              <a:rPr lang="zh-TW" altLang="en-US" smtClean="0"/>
              <a:t>2020/6/21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313408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FC479-F0E8-42DC-BB73-6E9DB9636FC7}" type="datetimeFigureOut">
              <a:rPr lang="zh-TW" altLang="en-US" smtClean="0"/>
              <a:t>2020/6/21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D27B2-1A6C-4901-9362-B81B7ECBA0B4}" type="slidenum">
              <a:rPr lang="zh-TW" altLang="en-US" smtClean="0"/>
              <a:t>‹#›</a:t>
            </a:fld>
            <a:endParaRPr lang="zh-TW" altLang="en-US"/>
          </a:p>
        </p:txBody>
      </p:sp>
    </p:spTree>
    <p:extLst>
      <p:ext uri="{BB962C8B-B14F-4D97-AF65-F5344CB8AC3E}">
        <p14:creationId xmlns:p14="http://schemas.microsoft.com/office/powerpoint/2010/main" val="400581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ron3312/embedding2l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From Embedding To Language Model</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err="1" smtClean="0"/>
              <a:t>Ching</a:t>
            </a:r>
            <a:r>
              <a:rPr lang="en-US" altLang="zh-TW" dirty="0" smtClean="0"/>
              <a:t> Yen Lan</a:t>
            </a:r>
          </a:p>
          <a:p>
            <a:endParaRPr lang="en-US" altLang="zh-TW" dirty="0" smtClean="0"/>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0190" y="2872520"/>
            <a:ext cx="3143250" cy="3838575"/>
          </a:xfrm>
          <a:prstGeom prst="rect">
            <a:avLst/>
          </a:prstGeom>
        </p:spPr>
      </p:pic>
    </p:spTree>
    <p:extLst>
      <p:ext uri="{BB962C8B-B14F-4D97-AF65-F5344CB8AC3E}">
        <p14:creationId xmlns:p14="http://schemas.microsoft.com/office/powerpoint/2010/main" val="1895193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9422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a:t>
            </a:r>
            <a:r>
              <a:rPr lang="zh-TW" altLang="en-US" dirty="0" smtClean="0">
                <a:latin typeface="微軟正黑體" panose="020B0604030504040204" pitchFamily="34" charset="-120"/>
                <a:ea typeface="微軟正黑體" panose="020B0604030504040204" pitchFamily="34" charset="-120"/>
              </a:rPr>
              <a:t>數值</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字詞前後關係</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r>
              <a:rPr lang="en-US" altLang="zh-TW" sz="2400" dirty="0">
                <a:latin typeface="微軟正黑體" panose="020B0604030504040204" pitchFamily="34" charset="-120"/>
                <a:ea typeface="微軟正黑體" panose="020B0604030504040204" pitchFamily="34" charset="-120"/>
              </a:rPr>
              <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4290817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a:t>
            </a:r>
            <a:r>
              <a:rPr lang="en-US" altLang="zh-TW" dirty="0" err="1"/>
              <a:t>I</a:t>
            </a:r>
            <a:r>
              <a:rPr lang="en-US" altLang="zh-TW" dirty="0" err="1" smtClean="0"/>
              <a:t>df</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TF-</a:t>
            </a:r>
            <a:r>
              <a:rPr lang="en-US" altLang="zh-TW" dirty="0" err="1" smtClean="0">
                <a:latin typeface="微軟正黑體" panose="020B0604030504040204" pitchFamily="34" charset="-120"/>
                <a:ea typeface="微軟正黑體" panose="020B0604030504040204" pitchFamily="34" charset="-120"/>
              </a:rPr>
              <a:t>Idf</a:t>
            </a: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公式為 詞頻 </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跨文件頻率</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意義為挑選出真正能夠代表該篇文章的詞彙</a:t>
            </a:r>
            <a:endParaRPr lang="en-US" altLang="zh-TW" dirty="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例如我今天想找到一群人中的有錢人</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我可以透過什麼指標呢？</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pic>
        <p:nvPicPr>
          <p:cNvPr id="2052" name="Picture 4" descr="https://miro.medium.com/max/1250/1*vWWmJlDykVRkjg9c38Vbx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284" y="4520979"/>
            <a:ext cx="7171348" cy="21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167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use one hot or </a:t>
            </a:r>
            <a:r>
              <a:rPr lang="en-US" altLang="zh-TW" dirty="0" err="1" smtClean="0"/>
              <a:t>tf-idf</a:t>
            </a:r>
            <a:r>
              <a:rPr lang="en-US" altLang="zh-TW" dirty="0" smtClean="0"/>
              <a:t> encode?</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以將文章轉為向量來說</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One hot</a:t>
            </a:r>
            <a:r>
              <a:rPr lang="zh-TW" altLang="en-US" dirty="0" smtClean="0">
                <a:latin typeface="微軟正黑體" panose="020B0604030504040204" pitchFamily="34" charset="-120"/>
                <a:ea typeface="微軟正黑體" panose="020B0604030504040204" pitchFamily="34" charset="-120"/>
              </a:rPr>
              <a:t>將文章中出現的詞數量，轉換為向量代表文章意義</a:t>
            </a:r>
            <a:endParaRPr lang="en-US" altLang="zh-TW" dirty="0" smtClean="0">
              <a:latin typeface="微軟正黑體" panose="020B0604030504040204" pitchFamily="34" charset="-120"/>
              <a:ea typeface="微軟正黑體" panose="020B0604030504040204" pitchFamily="34" charset="-120"/>
            </a:endParaRPr>
          </a:p>
          <a:p>
            <a:pPr lvl="1"/>
            <a:r>
              <a:rPr lang="en-US" altLang="zh-TW" dirty="0" smtClean="0">
                <a:latin typeface="微軟正黑體" panose="020B0604030504040204" pitchFamily="34" charset="-120"/>
                <a:ea typeface="微軟正黑體" panose="020B0604030504040204" pitchFamily="34" charset="-120"/>
              </a:rPr>
              <a:t>TF-IDF</a:t>
            </a:r>
            <a:r>
              <a:rPr lang="zh-TW" altLang="en-US" dirty="0" smtClean="0">
                <a:latin typeface="微軟正黑體" panose="020B0604030504040204" pitchFamily="34" charset="-120"/>
                <a:ea typeface="微軟正黑體" panose="020B0604030504040204" pitchFamily="34" charset="-120"/>
              </a:rPr>
              <a:t>藉由考量全局的詞特性表現出詞在該文章中的意義</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想</a:t>
            </a:r>
            <a:r>
              <a:rPr lang="zh-TW" altLang="en-US" dirty="0">
                <a:latin typeface="微軟正黑體" panose="020B0604030504040204" pitchFamily="34" charset="-120"/>
                <a:ea typeface="微軟正黑體" panose="020B0604030504040204" pitchFamily="34" charset="-120"/>
              </a:rPr>
              <a:t>想看這兩者雖然做法不同，</a:t>
            </a:r>
            <a:r>
              <a:rPr lang="zh-TW" altLang="en-US" dirty="0" smtClean="0">
                <a:latin typeface="微軟正黑體" panose="020B0604030504040204" pitchFamily="34" charset="-120"/>
                <a:ea typeface="微軟正黑體" panose="020B0604030504040204" pitchFamily="34" charset="-120"/>
              </a:rPr>
              <a:t>但同樣代表</a:t>
            </a:r>
            <a:r>
              <a:rPr lang="zh-TW" altLang="en-US" dirty="0">
                <a:latin typeface="微軟正黑體" panose="020B0604030504040204" pitchFamily="34" charset="-120"/>
                <a:ea typeface="微軟正黑體" panose="020B0604030504040204" pitchFamily="34" charset="-120"/>
              </a:rPr>
              <a:t>著什麼意思</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28600" lvl="1">
              <a:spcBef>
                <a:spcPts val="1000"/>
              </a:spcBef>
            </a:pPr>
            <a:r>
              <a:rPr lang="zh-TW" altLang="en-US" dirty="0" smtClean="0">
                <a:latin typeface="微軟正黑體" panose="020B0604030504040204" pitchFamily="34" charset="-120"/>
                <a:ea typeface="微軟正黑體" panose="020B0604030504040204" pitchFamily="34" charset="-120"/>
              </a:rPr>
              <a:t>而為什麼這種作法會有些問題呢？</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99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en-US" altLang="zh-TW" dirty="0"/>
              <a:t>Word Embedding - Word2Vec</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1800" dirty="0"/>
              <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8691547" y="4477447"/>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858346" y="4364842"/>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9496966" y="453765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774191" y="485922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7739725" y="4201196"/>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863087" y="4078905"/>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10153019" y="4288083"/>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10707469" y="5282080"/>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8493489" y="218679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965174" y="214286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9496965" y="2284370"/>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774190" y="2605945"/>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7739724" y="1947916"/>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863086" y="1825625"/>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10153018" y="2034803"/>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10707468" y="3028800"/>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398542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GloVe</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概念相同，皆是透過詞彙的共同出現來作為基礎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差異在於，</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是預測為基礎</a:t>
            </a:r>
            <a:r>
              <a:rPr lang="en-US" altLang="zh-TW" dirty="0" smtClean="0">
                <a:latin typeface="微軟正黑體" panose="020B0604030504040204" pitchFamily="34" charset="-120"/>
                <a:ea typeface="微軟正黑體" panose="020B0604030504040204" pitchFamily="34" charset="-120"/>
              </a:rPr>
              <a:t>(Skip Gram </a:t>
            </a:r>
            <a:r>
              <a:rPr lang="zh-TW" altLang="en-US" dirty="0" smtClean="0">
                <a:latin typeface="微軟正黑體" panose="020B0604030504040204" pitchFamily="34" charset="-120"/>
                <a:ea typeface="微軟正黑體" panose="020B0604030504040204" pitchFamily="34" charset="-120"/>
              </a:rPr>
              <a:t>以及 </a:t>
            </a:r>
            <a:r>
              <a:rPr lang="en-US" altLang="zh-TW" dirty="0" smtClean="0">
                <a:latin typeface="微軟正黑體" panose="020B0604030504040204" pitchFamily="34" charset="-120"/>
                <a:ea typeface="微軟正黑體" panose="020B0604030504040204" pitchFamily="34" charset="-120"/>
              </a:rPr>
              <a:t>CBOW)</a:t>
            </a: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Glove</a:t>
            </a:r>
            <a:r>
              <a:rPr lang="zh-TW" altLang="en-US" dirty="0" smtClean="0">
                <a:latin typeface="微軟正黑體" panose="020B0604030504040204" pitchFamily="34" charset="-120"/>
                <a:ea typeface="微軟正黑體" panose="020B0604030504040204" pitchFamily="34" charset="-120"/>
              </a:rPr>
              <a:t>則是以計數為基礎</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兩者優缺點？</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072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Embedding - </a:t>
            </a:r>
            <a:r>
              <a:rPr lang="en-US" altLang="zh-TW" dirty="0" err="1" smtClean="0"/>
              <a:t>FastText</a:t>
            </a:r>
            <a:endParaRPr lang="zh-TW" altLang="en-US" dirty="0"/>
          </a:p>
        </p:txBody>
      </p:sp>
      <p:sp>
        <p:nvSpPr>
          <p:cNvPr id="3" name="內容版面配置區 2"/>
          <p:cNvSpPr>
            <a:spLocks noGrp="1"/>
          </p:cNvSpPr>
          <p:nvPr>
            <p:ph idx="1"/>
          </p:nvPr>
        </p:nvSpPr>
        <p:spPr/>
        <p:txBody>
          <a:bodyPr/>
          <a:lstStyle/>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本質上採取</a:t>
            </a:r>
            <a:r>
              <a:rPr lang="en-US" altLang="zh-TW" dirty="0" smtClean="0">
                <a:latin typeface="微軟正黑體" panose="020B0604030504040204" pitchFamily="34" charset="-120"/>
                <a:ea typeface="微軟正黑體" panose="020B0604030504040204" pitchFamily="34" charset="-120"/>
              </a:rPr>
              <a:t>Word2Vec</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CBOW</a:t>
            </a:r>
            <a:r>
              <a:rPr lang="zh-TW" altLang="en-US" dirty="0" smtClean="0">
                <a:latin typeface="微軟正黑體" panose="020B0604030504040204" pitchFamily="34" charset="-120"/>
                <a:ea typeface="微軟正黑體" panose="020B0604030504040204" pitchFamily="34" charset="-120"/>
              </a:rPr>
              <a:t>，差別在於</a:t>
            </a:r>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本質上是運用在文字分類任務，</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只是中間輸出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FastText</a:t>
            </a:r>
            <a:r>
              <a:rPr lang="zh-TW" altLang="en-US" dirty="0" smtClean="0">
                <a:latin typeface="微軟正黑體" panose="020B0604030504040204" pitchFamily="34" charset="-120"/>
                <a:ea typeface="微軟正黑體" panose="020B0604030504040204" pitchFamily="34" charset="-120"/>
              </a:rPr>
              <a:t>採用</a:t>
            </a:r>
            <a:r>
              <a:rPr lang="en-US" altLang="zh-TW" dirty="0" err="1" smtClean="0">
                <a:latin typeface="微軟正黑體" panose="020B0604030504040204" pitchFamily="34" charset="-120"/>
                <a:ea typeface="微軟正黑體" panose="020B0604030504040204" pitchFamily="34" charset="-120"/>
              </a:rPr>
              <a:t>Ngram</a:t>
            </a:r>
            <a:r>
              <a:rPr lang="zh-TW" altLang="en-US" dirty="0" smtClean="0">
                <a:latin typeface="微軟正黑體" panose="020B0604030504040204" pitchFamily="34" charset="-120"/>
                <a:ea typeface="微軟正黑體" panose="020B0604030504040204" pitchFamily="34" charset="-120"/>
              </a:rPr>
              <a:t>的特徵，可以解決部分新詞彙與上下詞彙相關聯的問題</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採用分層的</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，提高運算速度</a:t>
            </a:r>
            <a:endParaRPr lang="zh-TW" altLang="en-US" dirty="0">
              <a:latin typeface="微軟正黑體" panose="020B0604030504040204" pitchFamily="34" charset="-120"/>
              <a:ea typeface="微軟正黑體" panose="020B0604030504040204" pitchFamily="34" charset="-120"/>
            </a:endParaRPr>
          </a:p>
        </p:txBody>
      </p:sp>
      <p:pic>
        <p:nvPicPr>
          <p:cNvPr id="3074" name="Picture 2" descr="https://ithelp.ithome.com.tw/upload/images/20181017/20112538k5rsi5uv4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431" y="3692769"/>
            <a:ext cx="3877407" cy="306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8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not pure word embedding?</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從單純的</a:t>
            </a:r>
            <a:r>
              <a:rPr lang="en-US" altLang="zh-TW" dirty="0" smtClean="0">
                <a:latin typeface="微軟正黑體" panose="020B0604030504040204" pitchFamily="34" charset="-120"/>
                <a:ea typeface="微軟正黑體" panose="020B0604030504040204" pitchFamily="34" charset="-120"/>
              </a:rPr>
              <a:t>One hot Encoding</a:t>
            </a:r>
            <a:r>
              <a:rPr lang="zh-TW" altLang="en-US" dirty="0" smtClean="0">
                <a:latin typeface="微軟正黑體" panose="020B0604030504040204" pitchFamily="34" charset="-120"/>
                <a:ea typeface="微軟正黑體" panose="020B0604030504040204" pitchFamily="34" charset="-120"/>
              </a:rPr>
              <a:t>，僅體現了較淺層的字詞資訊</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到</a:t>
            </a:r>
            <a:r>
              <a:rPr lang="en-US" altLang="zh-TW" dirty="0" smtClean="0">
                <a:latin typeface="微軟正黑體" panose="020B0604030504040204" pitchFamily="34" charset="-120"/>
                <a:ea typeface="微軟正黑體" panose="020B0604030504040204" pitchFamily="34" charset="-120"/>
              </a:rPr>
              <a:t>Word Embedding</a:t>
            </a:r>
            <a:r>
              <a:rPr lang="zh-TW" altLang="en-US" dirty="0" smtClean="0">
                <a:latin typeface="微軟正黑體" panose="020B0604030504040204" pitchFamily="34" charset="-120"/>
                <a:ea typeface="微軟正黑體" panose="020B0604030504040204" pitchFamily="34" charset="-120"/>
              </a:rPr>
              <a:t>，呈現了字詞間相互關係為基礎的特徵</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同一種詞彙，只會根據其訓練的資料，在空間中得到一個固定的位置</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4267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Neural Network (RNN 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透過輸入神經網絡，可以根據不同的詞語組成，得到不同的詞語向量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以往會傾向使用</a:t>
            </a:r>
            <a:r>
              <a:rPr lang="en-US" altLang="zh-TW" dirty="0" smtClean="0">
                <a:latin typeface="微軟正黑體" panose="020B0604030504040204" pitchFamily="34" charset="-120"/>
                <a:ea typeface="微軟正黑體" panose="020B0604030504040204" pitchFamily="34" charset="-120"/>
              </a:rPr>
              <a:t>Pre-train</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或是在</a:t>
            </a:r>
            <a:r>
              <a:rPr lang="en-US" altLang="zh-TW" dirty="0" smtClean="0">
                <a:latin typeface="微軟正黑體" panose="020B0604030504040204" pitchFamily="34" charset="-120"/>
                <a:ea typeface="微軟正黑體" panose="020B0604030504040204" pitchFamily="34" charset="-120"/>
              </a:rPr>
              <a:t>RNN or LSTM</a:t>
            </a:r>
            <a:r>
              <a:rPr lang="zh-TW" altLang="en-US" dirty="0" smtClean="0">
                <a:latin typeface="微軟正黑體" panose="020B0604030504040204" pitchFamily="34" charset="-120"/>
                <a:ea typeface="微軟正黑體" panose="020B0604030504040204" pitchFamily="34" charset="-120"/>
              </a:rPr>
              <a:t>任務過程中訓練的</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作為任務的輸入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Language Model</a:t>
            </a:r>
            <a:r>
              <a:rPr lang="zh-TW" altLang="en-US" dirty="0" smtClean="0">
                <a:latin typeface="微軟正黑體" panose="020B0604030504040204" pitchFamily="34" charset="-120"/>
                <a:ea typeface="微軟正黑體" panose="020B0604030504040204" pitchFamily="34" charset="-120"/>
              </a:rPr>
              <a:t>的概念將訓練過的神經網絡，作為其他任務的輸入，因此可以透過神經網絡的訓練權重，呈現出語言不同語境下的</a:t>
            </a:r>
            <a:r>
              <a:rPr lang="en-US" altLang="zh-TW" dirty="0" smtClean="0">
                <a:latin typeface="微軟正黑體" panose="020B0604030504040204" pitchFamily="34" charset="-120"/>
                <a:ea typeface="微軟正黑體" panose="020B0604030504040204" pitchFamily="34" charset="-120"/>
              </a:rPr>
              <a:t>Feature</a:t>
            </a:r>
          </a:p>
        </p:txBody>
      </p:sp>
    </p:spTree>
    <p:extLst>
      <p:ext uri="{BB962C8B-B14F-4D97-AF65-F5344CB8AC3E}">
        <p14:creationId xmlns:p14="http://schemas.microsoft.com/office/powerpoint/2010/main" val="278674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Neural Network</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Input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資料轉換成陣列式數值資訊 </a:t>
            </a:r>
            <a:r>
              <a:rPr lang="en-US" altLang="zh-TW" dirty="0" smtClean="0">
                <a:latin typeface="微軟正黑體" panose="020B0604030504040204" pitchFamily="34" charset="-120"/>
                <a:ea typeface="微軟正黑體" panose="020B0604030504040204" pitchFamily="34" charset="-120"/>
              </a:rPr>
              <a:t>ex: [[1,2,3],[1,2,3]]</a:t>
            </a: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Hidden</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特徵萃取</a:t>
            </a:r>
            <a:r>
              <a:rPr lang="en-US" altLang="zh-TW" dirty="0" smtClean="0">
                <a:latin typeface="微軟正黑體" panose="020B0604030504040204" pitchFamily="34" charset="-120"/>
                <a:ea typeface="微軟正黑體" panose="020B0604030504040204" pitchFamily="34" charset="-120"/>
              </a:rPr>
              <a:t>(Weights)</a:t>
            </a:r>
            <a:r>
              <a:rPr lang="zh-TW" altLang="en-US" dirty="0" smtClean="0">
                <a:latin typeface="微軟正黑體" panose="020B0604030504040204" pitchFamily="34" charset="-120"/>
                <a:ea typeface="微軟正黑體" panose="020B0604030504040204" pitchFamily="34" charset="-120"/>
              </a:rPr>
              <a:t>以及傳遞資訊</a:t>
            </a:r>
            <a:endParaRPr lang="en-US" altLang="zh-TW"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p"/>
            </a:pPr>
            <a:endParaRPr lang="en-US" altLang="zh-TW" dirty="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Output</a:t>
            </a:r>
          </a:p>
          <a:p>
            <a:pPr lvl="1">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輸出結果符合預測目標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2050" name="Picture 2" descr="ãNeural Network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850" y="3136137"/>
            <a:ext cx="59436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r>
              <a:rPr lang="en-US" altLang="zh-TW" dirty="0" smtClean="0"/>
              <a:t> Link</a:t>
            </a:r>
            <a:endParaRPr lang="zh-TW" altLang="en-US" dirty="0"/>
          </a:p>
        </p:txBody>
      </p:sp>
      <p:sp>
        <p:nvSpPr>
          <p:cNvPr id="3" name="內容版面配置區 2"/>
          <p:cNvSpPr>
            <a:spLocks noGrp="1"/>
          </p:cNvSpPr>
          <p:nvPr>
            <p:ph idx="1"/>
          </p:nvPr>
        </p:nvSpPr>
        <p:spPr/>
        <p:txBody>
          <a:bodyPr/>
          <a:lstStyle/>
          <a:p>
            <a:r>
              <a:rPr lang="en-US" altLang="zh-TW" dirty="0">
                <a:hlinkClick r:id="rId2"/>
              </a:rPr>
              <a:t>https://github.com/aron3312/embedding2lm</a:t>
            </a:r>
            <a:endParaRPr lang="zh-TW" altLang="en-US" dirty="0"/>
          </a:p>
        </p:txBody>
      </p:sp>
    </p:spTree>
    <p:extLst>
      <p:ext uri="{BB962C8B-B14F-4D97-AF65-F5344CB8AC3E}">
        <p14:creationId xmlns:p14="http://schemas.microsoft.com/office/powerpoint/2010/main" val="44731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Neural </a:t>
            </a:r>
            <a:r>
              <a:rPr lang="en-US" altLang="zh-TW" b="1" dirty="0" smtClean="0"/>
              <a:t>Network Types</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r>
              <a:rPr lang="en-US" altLang="zh-TW" dirty="0" smtClean="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卷積神經網路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適合用於圖像辨識</a:t>
            </a:r>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a:latin typeface="微軟正黑體" panose="020B0604030504040204" pitchFamily="34" charset="-120"/>
                <a:ea typeface="微軟正黑體" panose="020B0604030504040204" pitchFamily="34" charset="-120"/>
              </a:rPr>
              <a:t>遞歸神經</a:t>
            </a:r>
            <a:r>
              <a:rPr lang="zh-TW" altLang="en-US" dirty="0" smtClean="0">
                <a:latin typeface="微軟正黑體" panose="020B0604030504040204" pitchFamily="34" charset="-120"/>
                <a:ea typeface="微軟正黑體" panose="020B0604030504040204" pitchFamily="34" charset="-120"/>
              </a:rPr>
              <a:t>網路</a:t>
            </a:r>
            <a:r>
              <a:rPr lang="en-US" altLang="zh-TW" dirty="0" smtClean="0">
                <a:latin typeface="微軟正黑體" panose="020B0604030504040204" pitchFamily="34" charset="-120"/>
                <a:ea typeface="微軟正黑體" panose="020B0604030504040204" pitchFamily="34" charset="-120"/>
              </a:rPr>
              <a:t>)</a:t>
            </a:r>
          </a:p>
          <a:p>
            <a:pPr lvl="1"/>
            <a:r>
              <a:rPr lang="zh-TW" altLang="en-US" dirty="0" smtClean="0">
                <a:latin typeface="微軟正黑體" panose="020B0604030504040204" pitchFamily="34" charset="-120"/>
                <a:ea typeface="微軟正黑體" panose="020B0604030504040204" pitchFamily="34" charset="-120"/>
              </a:rPr>
              <a:t>適合處理序列式資料</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前後有關係</a:t>
            </a:r>
            <a:r>
              <a:rPr lang="en-US" altLang="zh-TW" dirty="0" smtClean="0">
                <a:latin typeface="微軟正黑體" panose="020B0604030504040204" pitchFamily="34" charset="-120"/>
                <a:ea typeface="微軟正黑體" panose="020B0604030504040204" pitchFamily="34" charset="-120"/>
              </a:rPr>
              <a:t>)</a:t>
            </a:r>
          </a:p>
          <a:p>
            <a:pPr lvl="1"/>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pic>
        <p:nvPicPr>
          <p:cNvPr id="6148" name="Picture 4" descr="ãCNN ç¥ç¶ç¶²çµ¡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14" y="1344811"/>
            <a:ext cx="6534936" cy="26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Neural Network</a:t>
            </a:r>
            <a:r>
              <a:rPr lang="zh-TW" altLang="en-US" sz="7200" b="1" dirty="0" smtClean="0"/>
              <a:t> </a:t>
            </a:r>
            <a:r>
              <a:rPr lang="en-US" altLang="zh-TW" sz="7200" b="1" dirty="0" smtClean="0"/>
              <a:t>&amp;</a:t>
            </a:r>
            <a:r>
              <a:rPr lang="zh-TW" altLang="en-US" sz="7200" b="1" dirty="0" smtClean="0"/>
              <a:t> </a:t>
            </a:r>
            <a:r>
              <a:rPr lang="en-US" altLang="zh-TW" sz="7200" b="1" dirty="0" smtClean="0"/>
              <a:t>NLP</a:t>
            </a:r>
            <a:endParaRPr lang="zh-TW" altLang="en-US" sz="7200" b="1" dirty="0"/>
          </a:p>
        </p:txBody>
      </p:sp>
    </p:spTree>
    <p:extLst>
      <p:ext uri="{BB962C8B-B14F-4D97-AF65-F5344CB8AC3E}">
        <p14:creationId xmlns:p14="http://schemas.microsoft.com/office/powerpoint/2010/main" val="385076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smtClean="0"/>
              <a:t>NLP Task &amp;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情緒預測 </a:t>
            </a:r>
            <a:r>
              <a:rPr lang="en-US" altLang="zh-TW" dirty="0" smtClean="0">
                <a:latin typeface="微軟正黑體" panose="020B0604030504040204" pitchFamily="34" charset="-120"/>
                <a:ea typeface="微軟正黑體" panose="020B0604030504040204" pitchFamily="34" charset="-120"/>
              </a:rPr>
              <a:t>Ex:</a:t>
            </a:r>
            <a:r>
              <a:rPr lang="zh-TW" altLang="en-US" dirty="0" smtClean="0">
                <a:latin typeface="微軟正黑體" panose="020B0604030504040204" pitchFamily="34" charset="-120"/>
                <a:ea typeface="微軟正黑體" panose="020B0604030504040204" pitchFamily="34" charset="-120"/>
              </a:rPr>
              <a:t>這個東西超級好吃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 正面</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文本分類 </a:t>
            </a:r>
            <a:r>
              <a:rPr lang="en-US" altLang="zh-TW" dirty="0" smtClean="0">
                <a:latin typeface="微軟正黑體" panose="020B0604030504040204" pitchFamily="34" charset="-120"/>
                <a:ea typeface="微軟正黑體" panose="020B0604030504040204" pitchFamily="34" charset="-120"/>
              </a:rPr>
              <a:t>Ex:</a:t>
            </a:r>
            <a:r>
              <a:rPr lang="zh-TW" altLang="en-US" dirty="0">
                <a:latin typeface="微軟正黑體" panose="020B0604030504040204" pitchFamily="34" charset="-120"/>
                <a:ea typeface="微軟正黑體" panose="020B0604030504040204" pitchFamily="34" charset="-120"/>
              </a:rPr>
              <a:t>湯姆漢克向川普說不拒</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密戰</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進</a:t>
            </a:r>
            <a:r>
              <a:rPr lang="zh-TW" altLang="en-US" dirty="0" smtClean="0">
                <a:latin typeface="微軟正黑體" panose="020B0604030504040204" pitchFamily="34" charset="-120"/>
                <a:ea typeface="微軟正黑體" panose="020B0604030504040204" pitchFamily="34" charset="-120"/>
              </a:rPr>
              <a:t>白宮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娛樂</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marL="0" indent="0">
              <a:buNone/>
            </a:pPr>
            <a:r>
              <a:rPr lang="en-US" altLang="zh-TW" dirty="0" smtClean="0">
                <a:latin typeface="微軟正黑體" panose="020B0604030504040204" pitchFamily="34" charset="-120"/>
                <a:ea typeface="微軟正黑體" panose="020B0604030504040204" pitchFamily="34" charset="-120"/>
              </a:rPr>
              <a:t>Input : Text</a:t>
            </a: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Output : Label</a:t>
            </a:r>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0344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Why RNN</a:t>
            </a:r>
            <a:endParaRPr lang="zh-TW" altLang="en-US" b="1" dirty="0"/>
          </a:p>
        </p:txBody>
      </p:sp>
      <p:sp>
        <p:nvSpPr>
          <p:cNvPr id="3" name="內容版面配置區 2"/>
          <p:cNvSpPr>
            <a:spLocks noGrp="1"/>
          </p:cNvSpPr>
          <p:nvPr>
            <p:ph idx="1"/>
          </p:nvPr>
        </p:nvSpPr>
        <p:spPr>
          <a:xfrm>
            <a:off x="575650" y="1690688"/>
            <a:ext cx="10515600" cy="4351338"/>
          </a:xfrm>
        </p:spPr>
        <p:txBody>
          <a:bodyPr>
            <a:normAutofit/>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文字是前後有關係的序列</a:t>
            </a:r>
            <a:r>
              <a:rPr lang="zh-TW" altLang="en-US" dirty="0" smtClean="0">
                <a:latin typeface="微軟正黑體" panose="020B0604030504040204" pitchFamily="34" charset="-120"/>
                <a:ea typeface="微軟正黑體" panose="020B0604030504040204" pitchFamily="34" charset="-120"/>
              </a:rPr>
              <a:t>資料</a:t>
            </a: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像是我說</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我看見了小明，我們知道看見前面跟後面基本上很高機率是人名</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若使用傳統的方式，直接將</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相加，會損失前後關係的</a:t>
            </a:r>
            <a:r>
              <a:rPr lang="en-US" altLang="zh-TW" dirty="0">
                <a:latin typeface="微軟正黑體" panose="020B0604030504040204" pitchFamily="34" charset="-120"/>
                <a:ea typeface="微軟正黑體" panose="020B0604030504040204" pitchFamily="34" charset="-120"/>
              </a:rPr>
              <a:t>feature</a:t>
            </a:r>
          </a:p>
          <a:p>
            <a:pPr marL="0" indent="0">
              <a:buNone/>
            </a:pP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9038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Input Array</a:t>
            </a:r>
            <a:endParaRPr lang="zh-TW" altLang="en-US" b="1" dirty="0"/>
          </a:p>
        </p:txBody>
      </p:sp>
      <p:sp>
        <p:nvSpPr>
          <p:cNvPr id="3" name="內容版面配置區 2"/>
          <p:cNvSpPr>
            <a:spLocks noGrp="1"/>
          </p:cNvSpPr>
          <p:nvPr>
            <p:ph idx="1"/>
          </p:nvPr>
        </p:nvSpPr>
        <p:spPr>
          <a:xfrm>
            <a:off x="575650" y="1502679"/>
            <a:ext cx="10515600" cy="5103219"/>
          </a:xfrm>
        </p:spPr>
        <p:txBody>
          <a:bodyPr>
            <a:normAutofit fontScale="92500" lnSpcReduction="20000"/>
          </a:bodyPr>
          <a:lstStyle/>
          <a:p>
            <a:pPr marL="457200" lvl="1" indent="0">
              <a:buNone/>
            </a:pPr>
            <a:endParaRPr lang="en-US" altLang="zh-TW" dirty="0" smtClean="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假設我們今天要做一個情緒的分類器</a:t>
            </a:r>
          </a:p>
          <a:p>
            <a:r>
              <a:rPr lang="zh-TW" altLang="en-US" dirty="0">
                <a:latin typeface="微軟正黑體" panose="020B0604030504040204" pitchFamily="34" charset="-120"/>
                <a:ea typeface="微軟正黑體" panose="020B0604030504040204" pitchFamily="34" charset="-120"/>
              </a:rPr>
              <a:t>首先第一則</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今天天氣很好</a:t>
            </a:r>
          </a:p>
          <a:p>
            <a:r>
              <a:rPr lang="zh-TW" altLang="en-US" dirty="0">
                <a:latin typeface="微軟正黑體" panose="020B0604030504040204" pitchFamily="34" charset="-120"/>
                <a:ea typeface="微軟正黑體" panose="020B0604030504040204" pitchFamily="34" charset="-120"/>
              </a:rPr>
              <a:t>如同前頁所述，我們可以選擇用簡單的</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或是</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來將這個句子轉化成數值</a:t>
            </a:r>
          </a:p>
          <a:p>
            <a:r>
              <a:rPr lang="zh-TW" altLang="en-US" dirty="0">
                <a:latin typeface="微軟正黑體" panose="020B0604030504040204" pitchFamily="34" charset="-120"/>
                <a:ea typeface="微軟正黑體" panose="020B0604030504040204" pitchFamily="34" charset="-120"/>
              </a:rPr>
              <a:t>上面句子中包含</a:t>
            </a:r>
            <a:r>
              <a:rPr lang="en-US" altLang="zh-TW" dirty="0">
                <a:latin typeface="微軟正黑體" panose="020B0604030504040204" pitchFamily="34" charset="-120"/>
                <a:ea typeface="微軟正黑體" panose="020B0604030504040204" pitchFamily="34" charset="-120"/>
              </a:rPr>
              <a:t>5</a:t>
            </a:r>
            <a:r>
              <a:rPr lang="zh-TW" altLang="en-US" dirty="0">
                <a:latin typeface="微軟正黑體" panose="020B0604030504040204" pitchFamily="34" charset="-120"/>
                <a:ea typeface="微軟正黑體" panose="020B0604030504040204" pitchFamily="34" charset="-120"/>
              </a:rPr>
              <a:t>個獨特的字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今、天、氣、很、好</a:t>
            </a:r>
          </a:p>
          <a:p>
            <a:r>
              <a:rPr lang="zh-TW" altLang="en-US" dirty="0">
                <a:latin typeface="微軟正黑體" panose="020B0604030504040204" pitchFamily="34" charset="-120"/>
                <a:ea typeface="微軟正黑體" panose="020B0604030504040204" pitchFamily="34" charset="-120"/>
              </a:rPr>
              <a:t>因此</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可以寫成</a:t>
            </a:r>
            <a:r>
              <a:rPr lang="en-US" altLang="zh-TW" dirty="0">
                <a:latin typeface="微軟正黑體" panose="020B0604030504040204" pitchFamily="34" charset="-120"/>
                <a:ea typeface="微軟正黑體" panose="020B0604030504040204" pitchFamily="34" charset="-120"/>
              </a:rPr>
              <a:t>: </a:t>
            </a:r>
          </a:p>
          <a:p>
            <a:r>
              <a:rPr lang="en-US" altLang="zh-TW" dirty="0">
                <a:latin typeface="微軟正黑體" panose="020B0604030504040204" pitchFamily="34" charset="-120"/>
                <a:ea typeface="微軟正黑體" panose="020B0604030504040204" pitchFamily="34" charset="-120"/>
              </a:rPr>
              <a:t>[ [(1,0,0,0,0)], [(0,1,0,0,0)], [(0,1,0,0,0)], [(0,0,1,0,0)], [(0,0,0,1,0)], [(0,0,0,0,1)]]</a:t>
            </a:r>
          </a:p>
          <a:p>
            <a:r>
              <a:rPr lang="zh-TW" altLang="en-US" dirty="0">
                <a:latin typeface="微軟正黑體" panose="020B0604030504040204" pitchFamily="34" charset="-120"/>
                <a:ea typeface="微軟正黑體" panose="020B0604030504040204" pitchFamily="34" charset="-120"/>
              </a:rPr>
              <a:t>每一個字元都是一個</a:t>
            </a:r>
            <a:r>
              <a:rPr lang="en-US" altLang="zh-TW" dirty="0">
                <a:latin typeface="微軟正黑體" panose="020B0604030504040204" pitchFamily="34" charset="-120"/>
                <a:ea typeface="微軟正黑體" panose="020B0604030504040204" pitchFamily="34" charset="-120"/>
              </a:rPr>
              <a:t>1x5</a:t>
            </a:r>
            <a:r>
              <a:rPr lang="zh-TW" altLang="en-US" dirty="0">
                <a:latin typeface="微軟正黑體" panose="020B0604030504040204" pitchFamily="34" charset="-120"/>
                <a:ea typeface="微軟正黑體" panose="020B0604030504040204" pitchFamily="34" charset="-120"/>
              </a:rPr>
              <a:t>的陣列；整個就是一個</a:t>
            </a:r>
            <a:r>
              <a:rPr lang="en-US" altLang="zh-TW" dirty="0">
                <a:latin typeface="微軟正黑體" panose="020B0604030504040204" pitchFamily="34" charset="-120"/>
                <a:ea typeface="微軟正黑體" panose="020B0604030504040204" pitchFamily="34" charset="-120"/>
              </a:rPr>
              <a:t>6x1x5</a:t>
            </a:r>
            <a:r>
              <a:rPr lang="zh-TW" altLang="en-US" dirty="0">
                <a:latin typeface="微軟正黑體" panose="020B0604030504040204" pitchFamily="34" charset="-120"/>
                <a:ea typeface="微軟正黑體" panose="020B0604030504040204" pitchFamily="34" charset="-120"/>
              </a:rPr>
              <a:t>的陣列</a:t>
            </a:r>
          </a:p>
          <a:p>
            <a:r>
              <a:rPr lang="zh-TW" altLang="en-US" dirty="0">
                <a:latin typeface="微軟正黑體" panose="020B0604030504040204" pitchFamily="34" charset="-120"/>
                <a:ea typeface="微軟正黑體" panose="020B0604030504040204" pitchFamily="34" charset="-120"/>
              </a:rPr>
              <a:t>若換成</a:t>
            </a:r>
            <a:r>
              <a:rPr lang="en-US" altLang="zh-TW" dirty="0">
                <a:latin typeface="微軟正黑體" panose="020B0604030504040204" pitchFamily="34" charset="-120"/>
                <a:ea typeface="微軟正黑體" panose="020B0604030504040204" pitchFamily="34" charset="-120"/>
              </a:rPr>
              <a:t>Embedding</a:t>
            </a:r>
            <a:r>
              <a:rPr lang="zh-TW" altLang="en-US" dirty="0">
                <a:latin typeface="微軟正黑體" panose="020B0604030504040204" pitchFamily="34" charset="-120"/>
                <a:ea typeface="微軟正黑體" panose="020B0604030504040204" pitchFamily="34" charset="-120"/>
              </a:rPr>
              <a:t>，按照上次所述，如果我們設置</a:t>
            </a:r>
            <a:r>
              <a:rPr lang="en-US" altLang="zh-TW" dirty="0" err="1">
                <a:latin typeface="微軟正黑體" panose="020B0604030504040204" pitchFamily="34" charset="-120"/>
                <a:ea typeface="微軟正黑體" panose="020B0604030504040204" pitchFamily="34" charset="-120"/>
              </a:rPr>
              <a:t>embedding_size</a:t>
            </a:r>
            <a:r>
              <a:rPr lang="zh-TW" altLang="en-US" dirty="0">
                <a:latin typeface="微軟正黑體" panose="020B0604030504040204" pitchFamily="34" charset="-120"/>
                <a:ea typeface="微軟正黑體" panose="020B0604030504040204" pitchFamily="34" charset="-120"/>
              </a:rPr>
              <a:t>是</a:t>
            </a:r>
            <a:r>
              <a:rPr lang="en-US" altLang="zh-TW" dirty="0">
                <a:latin typeface="微軟正黑體" panose="020B0604030504040204" pitchFamily="34" charset="-120"/>
                <a:ea typeface="微軟正黑體" panose="020B0604030504040204" pitchFamily="34" charset="-120"/>
              </a:rPr>
              <a:t>300</a:t>
            </a:r>
            <a:r>
              <a:rPr lang="zh-TW" altLang="en-US" dirty="0">
                <a:latin typeface="微軟正黑體" panose="020B0604030504040204" pitchFamily="34" charset="-120"/>
                <a:ea typeface="微軟正黑體" panose="020B0604030504040204" pitchFamily="34" charset="-120"/>
              </a:rPr>
              <a:t>，那</a:t>
            </a:r>
            <a:r>
              <a:rPr lang="en-US" altLang="zh-TW" dirty="0">
                <a:latin typeface="微軟正黑體" panose="020B0604030504040204" pitchFamily="34" charset="-120"/>
                <a:ea typeface="微軟正黑體" panose="020B0604030504040204" pitchFamily="34" charset="-120"/>
              </a:rPr>
              <a:t>input</a:t>
            </a:r>
            <a:r>
              <a:rPr lang="zh-TW" altLang="en-US" dirty="0">
                <a:latin typeface="微軟正黑體" panose="020B0604030504040204" pitchFamily="34" charset="-120"/>
                <a:ea typeface="微軟正黑體" panose="020B0604030504040204" pitchFamily="34" charset="-120"/>
              </a:rPr>
              <a:t>應該要長什麼樣子呢？又有什麼優點？</a:t>
            </a:r>
          </a:p>
          <a:p>
            <a:pPr marL="0" indent="0">
              <a:buNone/>
            </a:pP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41133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hidden</a:t>
            </a:r>
            <a:endParaRPr lang="zh-TW" altLang="en-US" sz="7200" b="1" dirty="0"/>
          </a:p>
        </p:txBody>
      </p:sp>
    </p:spTree>
    <p:extLst>
      <p:ext uri="{BB962C8B-B14F-4D97-AF65-F5344CB8AC3E}">
        <p14:creationId xmlns:p14="http://schemas.microsoft.com/office/powerpoint/2010/main" val="791558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502679"/>
            <a:ext cx="10515600" cy="5103219"/>
          </a:xfrm>
        </p:spPr>
        <p:txBody>
          <a:bodyPr>
            <a:normAutofit/>
          </a:bodyPr>
          <a:lstStyle/>
          <a:p>
            <a:pPr marL="0" indent="0">
              <a:buNone/>
            </a:pPr>
            <a:endParaRPr lang="zh-TW" altLang="en-US" dirty="0" smtClean="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Neural Network</a:t>
            </a:r>
            <a:r>
              <a:rPr lang="zh-TW" altLang="en-US" dirty="0">
                <a:latin typeface="微軟正黑體" panose="020B0604030504040204" pitchFamily="34" charset="-120"/>
                <a:ea typeface="微軟正黑體" panose="020B0604030504040204" pitchFamily="34" charset="-120"/>
              </a:rPr>
              <a:t>透過神經元傳遞資訊，</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的神經元就是用來做此件事情</a:t>
            </a:r>
          </a:p>
          <a:p>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我們可以設置一個</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的大小，因為</a:t>
            </a:r>
            <a:r>
              <a:rPr lang="en-US" altLang="zh-TW" dirty="0">
                <a:latin typeface="微軟正黑體" panose="020B0604030504040204" pitchFamily="34" charset="-120"/>
                <a:ea typeface="微軟正黑體" panose="020B0604030504040204" pitchFamily="34" charset="-120"/>
              </a:rPr>
              <a:t>hidden layer</a:t>
            </a:r>
            <a:r>
              <a:rPr lang="zh-TW" altLang="en-US" dirty="0">
                <a:latin typeface="微軟正黑體" panose="020B0604030504040204" pitchFamily="34" charset="-120"/>
                <a:ea typeface="微軟正黑體" panose="020B0604030504040204" pitchFamily="34" charset="-120"/>
              </a:rPr>
              <a:t>就是用來壓縮傳遞資訊，通常會設置比</a:t>
            </a:r>
            <a:r>
              <a:rPr lang="en-US" altLang="zh-TW" dirty="0" err="1">
                <a:latin typeface="微軟正黑體" panose="020B0604030504040204" pitchFamily="34" charset="-120"/>
                <a:ea typeface="微軟正黑體" panose="020B0604030504040204" pitchFamily="34" charset="-120"/>
              </a:rPr>
              <a:t>input_size</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embedding_size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還小的</a:t>
            </a:r>
            <a:r>
              <a:rPr lang="zh-TW" altLang="en-US" dirty="0" smtClean="0">
                <a:latin typeface="微軟正黑體" panose="020B0604030504040204" pitchFamily="34" charset="-120"/>
                <a:ea typeface="微軟正黑體" panose="020B0604030504040204" pitchFamily="34" charset="-120"/>
              </a:rPr>
              <a:t>數目</a:t>
            </a:r>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透過合併上一次出來的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達到考慮前後文的效果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壓縮的方式我們稱作</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activation(</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激勵函數</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有許多種方式 </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en-US" altLang="zh-TW" dirty="0" err="1" smtClean="0">
                <a:latin typeface="微軟正黑體" panose="020B0604030504040204" pitchFamily="34" charset="-120"/>
                <a:ea typeface="微軟正黑體" panose="020B0604030504040204" pitchFamily="34" charset="-120"/>
                <a:sym typeface="Wingdings" panose="05000000000000000000" pitchFamily="2" charset="2"/>
              </a:rPr>
              <a:t>ex:</a:t>
            </a:r>
            <a:r>
              <a:rPr lang="en-US" altLang="zh-TW" dirty="0" err="1" smtClean="0">
                <a:ea typeface="微軟正黑體" panose="020B0604030504040204" pitchFamily="34" charset="-120"/>
                <a:sym typeface="Wingdings" panose="05000000000000000000" pitchFamily="2" charset="2"/>
              </a:rPr>
              <a:t>Linear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en-US" altLang="zh-TW" i="1" dirty="0"/>
              <a:t>sigmoid, </a:t>
            </a:r>
            <a:r>
              <a:rPr lang="en-US" altLang="zh-TW" i="1" dirty="0" err="1" smtClean="0"/>
              <a:t>tanh</a:t>
            </a:r>
            <a:r>
              <a:rPr lang="en-US" altLang="zh-TW" i="1" dirty="0" smtClean="0"/>
              <a:t> </a:t>
            </a:r>
            <a:r>
              <a:rPr lang="zh-TW" altLang="en-US" dirty="0" smtClean="0">
                <a:latin typeface="微軟正黑體" panose="020B0604030504040204" pitchFamily="34" charset="-120"/>
                <a:ea typeface="微軟正黑體" panose="020B0604030504040204" pitchFamily="34" charset="-120"/>
              </a:rPr>
              <a:t>等等 可以用來處理線性或非線性轉換</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3455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Hidden 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讓我們來舉個例子思考一下</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RNN</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的遞回方式</a:t>
            </a:r>
            <a:endParaRPr lang="en-US" altLang="zh-TW" dirty="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a:latin typeface="微軟正黑體" panose="020B0604030504040204" pitchFamily="34" charset="-120"/>
                <a:ea typeface="微軟正黑體" panose="020B0604030504040204" pitchFamily="34" charset="-120"/>
                <a:sym typeface="Wingdings" panose="05000000000000000000" pitchFamily="2" charset="2"/>
              </a:rPr>
              <a:t>首先今天我們的句子是</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我看見傑克，我們使用</a:t>
            </a:r>
            <a:r>
              <a:rPr lang="en-US" altLang="zh-TW" dirty="0">
                <a:latin typeface="微軟正黑體" panose="020B0604030504040204" pitchFamily="34" charset="-120"/>
                <a:ea typeface="微軟正黑體" panose="020B0604030504040204" pitchFamily="34" charset="-120"/>
                <a:sym typeface="Wingdings" panose="05000000000000000000" pitchFamily="2" charset="2"/>
              </a:rPr>
              <a:t>word</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的切法</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切</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成為：我　</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看見</a:t>
            </a:r>
            <a:r>
              <a:rPr lang="zh-TW" altLang="en-US" dirty="0">
                <a:latin typeface="微軟正黑體" panose="020B0604030504040204" pitchFamily="34" charset="-120"/>
                <a:ea typeface="微軟正黑體" panose="020B0604030504040204" pitchFamily="34" charset="-120"/>
                <a:sym typeface="Wingdings" panose="05000000000000000000" pitchFamily="2" charset="2"/>
              </a:rPr>
              <a:t>　傑</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克 ；任務目標是預測下一個字；另外</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hidden size</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設為 </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2</a:t>
            </a: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4505352"/>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4366852"/>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3846321"/>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9" name="加號 8"/>
          <p:cNvSpPr/>
          <p:nvPr/>
        </p:nvSpPr>
        <p:spPr>
          <a:xfrm>
            <a:off x="1897166" y="4365228"/>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384632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451573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4377236"/>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[2,3]</a:t>
            </a:r>
            <a:endParaRPr lang="zh-TW" altLang="en-US" dirty="0"/>
          </a:p>
        </p:txBody>
      </p:sp>
      <p:sp>
        <p:nvSpPr>
          <p:cNvPr id="13" name="向右箭號 12"/>
          <p:cNvSpPr/>
          <p:nvPr/>
        </p:nvSpPr>
        <p:spPr>
          <a:xfrm>
            <a:off x="6609105" y="4515735"/>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26467" y="3846321"/>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8116303" y="4515735"/>
            <a:ext cx="680106" cy="369332"/>
          </a:xfrm>
          <a:prstGeom prst="rect">
            <a:avLst/>
          </a:prstGeom>
          <a:noFill/>
          <a:ln>
            <a:solidFill>
              <a:schemeClr val="tx1"/>
            </a:solidFill>
          </a:ln>
        </p:spPr>
        <p:txBody>
          <a:bodyPr wrap="square" rtlCol="0">
            <a:spAutoFit/>
          </a:bodyPr>
          <a:lstStyle/>
          <a:p>
            <a:r>
              <a:rPr lang="zh-TW" altLang="en-US" dirty="0" smtClean="0"/>
              <a:t>看</a:t>
            </a:r>
            <a:r>
              <a:rPr lang="zh-TW" altLang="en-US" dirty="0"/>
              <a:t>見</a:t>
            </a:r>
          </a:p>
        </p:txBody>
      </p:sp>
      <p:sp>
        <p:nvSpPr>
          <p:cNvPr id="16" name="文字方塊 15"/>
          <p:cNvSpPr txBox="1"/>
          <p:nvPr/>
        </p:nvSpPr>
        <p:spPr>
          <a:xfrm>
            <a:off x="575650" y="6158299"/>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5916880"/>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5499268"/>
            <a:ext cx="1262403" cy="461665"/>
          </a:xfrm>
          <a:prstGeom prst="rect">
            <a:avLst/>
          </a:prstGeom>
          <a:noFill/>
        </p:spPr>
        <p:txBody>
          <a:bodyPr wrap="square" rtlCol="0">
            <a:spAutoFit/>
          </a:bodyPr>
          <a:lstStyle/>
          <a:p>
            <a:r>
              <a:rPr lang="en-US" altLang="zh-TW" sz="2400" b="1" dirty="0" smtClean="0"/>
              <a:t>Input</a:t>
            </a:r>
            <a:endParaRPr lang="zh-TW" altLang="en-US" sz="2400" b="1" dirty="0"/>
          </a:p>
        </p:txBody>
      </p:sp>
      <p:sp>
        <p:nvSpPr>
          <p:cNvPr id="19" name="加號 18"/>
          <p:cNvSpPr/>
          <p:nvPr/>
        </p:nvSpPr>
        <p:spPr>
          <a:xfrm>
            <a:off x="1939661" y="6040567"/>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5499268"/>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6168683"/>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6030183"/>
            <a:ext cx="1550352" cy="646331"/>
          </a:xfrm>
          <a:prstGeom prst="rect">
            <a:avLst/>
          </a:prstGeom>
          <a:noFill/>
          <a:ln>
            <a:solidFill>
              <a:schemeClr val="tx1"/>
            </a:solidFill>
          </a:ln>
        </p:spPr>
        <p:txBody>
          <a:bodyPr wrap="square" rtlCol="0">
            <a:spAutoFit/>
          </a:bodyPr>
          <a:lstStyle/>
          <a:p>
            <a:r>
              <a:rPr lang="en-US" altLang="zh-TW" dirty="0" err="1" smtClean="0"/>
              <a:t>Hiden_output</a:t>
            </a:r>
            <a:r>
              <a:rPr lang="en-US" altLang="zh-TW" dirty="0" smtClean="0"/>
              <a:t>[4,7]</a:t>
            </a:r>
            <a:endParaRPr lang="zh-TW" altLang="en-US" dirty="0"/>
          </a:p>
        </p:txBody>
      </p:sp>
      <p:sp>
        <p:nvSpPr>
          <p:cNvPr id="23" name="向右箭號 22"/>
          <p:cNvSpPr/>
          <p:nvPr/>
        </p:nvSpPr>
        <p:spPr>
          <a:xfrm>
            <a:off x="6609105" y="6168682"/>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526467" y="5499268"/>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25" name="文字方塊 24"/>
          <p:cNvSpPr txBox="1"/>
          <p:nvPr/>
        </p:nvSpPr>
        <p:spPr>
          <a:xfrm>
            <a:off x="8116303" y="6168682"/>
            <a:ext cx="680106" cy="369332"/>
          </a:xfrm>
          <a:prstGeom prst="rect">
            <a:avLst/>
          </a:prstGeom>
          <a:noFill/>
          <a:ln>
            <a:solidFill>
              <a:schemeClr val="tx1"/>
            </a:solidFill>
          </a:ln>
        </p:spPr>
        <p:txBody>
          <a:bodyPr wrap="square" rtlCol="0">
            <a:spAutoFit/>
          </a:bodyPr>
          <a:lstStyle/>
          <a:p>
            <a:r>
              <a:rPr lang="zh-TW" altLang="en-US" dirty="0" smtClean="0"/>
              <a:t>傑克</a:t>
            </a:r>
            <a:endParaRPr lang="zh-TW" altLang="en-US" dirty="0"/>
          </a:p>
        </p:txBody>
      </p:sp>
      <p:cxnSp>
        <p:nvCxnSpPr>
          <p:cNvPr id="27" name="肘形接點 26"/>
          <p:cNvCxnSpPr/>
          <p:nvPr/>
        </p:nvCxnSpPr>
        <p:spPr>
          <a:xfrm rot="5400000">
            <a:off x="3664636" y="4200064"/>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3509653" y="4139576"/>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2" name="文字方塊 31"/>
          <p:cNvSpPr txBox="1"/>
          <p:nvPr/>
        </p:nvSpPr>
        <p:spPr>
          <a:xfrm>
            <a:off x="3509652" y="5824750"/>
            <a:ext cx="1167571" cy="369332"/>
          </a:xfrm>
          <a:prstGeom prst="rect">
            <a:avLst/>
          </a:prstGeom>
          <a:noFill/>
        </p:spPr>
        <p:txBody>
          <a:bodyPr wrap="square" rtlCol="0">
            <a:spAutoFit/>
          </a:bodyPr>
          <a:lstStyle/>
          <a:p>
            <a:r>
              <a:rPr lang="en-US" altLang="zh-TW" b="1" dirty="0" smtClean="0"/>
              <a:t>activation</a:t>
            </a:r>
            <a:endParaRPr lang="zh-TW" altLang="en-US" b="1" dirty="0"/>
          </a:p>
        </p:txBody>
      </p:sp>
    </p:spTree>
    <p:extLst>
      <p:ext uri="{BB962C8B-B14F-4D97-AF65-F5344CB8AC3E}">
        <p14:creationId xmlns:p14="http://schemas.microsoft.com/office/powerpoint/2010/main" val="195128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err="1" smtClean="0"/>
              <a:t>Rnn</a:t>
            </a:r>
            <a:r>
              <a:rPr lang="en-US" altLang="zh-TW" sz="7200" b="1" dirty="0" smtClean="0"/>
              <a:t> Process Output</a:t>
            </a:r>
            <a:endParaRPr lang="zh-TW" altLang="en-US" sz="7200" b="1" dirty="0"/>
          </a:p>
        </p:txBody>
      </p:sp>
    </p:spTree>
    <p:extLst>
      <p:ext uri="{BB962C8B-B14F-4D97-AF65-F5344CB8AC3E}">
        <p14:creationId xmlns:p14="http://schemas.microsoft.com/office/powerpoint/2010/main" val="145933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 Layer</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顧名思義就是輸出層，按照剛剛的例子，我們的任務是預測字，因此輸出就是文字</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r>
              <a:rPr lang="zh-TW" altLang="en-US" dirty="0" smtClean="0">
                <a:latin typeface="微軟正黑體" panose="020B0604030504040204" pitchFamily="34" charset="-120"/>
                <a:ea typeface="微軟正黑體" panose="020B0604030504040204" pitchFamily="34" charset="-120"/>
              </a:rPr>
              <a:t>而文字這邊我們可以用</a:t>
            </a:r>
            <a:r>
              <a:rPr lang="en-US" altLang="zh-TW" dirty="0" smtClean="0">
                <a:latin typeface="微軟正黑體" panose="020B0604030504040204" pitchFamily="34" charset="-120"/>
                <a:ea typeface="微軟正黑體" panose="020B0604030504040204" pitchFamily="34" charset="-120"/>
              </a:rPr>
              <a:t>one</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hot</a:t>
            </a:r>
            <a:r>
              <a:rPr lang="zh-TW" altLang="en-US" dirty="0" smtClean="0">
                <a:latin typeface="微軟正黑體" panose="020B0604030504040204" pitchFamily="34" charset="-120"/>
                <a:ea typeface="微軟正黑體" panose="020B0604030504040204" pitchFamily="34" charset="-120"/>
              </a:rPr>
              <a:t>來表達他的數值</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有了對應的目標，剛剛提到的</a:t>
            </a:r>
            <a:r>
              <a:rPr lang="en-US" altLang="zh-TW" dirty="0" smtClean="0">
                <a:latin typeface="微軟正黑體" panose="020B0604030504040204" pitchFamily="34" charset="-120"/>
                <a:ea typeface="微軟正黑體" panose="020B0604030504040204" pitchFamily="34" charset="-120"/>
              </a:rPr>
              <a:t>input</a:t>
            </a:r>
            <a:r>
              <a:rPr lang="zh-TW" altLang="en-US" dirty="0" smtClean="0">
                <a:latin typeface="微軟正黑體" panose="020B0604030504040204" pitchFamily="34" charset="-120"/>
                <a:ea typeface="微軟正黑體" panose="020B0604030504040204" pitchFamily="34" charset="-120"/>
              </a:rPr>
              <a:t>的數量是</a:t>
            </a:r>
            <a:r>
              <a:rPr lang="en-US" altLang="zh-TW" dirty="0" err="1" smtClean="0">
                <a:latin typeface="微軟正黑體" panose="020B0604030504040204" pitchFamily="34" charset="-120"/>
                <a:ea typeface="微軟正黑體" panose="020B0604030504040204" pitchFamily="34" charset="-120"/>
              </a:rPr>
              <a:t>char_size+hidden</a:t>
            </a:r>
            <a:r>
              <a:rPr lang="en-US" altLang="zh-TW" dirty="0" smtClean="0">
                <a:latin typeface="微軟正黑體" panose="020B0604030504040204" pitchFamily="34" charset="-120"/>
                <a:ea typeface="微軟正黑體" panose="020B0604030504040204" pitchFamily="34" charset="-120"/>
              </a:rPr>
              <a:t> size</a:t>
            </a:r>
            <a:r>
              <a:rPr lang="zh-TW" altLang="en-US" dirty="0" smtClean="0">
                <a:latin typeface="微軟正黑體" panose="020B0604030504040204" pitchFamily="34" charset="-120"/>
                <a:ea typeface="微軟正黑體" panose="020B0604030504040204" pitchFamily="34" charset="-120"/>
              </a:rPr>
              <a:t>，沒辦法對應到</a:t>
            </a:r>
            <a:r>
              <a:rPr lang="en-US" altLang="zh-TW" dirty="0" smtClean="0">
                <a:latin typeface="微軟正黑體" panose="020B0604030504040204" pitchFamily="34" charset="-120"/>
                <a:ea typeface="微軟正黑體" panose="020B0604030504040204" pitchFamily="34" charset="-120"/>
              </a:rPr>
              <a:t>output size</a:t>
            </a:r>
          </a:p>
          <a:p>
            <a:r>
              <a:rPr lang="zh-TW" altLang="en-US" dirty="0" smtClean="0">
                <a:latin typeface="微軟正黑體" panose="020B0604030504040204" pitchFamily="34" charset="-120"/>
                <a:ea typeface="微軟正黑體" panose="020B0604030504040204" pitchFamily="34" charset="-120"/>
              </a:rPr>
              <a:t>因此這邊我們同樣會使用</a:t>
            </a:r>
            <a:r>
              <a:rPr lang="en-US" altLang="zh-TW" dirty="0" smtClean="0">
                <a:latin typeface="微軟正黑體" panose="020B0604030504040204" pitchFamily="34" charset="-120"/>
                <a:ea typeface="微軟正黑體" panose="020B0604030504040204" pitchFamily="34" charset="-120"/>
              </a:rPr>
              <a:t>activation</a:t>
            </a:r>
            <a:r>
              <a:rPr lang="zh-TW" altLang="en-US" dirty="0" smtClean="0">
                <a:latin typeface="微軟正黑體" panose="020B0604030504040204" pitchFamily="34" charset="-120"/>
                <a:ea typeface="微軟正黑體" panose="020B0604030504040204" pitchFamily="34" charset="-120"/>
              </a:rPr>
              <a:t>，將我們</a:t>
            </a:r>
            <a:r>
              <a:rPr lang="en-US" altLang="zh-TW" dirty="0" smtClean="0">
                <a:latin typeface="微軟正黑體" panose="020B0604030504040204" pitchFamily="34" charset="-120"/>
                <a:ea typeface="微軟正黑體" panose="020B0604030504040204" pitchFamily="34" charset="-120"/>
              </a:rPr>
              <a:t>output</a:t>
            </a:r>
            <a:r>
              <a:rPr lang="zh-TW" altLang="en-US" dirty="0" smtClean="0">
                <a:latin typeface="微軟正黑體" panose="020B0604030504040204" pitchFamily="34" charset="-120"/>
                <a:ea typeface="微軟正黑體" panose="020B0604030504040204" pitchFamily="34" charset="-120"/>
              </a:rPr>
              <a:t>結果轉換平面</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最後再用</a:t>
            </a:r>
            <a:r>
              <a:rPr lang="en-US" altLang="zh-TW" dirty="0" err="1" smtClean="0">
                <a:latin typeface="微軟正黑體" panose="020B0604030504040204" pitchFamily="34" charset="-120"/>
                <a:ea typeface="微軟正黑體" panose="020B0604030504040204" pitchFamily="34" charset="-120"/>
              </a:rPr>
              <a:t>softmax</a:t>
            </a:r>
            <a:r>
              <a:rPr lang="zh-TW" altLang="en-US" dirty="0" smtClean="0">
                <a:latin typeface="微軟正黑體" panose="020B0604030504040204" pitchFamily="34" charset="-120"/>
                <a:ea typeface="微軟正黑體" panose="020B0604030504040204" pitchFamily="34" charset="-120"/>
              </a:rPr>
              <a:t>將結果差距拉開，並且計算與答案之間的</a:t>
            </a:r>
            <a:r>
              <a:rPr lang="en-US" altLang="zh-TW" dirty="0" smtClean="0">
                <a:latin typeface="微軟正黑體" panose="020B0604030504040204" pitchFamily="34" charset="-120"/>
                <a:ea typeface="微軟正黑體" panose="020B0604030504040204" pitchFamily="34" charset="-120"/>
              </a:rPr>
              <a:t>loss</a:t>
            </a:r>
          </a:p>
          <a:p>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220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a:t>
            </a:r>
            <a:endParaRPr lang="zh-TW" altLang="en-US" dirty="0"/>
          </a:p>
        </p:txBody>
      </p:sp>
      <p:sp>
        <p:nvSpPr>
          <p:cNvPr id="3" name="內容版面配置區 2"/>
          <p:cNvSpPr>
            <a:spLocks noGrp="1"/>
          </p:cNvSpPr>
          <p:nvPr>
            <p:ph idx="1"/>
          </p:nvPr>
        </p:nvSpPr>
        <p:spPr>
          <a:xfrm>
            <a:off x="838200" y="1825624"/>
            <a:ext cx="11353800" cy="4812567"/>
          </a:xfrm>
        </p:spPr>
        <p:txBody>
          <a:bodyPr>
            <a:normAutofit lnSpcReduction="10000"/>
          </a:bodyPr>
          <a:lstStyle/>
          <a:p>
            <a:r>
              <a:rPr lang="en-US" altLang="zh-TW" dirty="0" smtClean="0"/>
              <a:t>Basic NLP Introduction</a:t>
            </a:r>
          </a:p>
          <a:p>
            <a:r>
              <a:rPr lang="en-US" altLang="zh-TW" dirty="0" smtClean="0"/>
              <a:t>Word Encoding</a:t>
            </a:r>
          </a:p>
          <a:p>
            <a:pPr lvl="1"/>
            <a:r>
              <a:rPr lang="en-US" altLang="zh-TW" dirty="0" smtClean="0"/>
              <a:t>One hot encoding</a:t>
            </a:r>
          </a:p>
          <a:p>
            <a:pPr lvl="1"/>
            <a:r>
              <a:rPr lang="en-US" altLang="zh-TW" dirty="0" err="1" smtClean="0"/>
              <a:t>Tf-idf</a:t>
            </a:r>
            <a:endParaRPr lang="en-US" altLang="zh-TW" dirty="0" smtClean="0"/>
          </a:p>
          <a:p>
            <a:r>
              <a:rPr lang="en-US" altLang="zh-TW" dirty="0" smtClean="0"/>
              <a:t>Word Embedding</a:t>
            </a:r>
          </a:p>
          <a:p>
            <a:pPr lvl="1"/>
            <a:r>
              <a:rPr lang="en-US" altLang="zh-TW" dirty="0" smtClean="0"/>
              <a:t>Word2Vec</a:t>
            </a:r>
          </a:p>
          <a:p>
            <a:pPr lvl="1"/>
            <a:r>
              <a:rPr lang="en-US" altLang="zh-TW" dirty="0" err="1" smtClean="0"/>
              <a:t>GloVe</a:t>
            </a:r>
            <a:endParaRPr lang="en-US" altLang="zh-TW" dirty="0" smtClean="0"/>
          </a:p>
          <a:p>
            <a:pPr lvl="1"/>
            <a:r>
              <a:rPr lang="en-US" altLang="zh-TW" dirty="0" err="1" smtClean="0"/>
              <a:t>Fasttext</a:t>
            </a:r>
            <a:endParaRPr lang="en-US" altLang="zh-TW" dirty="0"/>
          </a:p>
          <a:p>
            <a:r>
              <a:rPr lang="en-US" altLang="zh-TW" dirty="0" smtClean="0"/>
              <a:t>Language Model</a:t>
            </a:r>
            <a:endParaRPr lang="en-US" altLang="zh-TW" dirty="0"/>
          </a:p>
          <a:p>
            <a:pPr lvl="1"/>
            <a:r>
              <a:rPr lang="en-US" altLang="zh-TW" dirty="0" smtClean="0"/>
              <a:t>Elmo</a:t>
            </a:r>
          </a:p>
          <a:p>
            <a:pPr lvl="1"/>
            <a:r>
              <a:rPr lang="en-US" altLang="zh-TW" dirty="0" smtClean="0"/>
              <a:t>GPT2</a:t>
            </a:r>
          </a:p>
          <a:p>
            <a:pPr lvl="1"/>
            <a:r>
              <a:rPr lang="en-US" altLang="zh-TW" dirty="0" smtClean="0"/>
              <a:t>BERT</a:t>
            </a:r>
            <a:endParaRPr lang="en-US" altLang="zh-TW" dirty="0"/>
          </a:p>
          <a:p>
            <a:pPr lvl="1"/>
            <a:endParaRPr lang="en-US" altLang="zh-TW" dirty="0"/>
          </a:p>
          <a:p>
            <a:pPr marL="457200" lvl="1" indent="0">
              <a:buNone/>
            </a:pPr>
            <a:endParaRPr lang="en-US" altLang="zh-TW" dirty="0" smtClean="0"/>
          </a:p>
        </p:txBody>
      </p:sp>
    </p:spTree>
    <p:extLst>
      <p:ext uri="{BB962C8B-B14F-4D97-AF65-F5344CB8AC3E}">
        <p14:creationId xmlns:p14="http://schemas.microsoft.com/office/powerpoint/2010/main" val="12436648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5650" y="473767"/>
            <a:ext cx="11353800" cy="1325563"/>
          </a:xfrm>
        </p:spPr>
        <p:txBody>
          <a:bodyPr/>
          <a:lstStyle/>
          <a:p>
            <a:r>
              <a:rPr lang="en-US" altLang="zh-TW" b="1" dirty="0"/>
              <a:t>Output</a:t>
            </a:r>
            <a:r>
              <a:rPr lang="en-US" altLang="zh-TW" b="1" dirty="0" smtClean="0"/>
              <a:t> </a:t>
            </a:r>
            <a:r>
              <a:rPr lang="en-US" altLang="zh-TW" b="1" dirty="0"/>
              <a:t>Layer</a:t>
            </a:r>
            <a:endParaRPr lang="zh-TW" altLang="en-US" b="1" dirty="0"/>
          </a:p>
        </p:txBody>
      </p:sp>
      <p:sp>
        <p:nvSpPr>
          <p:cNvPr id="3" name="內容版面配置區 2"/>
          <p:cNvSpPr>
            <a:spLocks noGrp="1"/>
          </p:cNvSpPr>
          <p:nvPr>
            <p:ph idx="1"/>
          </p:nvPr>
        </p:nvSpPr>
        <p:spPr>
          <a:xfrm>
            <a:off x="575650" y="1665049"/>
            <a:ext cx="10515600" cy="5103219"/>
          </a:xfrm>
        </p:spPr>
        <p:txBody>
          <a:bodyPr>
            <a:normAutofit/>
          </a:bodyPr>
          <a:lstStyle/>
          <a:p>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使用上面提過的案例來看一下</a:t>
            </a:r>
            <a:r>
              <a:rPr lang="en-US" altLang="zh-TW" dirty="0" smtClean="0">
                <a:latin typeface="微軟正黑體" panose="020B0604030504040204" pitchFamily="34" charset="-120"/>
                <a:ea typeface="微軟正黑體" panose="020B0604030504040204" pitchFamily="34" charset="-120"/>
                <a:sym typeface="Wingdings" panose="05000000000000000000" pitchFamily="2" charset="2"/>
              </a:rPr>
              <a:t>output</a:t>
            </a:r>
            <a:r>
              <a:rPr lang="zh-TW" altLang="en-US" dirty="0" smtClean="0">
                <a:latin typeface="微軟正黑體" panose="020B0604030504040204" pitchFamily="34" charset="-120"/>
                <a:ea typeface="微軟正黑體" panose="020B0604030504040204" pitchFamily="34" charset="-120"/>
                <a:sym typeface="Wingdings" panose="05000000000000000000" pitchFamily="2" charset="2"/>
              </a:rPr>
              <a:t>的方式</a:t>
            </a:r>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endParaRPr lang="en-US" altLang="zh-TW" dirty="0" smtClean="0">
              <a:latin typeface="微軟正黑體" panose="020B0604030504040204" pitchFamily="34" charset="-120"/>
              <a:ea typeface="微軟正黑體" panose="020B0604030504040204" pitchFamily="34" charset="-120"/>
              <a:sym typeface="Wingdings" panose="05000000000000000000" pitchFamily="2" charset="2"/>
            </a:endParaRPr>
          </a:p>
          <a:p>
            <a:pPr lvl="1"/>
            <a:endParaRPr lang="en-US" altLang="zh-TW" dirty="0" smtClean="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82590" y="3410265"/>
            <a:ext cx="1014576" cy="369332"/>
          </a:xfrm>
          <a:prstGeom prst="rect">
            <a:avLst/>
          </a:prstGeom>
          <a:noFill/>
          <a:ln>
            <a:solidFill>
              <a:schemeClr val="tx1"/>
            </a:solidFill>
          </a:ln>
        </p:spPr>
        <p:txBody>
          <a:bodyPr wrap="square" rtlCol="0">
            <a:spAutoFit/>
          </a:bodyPr>
          <a:lstStyle/>
          <a:p>
            <a:r>
              <a:rPr lang="zh-TW" altLang="en-US" dirty="0" smtClean="0"/>
              <a:t>我 </a:t>
            </a:r>
            <a:r>
              <a:rPr lang="en-US" altLang="zh-TW" dirty="0" smtClean="0"/>
              <a:t>[1,0,0]</a:t>
            </a:r>
            <a:endParaRPr lang="zh-TW" altLang="en-US" dirty="0"/>
          </a:p>
        </p:txBody>
      </p:sp>
      <p:sp>
        <p:nvSpPr>
          <p:cNvPr id="7" name="文字方塊 6"/>
          <p:cNvSpPr txBox="1"/>
          <p:nvPr/>
        </p:nvSpPr>
        <p:spPr>
          <a:xfrm>
            <a:off x="2477571" y="3271765"/>
            <a:ext cx="886389" cy="646331"/>
          </a:xfrm>
          <a:prstGeom prst="rect">
            <a:avLst/>
          </a:prstGeom>
          <a:noFill/>
          <a:ln>
            <a:solidFill>
              <a:schemeClr val="tx1"/>
            </a:solidFill>
          </a:ln>
        </p:spPr>
        <p:txBody>
          <a:bodyPr wrap="square" rtlCol="0">
            <a:spAutoFit/>
          </a:bodyPr>
          <a:lstStyle/>
          <a:p>
            <a:r>
              <a:rPr lang="en-US" altLang="zh-TW" dirty="0" smtClean="0"/>
              <a:t>hidden[0,0]</a:t>
            </a:r>
            <a:endParaRPr lang="zh-TW" altLang="en-US" dirty="0"/>
          </a:p>
        </p:txBody>
      </p:sp>
      <p:sp>
        <p:nvSpPr>
          <p:cNvPr id="8" name="文字方塊 7"/>
          <p:cNvSpPr txBox="1"/>
          <p:nvPr/>
        </p:nvSpPr>
        <p:spPr>
          <a:xfrm>
            <a:off x="1658362" y="2751234"/>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9" name="加號 8"/>
          <p:cNvSpPr/>
          <p:nvPr/>
        </p:nvSpPr>
        <p:spPr>
          <a:xfrm>
            <a:off x="1897166" y="3270141"/>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4485589" y="2751234"/>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11" name="向右箭號 10"/>
          <p:cNvSpPr/>
          <p:nvPr/>
        </p:nvSpPr>
        <p:spPr>
          <a:xfrm>
            <a:off x="3807155" y="3420649"/>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29562" y="3282149"/>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[2,3]</a:t>
            </a:r>
            <a:endParaRPr lang="zh-TW" altLang="en-US" dirty="0"/>
          </a:p>
        </p:txBody>
      </p:sp>
      <p:sp>
        <p:nvSpPr>
          <p:cNvPr id="14" name="文字方塊 13"/>
          <p:cNvSpPr txBox="1"/>
          <p:nvPr/>
        </p:nvSpPr>
        <p:spPr>
          <a:xfrm>
            <a:off x="7526467" y="2751234"/>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15" name="文字方塊 14"/>
          <p:cNvSpPr txBox="1"/>
          <p:nvPr/>
        </p:nvSpPr>
        <p:spPr>
          <a:xfrm>
            <a:off x="10409959" y="3344667"/>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16" name="文字方塊 15"/>
          <p:cNvSpPr txBox="1"/>
          <p:nvPr/>
        </p:nvSpPr>
        <p:spPr>
          <a:xfrm>
            <a:off x="575650" y="5063212"/>
            <a:ext cx="1321516" cy="369332"/>
          </a:xfrm>
          <a:prstGeom prst="rect">
            <a:avLst/>
          </a:prstGeom>
          <a:noFill/>
          <a:ln>
            <a:solidFill>
              <a:schemeClr val="tx1"/>
            </a:solidFill>
          </a:ln>
        </p:spPr>
        <p:txBody>
          <a:bodyPr wrap="square" rtlCol="0">
            <a:spAutoFit/>
          </a:bodyPr>
          <a:lstStyle/>
          <a:p>
            <a:r>
              <a:rPr lang="zh-TW" altLang="en-US" dirty="0" smtClean="0"/>
              <a:t>看見 </a:t>
            </a:r>
            <a:r>
              <a:rPr lang="en-US" altLang="zh-TW" dirty="0" smtClean="0"/>
              <a:t>[0,1,0]</a:t>
            </a:r>
            <a:endParaRPr lang="zh-TW" altLang="en-US" dirty="0"/>
          </a:p>
        </p:txBody>
      </p:sp>
      <p:sp>
        <p:nvSpPr>
          <p:cNvPr id="17" name="文字方塊 16"/>
          <p:cNvSpPr txBox="1"/>
          <p:nvPr/>
        </p:nvSpPr>
        <p:spPr>
          <a:xfrm>
            <a:off x="2485171" y="4821793"/>
            <a:ext cx="886389" cy="923330"/>
          </a:xfrm>
          <a:prstGeom prst="rect">
            <a:avLst/>
          </a:prstGeom>
          <a:noFill/>
          <a:ln>
            <a:solidFill>
              <a:schemeClr val="tx1"/>
            </a:solidFill>
          </a:ln>
        </p:spPr>
        <p:txBody>
          <a:bodyPr wrap="square" rtlCol="0">
            <a:spAutoFit/>
          </a:bodyPr>
          <a:lstStyle/>
          <a:p>
            <a:r>
              <a:rPr lang="en-US" altLang="zh-TW" dirty="0" smtClean="0"/>
              <a:t>Last hidden[2,3]</a:t>
            </a:r>
            <a:endParaRPr lang="zh-TW" altLang="en-US" dirty="0"/>
          </a:p>
        </p:txBody>
      </p:sp>
      <p:sp>
        <p:nvSpPr>
          <p:cNvPr id="18" name="文字方塊 17"/>
          <p:cNvSpPr txBox="1"/>
          <p:nvPr/>
        </p:nvSpPr>
        <p:spPr>
          <a:xfrm>
            <a:off x="1658362" y="4404181"/>
            <a:ext cx="1262403" cy="461665"/>
          </a:xfrm>
          <a:prstGeom prst="rect">
            <a:avLst/>
          </a:prstGeom>
          <a:noFill/>
        </p:spPr>
        <p:txBody>
          <a:bodyPr wrap="square" rtlCol="0">
            <a:spAutoFit/>
          </a:bodyPr>
          <a:lstStyle/>
          <a:p>
            <a:r>
              <a:rPr lang="en-US" altLang="zh-TW" sz="2400" b="1" dirty="0" smtClean="0"/>
              <a:t>  Input</a:t>
            </a:r>
            <a:endParaRPr lang="zh-TW" altLang="en-US" sz="2400" b="1" dirty="0"/>
          </a:p>
        </p:txBody>
      </p:sp>
      <p:sp>
        <p:nvSpPr>
          <p:cNvPr id="19" name="加號 18"/>
          <p:cNvSpPr/>
          <p:nvPr/>
        </p:nvSpPr>
        <p:spPr>
          <a:xfrm>
            <a:off x="1939661" y="4945480"/>
            <a:ext cx="503015" cy="62556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4485589" y="4404181"/>
            <a:ext cx="1838299" cy="461665"/>
          </a:xfrm>
          <a:prstGeom prst="rect">
            <a:avLst/>
          </a:prstGeom>
          <a:noFill/>
        </p:spPr>
        <p:txBody>
          <a:bodyPr wrap="square" rtlCol="0">
            <a:spAutoFit/>
          </a:bodyPr>
          <a:lstStyle/>
          <a:p>
            <a:r>
              <a:rPr lang="en-US" altLang="zh-TW" sz="2400" b="1" dirty="0" smtClean="0"/>
              <a:t>Hidden layer</a:t>
            </a:r>
            <a:endParaRPr lang="zh-TW" altLang="en-US" sz="2400" b="1" dirty="0"/>
          </a:p>
        </p:txBody>
      </p:sp>
      <p:sp>
        <p:nvSpPr>
          <p:cNvPr id="21" name="向右箭號 20"/>
          <p:cNvSpPr/>
          <p:nvPr/>
        </p:nvSpPr>
        <p:spPr>
          <a:xfrm>
            <a:off x="3807155" y="5073596"/>
            <a:ext cx="57256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4629562" y="4935096"/>
            <a:ext cx="1654668" cy="646331"/>
          </a:xfrm>
          <a:prstGeom prst="rect">
            <a:avLst/>
          </a:prstGeom>
          <a:noFill/>
          <a:ln>
            <a:solidFill>
              <a:schemeClr val="tx1"/>
            </a:solidFill>
          </a:ln>
        </p:spPr>
        <p:txBody>
          <a:bodyPr wrap="square" rtlCol="0">
            <a:spAutoFit/>
          </a:bodyPr>
          <a:lstStyle/>
          <a:p>
            <a:r>
              <a:rPr lang="en-US" altLang="zh-TW" dirty="0" err="1" smtClean="0"/>
              <a:t>Hidden_output</a:t>
            </a:r>
            <a:r>
              <a:rPr lang="en-US" altLang="zh-TW" dirty="0" smtClean="0"/>
              <a:t>[4,7]</a:t>
            </a:r>
            <a:endParaRPr lang="zh-TW" altLang="en-US" dirty="0"/>
          </a:p>
        </p:txBody>
      </p:sp>
      <p:cxnSp>
        <p:nvCxnSpPr>
          <p:cNvPr id="27" name="肘形接點 26"/>
          <p:cNvCxnSpPr/>
          <p:nvPr/>
        </p:nvCxnSpPr>
        <p:spPr>
          <a:xfrm rot="5400000">
            <a:off x="3664636" y="3104977"/>
            <a:ext cx="996232" cy="2483972"/>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3509653" y="3108923"/>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29" name="文字方塊 28"/>
          <p:cNvSpPr txBox="1"/>
          <p:nvPr/>
        </p:nvSpPr>
        <p:spPr>
          <a:xfrm>
            <a:off x="3515703" y="4750430"/>
            <a:ext cx="1167571" cy="369332"/>
          </a:xfrm>
          <a:prstGeom prst="rect">
            <a:avLst/>
          </a:prstGeom>
          <a:noFill/>
        </p:spPr>
        <p:txBody>
          <a:bodyPr wrap="square" rtlCol="0">
            <a:spAutoFit/>
          </a:bodyPr>
          <a:lstStyle/>
          <a:p>
            <a:r>
              <a:rPr lang="en-US" altLang="zh-TW" b="1" dirty="0" smtClean="0"/>
              <a:t>activation</a:t>
            </a:r>
            <a:endParaRPr lang="zh-TW" altLang="en-US" b="1" dirty="0"/>
          </a:p>
        </p:txBody>
      </p:sp>
      <p:sp>
        <p:nvSpPr>
          <p:cNvPr id="31" name="文字方塊 30"/>
          <p:cNvSpPr txBox="1"/>
          <p:nvPr/>
        </p:nvSpPr>
        <p:spPr>
          <a:xfrm>
            <a:off x="3647389" y="3990998"/>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6" name="肘形接點 5"/>
          <p:cNvCxnSpPr/>
          <p:nvPr/>
        </p:nvCxnSpPr>
        <p:spPr>
          <a:xfrm>
            <a:off x="2245440" y="2760068"/>
            <a:ext cx="4688054" cy="837712"/>
          </a:xfrm>
          <a:prstGeom prst="bentConnector3">
            <a:avLst>
              <a:gd name="adj1" fmla="val 9065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3647389" y="2462989"/>
            <a:ext cx="1167571" cy="369332"/>
          </a:xfrm>
          <a:prstGeom prst="rect">
            <a:avLst/>
          </a:prstGeom>
          <a:noFill/>
        </p:spPr>
        <p:txBody>
          <a:bodyPr wrap="square" rtlCol="0">
            <a:spAutoFit/>
          </a:bodyPr>
          <a:lstStyle/>
          <a:p>
            <a:r>
              <a:rPr lang="en-US" altLang="zh-TW" b="1" dirty="0" smtClean="0"/>
              <a:t>activation</a:t>
            </a:r>
            <a:endParaRPr lang="zh-TW" altLang="en-US" b="1" dirty="0"/>
          </a:p>
        </p:txBody>
      </p:sp>
      <p:cxnSp>
        <p:nvCxnSpPr>
          <p:cNvPr id="58" name="肘形接點 57"/>
          <p:cNvCxnSpPr/>
          <p:nvPr/>
        </p:nvCxnSpPr>
        <p:spPr>
          <a:xfrm>
            <a:off x="2191168" y="4467805"/>
            <a:ext cx="4876945" cy="815653"/>
          </a:xfrm>
          <a:prstGeom prst="bentConnector3">
            <a:avLst>
              <a:gd name="adj1" fmla="val 87499"/>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7138033" y="3212899"/>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66" name="向右箭號 65"/>
          <p:cNvSpPr/>
          <p:nvPr/>
        </p:nvSpPr>
        <p:spPr>
          <a:xfrm>
            <a:off x="8258020" y="3478255"/>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文字方塊 66"/>
          <p:cNvSpPr txBox="1"/>
          <p:nvPr/>
        </p:nvSpPr>
        <p:spPr>
          <a:xfrm>
            <a:off x="8918905" y="3212899"/>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68" name="文字方塊 67"/>
          <p:cNvSpPr txBox="1"/>
          <p:nvPr/>
        </p:nvSpPr>
        <p:spPr>
          <a:xfrm>
            <a:off x="7993026" y="3733362"/>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69" name="向右箭號 68"/>
          <p:cNvSpPr/>
          <p:nvPr/>
        </p:nvSpPr>
        <p:spPr>
          <a:xfrm>
            <a:off x="9878237" y="33981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p:cNvSpPr txBox="1"/>
          <p:nvPr/>
        </p:nvSpPr>
        <p:spPr>
          <a:xfrm>
            <a:off x="9766647" y="3647898"/>
            <a:ext cx="571554" cy="369332"/>
          </a:xfrm>
          <a:prstGeom prst="rect">
            <a:avLst/>
          </a:prstGeom>
          <a:noFill/>
        </p:spPr>
        <p:txBody>
          <a:bodyPr wrap="square" rtlCol="0">
            <a:spAutoFit/>
          </a:bodyPr>
          <a:lstStyle/>
          <a:p>
            <a:r>
              <a:rPr lang="en-US" altLang="zh-TW" b="1" dirty="0" smtClean="0"/>
              <a:t>loss</a:t>
            </a:r>
            <a:endParaRPr lang="zh-TW" altLang="en-US" b="1" dirty="0"/>
          </a:p>
        </p:txBody>
      </p:sp>
      <p:sp>
        <p:nvSpPr>
          <p:cNvPr id="79" name="文字方塊 78"/>
          <p:cNvSpPr txBox="1"/>
          <p:nvPr/>
        </p:nvSpPr>
        <p:spPr>
          <a:xfrm>
            <a:off x="7579743" y="4511053"/>
            <a:ext cx="1838299" cy="461665"/>
          </a:xfrm>
          <a:prstGeom prst="rect">
            <a:avLst/>
          </a:prstGeom>
          <a:noFill/>
        </p:spPr>
        <p:txBody>
          <a:bodyPr wrap="square" rtlCol="0">
            <a:spAutoFit/>
          </a:bodyPr>
          <a:lstStyle/>
          <a:p>
            <a:r>
              <a:rPr lang="en-US" altLang="zh-TW" sz="2400" b="1" dirty="0" smtClean="0"/>
              <a:t>Output layer</a:t>
            </a:r>
            <a:endParaRPr lang="zh-TW" altLang="en-US" sz="2400" b="1" dirty="0"/>
          </a:p>
        </p:txBody>
      </p:sp>
      <p:sp>
        <p:nvSpPr>
          <p:cNvPr id="80" name="文字方塊 79"/>
          <p:cNvSpPr txBox="1"/>
          <p:nvPr/>
        </p:nvSpPr>
        <p:spPr>
          <a:xfrm>
            <a:off x="10463235" y="5104486"/>
            <a:ext cx="778476" cy="646331"/>
          </a:xfrm>
          <a:prstGeom prst="rect">
            <a:avLst/>
          </a:prstGeom>
          <a:noFill/>
          <a:ln>
            <a:solidFill>
              <a:schemeClr val="tx1"/>
            </a:solidFill>
          </a:ln>
        </p:spPr>
        <p:txBody>
          <a:bodyPr wrap="square" rtlCol="0">
            <a:spAutoFit/>
          </a:bodyPr>
          <a:lstStyle/>
          <a:p>
            <a:r>
              <a:rPr lang="zh-TW" altLang="en-US" dirty="0" smtClean="0"/>
              <a:t>看見</a:t>
            </a:r>
            <a:r>
              <a:rPr lang="en-US" altLang="zh-TW" dirty="0" smtClean="0"/>
              <a:t>[0,1,0]</a:t>
            </a:r>
          </a:p>
        </p:txBody>
      </p:sp>
      <p:sp>
        <p:nvSpPr>
          <p:cNvPr id="81" name="文字方塊 80"/>
          <p:cNvSpPr txBox="1"/>
          <p:nvPr/>
        </p:nvSpPr>
        <p:spPr>
          <a:xfrm>
            <a:off x="7191309" y="4972718"/>
            <a:ext cx="907315" cy="923330"/>
          </a:xfrm>
          <a:prstGeom prst="rect">
            <a:avLst/>
          </a:prstGeom>
          <a:noFill/>
          <a:ln>
            <a:solidFill>
              <a:schemeClr val="tx1"/>
            </a:solidFill>
          </a:ln>
        </p:spPr>
        <p:txBody>
          <a:bodyPr wrap="square" rtlCol="0">
            <a:spAutoFit/>
          </a:bodyPr>
          <a:lstStyle/>
          <a:p>
            <a:r>
              <a:rPr lang="en-US" altLang="zh-TW" dirty="0" smtClean="0"/>
              <a:t>Output[0.1,0.3,0.2]</a:t>
            </a:r>
            <a:endParaRPr lang="zh-TW" altLang="en-US" dirty="0"/>
          </a:p>
        </p:txBody>
      </p:sp>
      <p:sp>
        <p:nvSpPr>
          <p:cNvPr id="82" name="向右箭號 81"/>
          <p:cNvSpPr/>
          <p:nvPr/>
        </p:nvSpPr>
        <p:spPr>
          <a:xfrm>
            <a:off x="8311296" y="5238074"/>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8972181" y="4972718"/>
            <a:ext cx="864961" cy="923330"/>
          </a:xfrm>
          <a:prstGeom prst="rect">
            <a:avLst/>
          </a:prstGeom>
          <a:noFill/>
          <a:ln>
            <a:solidFill>
              <a:schemeClr val="tx1"/>
            </a:solidFill>
          </a:ln>
        </p:spPr>
        <p:txBody>
          <a:bodyPr wrap="square" rtlCol="0">
            <a:spAutoFit/>
          </a:bodyPr>
          <a:lstStyle/>
          <a:p>
            <a:r>
              <a:rPr lang="en-US" altLang="zh-TW" dirty="0" smtClean="0"/>
              <a:t>Output[0.05,0.7,0.2]</a:t>
            </a:r>
            <a:endParaRPr lang="zh-TW" altLang="en-US" dirty="0"/>
          </a:p>
        </p:txBody>
      </p:sp>
      <p:sp>
        <p:nvSpPr>
          <p:cNvPr id="84" name="文字方塊 83"/>
          <p:cNvSpPr txBox="1"/>
          <p:nvPr/>
        </p:nvSpPr>
        <p:spPr>
          <a:xfrm>
            <a:off x="8046302" y="5493181"/>
            <a:ext cx="968293" cy="369332"/>
          </a:xfrm>
          <a:prstGeom prst="rect">
            <a:avLst/>
          </a:prstGeom>
          <a:noFill/>
        </p:spPr>
        <p:txBody>
          <a:bodyPr wrap="square" rtlCol="0">
            <a:spAutoFit/>
          </a:bodyPr>
          <a:lstStyle/>
          <a:p>
            <a:r>
              <a:rPr lang="en-US" altLang="zh-TW" b="1" dirty="0" err="1" smtClean="0"/>
              <a:t>softmax</a:t>
            </a:r>
            <a:endParaRPr lang="zh-TW" altLang="en-US" b="1" dirty="0"/>
          </a:p>
        </p:txBody>
      </p:sp>
      <p:sp>
        <p:nvSpPr>
          <p:cNvPr id="85" name="向右箭號 84"/>
          <p:cNvSpPr/>
          <p:nvPr/>
        </p:nvSpPr>
        <p:spPr>
          <a:xfrm>
            <a:off x="9931513" y="5157993"/>
            <a:ext cx="375191" cy="26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文字方塊 85"/>
          <p:cNvSpPr txBox="1"/>
          <p:nvPr/>
        </p:nvSpPr>
        <p:spPr>
          <a:xfrm>
            <a:off x="9819923" y="5407717"/>
            <a:ext cx="571554" cy="369332"/>
          </a:xfrm>
          <a:prstGeom prst="rect">
            <a:avLst/>
          </a:prstGeom>
          <a:noFill/>
        </p:spPr>
        <p:txBody>
          <a:bodyPr wrap="square" rtlCol="0">
            <a:spAutoFit/>
          </a:bodyPr>
          <a:lstStyle/>
          <a:p>
            <a:r>
              <a:rPr lang="en-US" altLang="zh-TW" b="1" dirty="0" smtClean="0"/>
              <a:t>loss</a:t>
            </a:r>
            <a:endParaRPr lang="zh-TW" altLang="en-US" b="1" dirty="0"/>
          </a:p>
        </p:txBody>
      </p:sp>
      <p:cxnSp>
        <p:nvCxnSpPr>
          <p:cNvPr id="90" name="肘形接點 89"/>
          <p:cNvCxnSpPr>
            <a:stCxn id="86" idx="2"/>
            <a:endCxn id="22" idx="2"/>
          </p:cNvCxnSpPr>
          <p:nvPr/>
        </p:nvCxnSpPr>
        <p:spPr>
          <a:xfrm rot="5400000" flipH="1">
            <a:off x="7683487" y="3354836"/>
            <a:ext cx="195622" cy="4648804"/>
          </a:xfrm>
          <a:prstGeom prst="bentConnector3">
            <a:avLst>
              <a:gd name="adj1" fmla="val -265388"/>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肘形接點 92"/>
          <p:cNvCxnSpPr>
            <a:stCxn id="70" idx="2"/>
            <a:endCxn id="12" idx="2"/>
          </p:cNvCxnSpPr>
          <p:nvPr/>
        </p:nvCxnSpPr>
        <p:spPr>
          <a:xfrm rot="5400000" flipH="1">
            <a:off x="7710285" y="1675091"/>
            <a:ext cx="88750" cy="4595528"/>
          </a:xfrm>
          <a:prstGeom prst="bentConnector3">
            <a:avLst>
              <a:gd name="adj1" fmla="val -305723"/>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8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93345" y="2447422"/>
            <a:ext cx="10515600" cy="1325563"/>
          </a:xfrm>
        </p:spPr>
        <p:txBody>
          <a:bodyPr>
            <a:normAutofit/>
          </a:bodyPr>
          <a:lstStyle/>
          <a:p>
            <a:pPr algn="ctr"/>
            <a:r>
              <a:rPr lang="en-US" altLang="zh-TW" sz="7200" b="1" dirty="0" smtClean="0"/>
              <a:t>LSTM</a:t>
            </a:r>
            <a:r>
              <a:rPr lang="zh-TW" altLang="en-US" sz="7200" b="1" dirty="0" smtClean="0"/>
              <a:t> </a:t>
            </a:r>
            <a:r>
              <a:rPr lang="en-US" altLang="zh-TW" sz="7200" b="1" dirty="0" smtClean="0"/>
              <a:t>&amp;</a:t>
            </a:r>
            <a:r>
              <a:rPr lang="zh-TW" altLang="en-US" sz="7200" b="1" dirty="0" smtClean="0"/>
              <a:t> </a:t>
            </a:r>
            <a:r>
              <a:rPr lang="en-US" altLang="zh-TW" sz="7200" b="1" dirty="0" smtClean="0"/>
              <a:t>Bi-LSTM</a:t>
            </a:r>
            <a:endParaRPr lang="zh-TW" altLang="en-US" sz="7200" b="1" dirty="0"/>
          </a:p>
        </p:txBody>
      </p:sp>
    </p:spTree>
    <p:extLst>
      <p:ext uri="{BB962C8B-B14F-4D97-AF65-F5344CB8AC3E}">
        <p14:creationId xmlns:p14="http://schemas.microsoft.com/office/powerpoint/2010/main" val="2185038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與</a:t>
            </a:r>
            <a:r>
              <a:rPr lang="en-US" altLang="zh-TW" dirty="0" smtClean="0">
                <a:latin typeface="微軟正黑體" panose="020B0604030504040204" pitchFamily="34" charset="-120"/>
                <a:ea typeface="微軟正黑體" panose="020B0604030504040204" pitchFamily="34" charset="-120"/>
              </a:rPr>
              <a:t>RNN</a:t>
            </a:r>
            <a:r>
              <a:rPr lang="zh-TW" altLang="en-US" dirty="0" smtClean="0">
                <a:latin typeface="微軟正黑體" panose="020B0604030504040204" pitchFamily="34" charset="-120"/>
                <a:ea typeface="微軟正黑體" panose="020B0604030504040204" pitchFamily="34" charset="-120"/>
              </a:rPr>
              <a:t>原理相同</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差別在於增加一個輸送的概念</a:t>
            </a:r>
            <a:r>
              <a:rPr lang="en-US" altLang="zh-TW" dirty="0" err="1" smtClean="0">
                <a:latin typeface="微軟正黑體" panose="020B0604030504040204" pitchFamily="34" charset="-120"/>
                <a:ea typeface="微軟正黑體" panose="020B0604030504040204" pitchFamily="34" charset="-120"/>
              </a:rPr>
              <a:t>ct</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輸送帶外透過三個門，來加強過濾資訊</a:t>
            </a:r>
            <a:endParaRPr lang="en-US" altLang="zh-TW" dirty="0" smtClean="0">
              <a:latin typeface="微軟正黑體" panose="020B0604030504040204" pitchFamily="34" charset="-120"/>
              <a:ea typeface="微軟正黑體" panose="020B0604030504040204" pitchFamily="34" charset="-120"/>
            </a:endParaRPr>
          </a:p>
        </p:txBody>
      </p:sp>
      <p:pic>
        <p:nvPicPr>
          <p:cNvPr id="1030" name="Picture 6"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153" y="1140438"/>
            <a:ext cx="4738766" cy="26010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upload-images.jianshu.io/upload_images/3869738-cffb5541715f5574.jpg?imageMogr2/auto-orient/strip|imageView2/2/format/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412174"/>
            <a:ext cx="6060620" cy="227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02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BI-LSTM</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LSTM</a:t>
            </a:r>
            <a:r>
              <a:rPr lang="zh-TW" altLang="en-US" dirty="0" smtClean="0">
                <a:latin typeface="微軟正黑體" panose="020B0604030504040204" pitchFamily="34" charset="-120"/>
                <a:ea typeface="微軟正黑體" panose="020B0604030504040204" pitchFamily="34" charset="-120"/>
              </a:rPr>
              <a:t>的變形，雙向的</a:t>
            </a:r>
            <a:r>
              <a:rPr lang="en-US" altLang="zh-TW" dirty="0" smtClean="0">
                <a:latin typeface="微軟正黑體" panose="020B0604030504040204" pitchFamily="34" charset="-120"/>
                <a:ea typeface="微軟正黑體" panose="020B0604030504040204" pitchFamily="34" charset="-120"/>
              </a:rPr>
              <a:t>LSTM</a:t>
            </a: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主要為將一個</a:t>
            </a:r>
            <a:r>
              <a:rPr lang="en-US" altLang="zh-TW" dirty="0" smtClean="0">
                <a:latin typeface="微軟正黑體" panose="020B0604030504040204" pitchFamily="34" charset="-120"/>
                <a:ea typeface="微軟正黑體" panose="020B0604030504040204" pitchFamily="34" charset="-120"/>
              </a:rPr>
              <a:t>sequence</a:t>
            </a:r>
            <a:r>
              <a:rPr lang="zh-TW" altLang="en-US" dirty="0" smtClean="0">
                <a:latin typeface="微軟正黑體" panose="020B0604030504040204" pitchFamily="34" charset="-120"/>
                <a:ea typeface="微軟正黑體" panose="020B0604030504040204" pitchFamily="34" charset="-120"/>
              </a:rPr>
              <a:t>由前到後，</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由後到前去進行訓練</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smtClean="0">
                <a:latin typeface="微軟正黑體" panose="020B0604030504040204" pitchFamily="34" charset="-120"/>
                <a:ea typeface="微軟正黑體" panose="020B0604030504040204" pitchFamily="34" charset="-120"/>
              </a:rPr>
              <a:t>WHY?</a:t>
            </a:r>
          </a:p>
        </p:txBody>
      </p:sp>
      <p:pic>
        <p:nvPicPr>
          <p:cNvPr id="2050" name="Picture 2" descr="https://pic2.zhimg.com/80/v2-bf3038dca90a59eb042ea767f684ed29_72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61946"/>
            <a:ext cx="5432628" cy="33878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接點 4"/>
          <p:cNvCxnSpPr/>
          <p:nvPr/>
        </p:nvCxnSpPr>
        <p:spPr>
          <a:xfrm>
            <a:off x="8695592" y="4484077"/>
            <a:ext cx="228600" cy="23739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直線接點 8"/>
          <p:cNvCxnSpPr/>
          <p:nvPr/>
        </p:nvCxnSpPr>
        <p:spPr>
          <a:xfrm flipH="1">
            <a:off x="8712669" y="4484077"/>
            <a:ext cx="208084" cy="237392"/>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4984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Elmo(</a:t>
            </a:r>
            <a:r>
              <a:rPr lang="en-US" altLang="zh-TW" dirty="0" err="1"/>
              <a:t>Embeddings</a:t>
            </a:r>
            <a:r>
              <a:rPr lang="en-US" altLang="zh-TW" dirty="0"/>
              <a:t> from Language Models</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透過</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作為預訓練語言模型的網絡架構，其中使用下一個字詞的預測，作為習得語言知識的預訓練任務</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透過該項</a:t>
            </a:r>
            <a:r>
              <a:rPr lang="zh-TW" altLang="en-US" dirty="0" smtClean="0">
                <a:latin typeface="微軟正黑體" panose="020B0604030504040204" pitchFamily="34" charset="-120"/>
                <a:ea typeface="微軟正黑體" panose="020B0604030504040204" pitchFamily="34" charset="-120"/>
              </a:rPr>
              <a:t>任務，可以將</a:t>
            </a:r>
            <a:r>
              <a:rPr lang="en-US" altLang="zh-TW" dirty="0" smtClean="0">
                <a:latin typeface="微軟正黑體" panose="020B0604030504040204" pitchFamily="34" charset="-120"/>
                <a:ea typeface="微軟正黑體" panose="020B0604030504040204" pitchFamily="34" charset="-120"/>
              </a:rPr>
              <a:t>BILSTM</a:t>
            </a:r>
            <a:r>
              <a:rPr lang="zh-TW" altLang="en-US" dirty="0" smtClean="0">
                <a:latin typeface="微軟正黑體" panose="020B0604030504040204" pitchFamily="34" charset="-120"/>
                <a:ea typeface="微軟正黑體" panose="020B0604030504040204" pitchFamily="34" charset="-120"/>
              </a:rPr>
              <a:t>的</a:t>
            </a:r>
            <a:r>
              <a:rPr lang="en-US" altLang="zh-TW" dirty="0" smtClean="0">
                <a:latin typeface="微軟正黑體" panose="020B0604030504040204" pitchFamily="34" charset="-120"/>
                <a:ea typeface="微軟正黑體" panose="020B0604030504040204" pitchFamily="34" charset="-120"/>
              </a:rPr>
              <a:t>hidden layer</a:t>
            </a:r>
            <a:r>
              <a:rPr lang="zh-TW" altLang="en-US" dirty="0" smtClean="0">
                <a:latin typeface="微軟正黑體" panose="020B0604030504040204" pitchFamily="34" charset="-120"/>
                <a:ea typeface="微軟正黑體" panose="020B0604030504040204" pitchFamily="34" charset="-120"/>
              </a:rPr>
              <a:t>作為</a:t>
            </a:r>
            <a:r>
              <a:rPr lang="en-US" altLang="zh-TW" dirty="0" smtClean="0">
                <a:latin typeface="微軟正黑體" panose="020B0604030504040204" pitchFamily="34" charset="-120"/>
                <a:ea typeface="微軟正黑體" panose="020B0604030504040204" pitchFamily="34" charset="-120"/>
              </a:rPr>
              <a:t>embedding</a:t>
            </a:r>
            <a:r>
              <a:rPr lang="zh-TW" altLang="en-US"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接</a:t>
            </a:r>
            <a:r>
              <a:rPr lang="zh-TW" altLang="en-US" dirty="0">
                <a:latin typeface="微軟正黑體" panose="020B0604030504040204" pitchFamily="34" charset="-120"/>
                <a:ea typeface="微軟正黑體" panose="020B0604030504040204" pitchFamily="34" charset="-120"/>
              </a:rPr>
              <a:t>著</a:t>
            </a:r>
            <a:r>
              <a:rPr lang="zh-TW" altLang="en-US" dirty="0" smtClean="0">
                <a:latin typeface="微軟正黑體" panose="020B0604030504040204" pitchFamily="34" charset="-120"/>
                <a:ea typeface="微軟正黑體" panose="020B0604030504040204" pitchFamily="34" charset="-120"/>
              </a:rPr>
              <a:t>做為</a:t>
            </a:r>
            <a:r>
              <a:rPr lang="zh-TW" altLang="en-US" dirty="0" smtClean="0">
                <a:latin typeface="微軟正黑體" panose="020B0604030504040204" pitchFamily="34" charset="-120"/>
                <a:ea typeface="微軟正黑體" panose="020B0604030504040204" pitchFamily="34" charset="-120"/>
              </a:rPr>
              <a:t>其他任務的</a:t>
            </a:r>
            <a:r>
              <a:rPr lang="zh-TW" altLang="en-US" dirty="0" smtClean="0">
                <a:latin typeface="微軟正黑體" panose="020B0604030504040204" pitchFamily="34" charset="-120"/>
                <a:ea typeface="微軟正黑體" panose="020B0604030504040204" pitchFamily="34" charset="-120"/>
              </a:rPr>
              <a:t>輸入</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這概念也就如同</a:t>
            </a:r>
            <a:r>
              <a:rPr lang="zh-TW" altLang="en-US" dirty="0" smtClean="0">
                <a:latin typeface="微軟正黑體" panose="020B0604030504040204" pitchFamily="34" charset="-120"/>
                <a:ea typeface="微軟正黑體" panose="020B0604030504040204" pitchFamily="34" charset="-120"/>
              </a:rPr>
              <a:t>先透過一批語料，根據其訓練任務得到關於文字、詞的相關資訊，也就是所謂的語言模型</a:t>
            </a:r>
            <a:r>
              <a:rPr lang="en-US" altLang="zh-TW" dirty="0" smtClean="0">
                <a:latin typeface="微軟正黑體" panose="020B0604030504040204" pitchFamily="34" charset="-120"/>
                <a:ea typeface="微軟正黑體" panose="020B0604030504040204" pitchFamily="34" charset="-120"/>
              </a:rPr>
              <a:t>(Language Model)</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67947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Language Model Based Prediction</a:t>
            </a:r>
            <a:endParaRPr lang="zh-TW" altLang="en-US" dirty="0"/>
          </a:p>
        </p:txBody>
      </p:sp>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LM</a:t>
            </a:r>
            <a:r>
              <a:rPr lang="zh-TW" altLang="en-US" dirty="0" smtClean="0">
                <a:latin typeface="微軟正黑體" panose="020B0604030504040204" pitchFamily="34" charset="-120"/>
                <a:ea typeface="微軟正黑體" panose="020B0604030504040204" pitchFamily="34" charset="-120"/>
              </a:rPr>
              <a:t>的出現，主要是在於認為語言學的資訊可以透過神經網絡的學習透過數值表達出</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透過預訓練的語言模型，所輸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出的文字向量，可以作為後續任</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何ＮＬＰ任務的基礎</a:t>
            </a:r>
            <a:endParaRPr lang="en-US" altLang="zh-TW" dirty="0" smtClean="0">
              <a:latin typeface="微軟正黑體" panose="020B0604030504040204" pitchFamily="34" charset="-120"/>
              <a:ea typeface="微軟正黑體" panose="020B0604030504040204" pitchFamily="34" charset="-120"/>
            </a:endParaRPr>
          </a:p>
        </p:txBody>
      </p:sp>
      <p:pic>
        <p:nvPicPr>
          <p:cNvPr id="6146" name="Picture 2" descr="LM.2 What is a language model?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836" y="3036556"/>
            <a:ext cx="4911968"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ogle AI Blog: Open Sourcing BERT: State-of-the-Art Pre-train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88" y="5016011"/>
            <a:ext cx="7356848" cy="170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000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GPT2</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7560391" y="2495918"/>
            <a:ext cx="4631609" cy="4362082"/>
          </a:xfrm>
          <a:prstGeom prst="rect">
            <a:avLst/>
          </a:prstGeom>
        </p:spPr>
      </p:pic>
      <p:pic>
        <p:nvPicPr>
          <p:cNvPr id="4104" name="Picture 8" descr="GPT及GPT-2论文笔记– 蓝林鸟的博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97" y="2989385"/>
            <a:ext cx="7261494" cy="371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9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BERT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7170" name="Picture 2" descr="BERT – State of the Art Language Model for NLP | Lyr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458" y="4001294"/>
            <a:ext cx="8556381" cy="26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2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Compare</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122" name="Picture 2" descr="The Illustrated GPT-2 (Visualizing Transformer Language Mod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405" y="2258291"/>
            <a:ext cx="10316064" cy="391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Basic Introduction</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15948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a:t>
            </a:r>
            <a:r>
              <a:rPr lang="en-US" altLang="zh-TW" b="1" dirty="0" smtClean="0"/>
              <a:t>NLP For?</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2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6867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70556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dirty="0" smtClean="0">
                <a:latin typeface="微軟正黑體" panose="020B0604030504040204" pitchFamily="34" charset="-120"/>
                <a:ea typeface="微軟正黑體" panose="020B0604030504040204" pitchFamily="34" charset="-120"/>
              </a:rPr>
              <a:t>Word Encoding</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09540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86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2224</TotalTime>
  <Words>1644</Words>
  <Application>Microsoft Office PowerPoint</Application>
  <PresentationFormat>寬螢幕</PresentationFormat>
  <Paragraphs>254</Paragraphs>
  <Slides>38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38</vt:i4>
      </vt:variant>
    </vt:vector>
  </HeadingPairs>
  <TitlesOfParts>
    <vt:vector size="45" baseType="lpstr">
      <vt:lpstr>微軟正黑體</vt:lpstr>
      <vt:lpstr>新細明體</vt:lpstr>
      <vt:lpstr>Arial</vt:lpstr>
      <vt:lpstr>Calibri</vt:lpstr>
      <vt:lpstr>Calibri Light</vt:lpstr>
      <vt:lpstr>Wingdings</vt:lpstr>
      <vt:lpstr>Office 佈景主題</vt:lpstr>
      <vt:lpstr>From Embedding To Language Model</vt:lpstr>
      <vt:lpstr>Github Link</vt:lpstr>
      <vt:lpstr>Overview</vt:lpstr>
      <vt:lpstr>Basic Introduction</vt:lpstr>
      <vt:lpstr>What is NLP For?</vt:lpstr>
      <vt:lpstr>Why NLP?</vt:lpstr>
      <vt:lpstr>How NLP?</vt:lpstr>
      <vt:lpstr>Word Encoding</vt:lpstr>
      <vt:lpstr>將文字轉化成數值</vt:lpstr>
      <vt:lpstr>將文字轉化成數值</vt:lpstr>
      <vt:lpstr>將文字轉化成數值-字詞前後關係</vt:lpstr>
      <vt:lpstr>TF-Idf</vt:lpstr>
      <vt:lpstr>Why not use one hot or tf-idf encode?</vt:lpstr>
      <vt:lpstr>Word Embedding - Word2Vec</vt:lpstr>
      <vt:lpstr>Word Embedding - GloVe</vt:lpstr>
      <vt:lpstr>Word Embedding - FastText</vt:lpstr>
      <vt:lpstr>Why not pure word embedding?</vt:lpstr>
      <vt:lpstr>Neural Network (RNN LSTM)</vt:lpstr>
      <vt:lpstr>Neural Network</vt:lpstr>
      <vt:lpstr>Neural Network Types</vt:lpstr>
      <vt:lpstr>Neural Network &amp; NLP</vt:lpstr>
      <vt:lpstr>NLP Task &amp; RNN</vt:lpstr>
      <vt:lpstr>Why RNN</vt:lpstr>
      <vt:lpstr>Input Array</vt:lpstr>
      <vt:lpstr>Rnn Process hidden</vt:lpstr>
      <vt:lpstr>Hidden Layer</vt:lpstr>
      <vt:lpstr>Hidden Layer</vt:lpstr>
      <vt:lpstr>Rnn Process Output</vt:lpstr>
      <vt:lpstr>Output Layer</vt:lpstr>
      <vt:lpstr>Output Layer</vt:lpstr>
      <vt:lpstr>LSTM &amp; Bi-LSTM</vt:lpstr>
      <vt:lpstr>LSTM</vt:lpstr>
      <vt:lpstr>BI-LSTM</vt:lpstr>
      <vt:lpstr>Elmo(Embeddings from Language Models)</vt:lpstr>
      <vt:lpstr>Language Model Based Prediction</vt:lpstr>
      <vt:lpstr>GPT2</vt:lpstr>
      <vt:lpstr>BERT</vt:lpstr>
      <vt:lpstr>Compare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Embedding To Language Model</dc:title>
  <dc:creator>user</dc:creator>
  <cp:lastModifiedBy>user</cp:lastModifiedBy>
  <cp:revision>56</cp:revision>
  <dcterms:created xsi:type="dcterms:W3CDTF">2020-06-12T02:36:26Z</dcterms:created>
  <dcterms:modified xsi:type="dcterms:W3CDTF">2020-06-21T00:40:45Z</dcterms:modified>
</cp:coreProperties>
</file>