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300" r:id="rId14"/>
    <p:sldId id="301" r:id="rId15"/>
    <p:sldId id="302" r:id="rId16"/>
    <p:sldId id="303" r:id="rId17"/>
    <p:sldId id="268" r:id="rId18"/>
    <p:sldId id="276" r:id="rId19"/>
    <p:sldId id="266" r:id="rId20"/>
    <p:sldId id="267" r:id="rId21"/>
    <p:sldId id="287" r:id="rId22"/>
    <p:sldId id="288" r:id="rId23"/>
    <p:sldId id="272" r:id="rId24"/>
    <p:sldId id="292" r:id="rId25"/>
    <p:sldId id="293" r:id="rId26"/>
    <p:sldId id="294" r:id="rId27"/>
    <p:sldId id="275" r:id="rId28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zhouminghao1/web-engineering14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image" Target="../media/image7.png"/><Relationship Id="rId10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1" Type="http://schemas.openxmlformats.org/officeDocument/2006/relationships/notesSlide" Target="../notesSlides/notesSlide9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image" Target="../media/image17.png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image" Target="../media/image16.png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Easy云盘项目设计汇报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基于Vue3与Spring Boot的个人云存储系统</a:t>
            </a: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FFA60C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4365" y="3192145"/>
            <a:ext cx="2471420" cy="1611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组长 周铭颢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吴东灿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钟一锴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陈庆蓉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李嘉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余哲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常浩博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2829560" y="4211320"/>
            <a:ext cx="4742180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linkClick r:id="rId2" action="ppaction://hlinkfile"/>
              </a:rPr>
              <a:t>https://github.com/zhouminghao1/web-engineering14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</a:t>
            </a: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建模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6440" y="5543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5" name="图片 5" descr="mermaid-diagram-2025-04-18-001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615" y="76835"/>
            <a:ext cx="5517515" cy="5099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6" descr="mermaid-diagram-2025-04-18-001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735" y="99695"/>
            <a:ext cx="4382135" cy="4944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140" y="363220"/>
            <a:ext cx="157607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核心类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720" y="260350"/>
            <a:ext cx="4342765" cy="4695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1005" y="530860"/>
            <a:ext cx="1847850" cy="80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回收站文件处理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005" y="530860"/>
            <a:ext cx="1847850" cy="80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分片上传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043940"/>
            <a:ext cx="56896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架构</a:t>
            </a: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e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0"/>
            <a:ext cx="620585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578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545" r="4545"/>
          <a:stretch>
            <a:fillRect/>
          </a:stretch>
        </p:blipFill>
        <p:spPr>
          <a:xfrm>
            <a:off x="0" y="0"/>
            <a:ext cx="9144000" cy="56578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整体架构图解析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81000" y="1029970"/>
            <a:ext cx="8382000" cy="4038600"/>
            <a:chOff x="600" y="2250"/>
            <a:chExt cx="13200" cy="6360"/>
          </a:xfrm>
        </p:grpSpPr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00" y="2250"/>
              <a:ext cx="13200" cy="636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938" y="7373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Vue3构建前端</a:t>
              </a:r>
              <a:endParaRPr lang="en-US" sz="1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938" y="7830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使用Vue3构建响应式前端界面，提高用户体验和交互效率，适应多种设备。</a:t>
              </a:r>
              <a:endParaRPr lang="en-US" sz="1050" dirty="0"/>
            </a:p>
          </p:txBody>
        </p:sp>
        <p:sp>
          <p:nvSpPr>
            <p:cNvPr id="9" name="Text 5"/>
            <p:cNvSpPr/>
            <p:nvPr/>
          </p:nvSpPr>
          <p:spPr>
            <a:xfrm>
              <a:off x="938" y="5685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Spring Boot后端</a:t>
              </a:r>
              <a:endParaRPr lang="en-US" sz="120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938" y="6143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基于Spring Boot搭建后端，提供高性能和稳定的服务支持，确保系统可靠运行。</a:t>
              </a:r>
              <a:endParaRPr lang="en-US" sz="1050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938" y="3998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RESTful API通信</a:t>
              </a:r>
              <a:endParaRPr lang="en-US" sz="1200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938" y="4455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前后端通过RESTful API进行通信，实现数据的高效传输，支持灵活部署与维护。</a:t>
              </a:r>
              <a:endParaRPr lang="en-US" sz="1050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938" y="2310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MySQL数据库</a:t>
              </a:r>
              <a:endParaRPr lang="en-US" sz="1200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938" y="2767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选择MySQL作为数据库，存储用户信息和文件元数据，保证数据的一致性和安全性。</a:t>
              </a:r>
              <a:endParaRPr lang="en-US" sz="1050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9743" y="2475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提升用户体验</a:t>
              </a:r>
              <a:endParaRPr lang="en-US" sz="1200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9743" y="2933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通过优化前端设计，增强页面加载速度和交互流畅度，改善整体用户体验。</a:t>
              </a:r>
              <a:endParaRPr lang="en-US" sz="1050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9743" y="3833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确保系统稳定</a:t>
              </a:r>
              <a:endParaRPr lang="en-US" sz="1200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9743" y="4290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利用Spring Boot框架的优势，加强系统的稳定性和可扩展性，满足业务需求。</a:t>
              </a:r>
              <a:endParaRPr lang="en-US" sz="1050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9743" y="5520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灵活部署维护</a:t>
              </a:r>
              <a:endParaRPr lang="en-US" sz="1200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9743" y="5978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RESTful API的设计使得前后端分离更加彻底，便于独立开发、测试和部署。</a:t>
              </a:r>
              <a:endParaRPr lang="en-US" sz="1050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9743" y="6878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保障数据安全</a:t>
              </a:r>
              <a:endParaRPr lang="en-US" sz="1200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9743" y="7335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MySQL数据库采用事务处理机制，确保数据操作的安全性和完整性，防止数据丢失。</a:t>
              </a:r>
              <a:endParaRPr lang="en-US" sz="1050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技术选型及其优势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31527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81050" y="1466850"/>
            <a:ext cx="155733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前端技术栈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81050" y="2147888"/>
            <a:ext cx="1557338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项目采用Vue3，提供高效响应式界面，提升用户体验。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2757488" y="1466850"/>
            <a:ext cx="155733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后端开发框架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2757488" y="2147888"/>
            <a:ext cx="1557338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基于Spring Boot，简化开发流程，确保服务稳定可靠。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4733925" y="1466850"/>
            <a:ext cx="155733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数据库选择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4733925" y="2147888"/>
            <a:ext cx="1557338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选用MySQL，保障数据一致性和事务处理能力。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6710363" y="1466850"/>
            <a:ext cx="1557338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文件存储方案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710363" y="2147888"/>
            <a:ext cx="1557338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利用分布式文件系统，增强存储能力和访问速度。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781050" y="3233737"/>
            <a:ext cx="74866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整体架构特点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781050" y="3914775"/>
            <a:ext cx="7486650" cy="247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前后端分离，技术选型合理，确保系统高性能与稳定性。</a:t>
            </a:r>
            <a:endParaRPr lang="en-US" sz="10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27075" y="44704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zh-CN" altLang="en-US"/>
              <a:t>登录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815340"/>
            <a:ext cx="3283585" cy="3900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90" y="151130"/>
            <a:ext cx="2244090" cy="4941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1080" y="414655"/>
            <a:ext cx="1275080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</a:t>
            </a:r>
            <a:r>
              <a:rPr lang="zh-CN" altLang="en-US"/>
              <a:t>上传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31445" y="-27305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p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9882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0596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项目背景与目标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307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61686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688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需求分析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2455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96846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架构设计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87416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8766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5028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574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核心功能模块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8219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3909060" y="229679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应用建模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1045" y="511810"/>
            <a:ext cx="1864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文件下载流程图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991870"/>
            <a:ext cx="3346450" cy="3916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58790" y="4845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文件分享流程图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15" y="1249045"/>
            <a:ext cx="1882775" cy="34982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核心功能模块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文件上传与下载流程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27717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6888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085850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分片上传机制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085850" y="2195513"/>
            <a:ext cx="16287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系统自动将大文件分割成小块，提高上传效率与稳定性。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3548062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2867025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断点续传功能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867025" y="2195513"/>
            <a:ext cx="16287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在网络中断时记录上传进度，恢复后从断点继续，确保用户体验。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5329238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4648200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智能下载处理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4648200" y="2195513"/>
            <a:ext cx="1628775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下载时检查文件完整性，利用缓存减少重复传输。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7110413" y="1514475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6429375" y="1905000"/>
            <a:ext cx="162877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提升下载速度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6429375" y="2195513"/>
            <a:ext cx="16287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通过智能处理，进一步加快下载速度，优化用户体验。</a:t>
            </a:r>
            <a:endParaRPr lang="en-US" sz="1050" dirty="0"/>
          </a:p>
        </p:txBody>
      </p:sp>
      <p:sp>
        <p:nvSpPr>
          <p:cNvPr id="18" name="Text 14"/>
          <p:cNvSpPr/>
          <p:nvPr/>
        </p:nvSpPr>
        <p:spPr>
          <a:xfrm>
            <a:off x="6143625" y="2986088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4648200" y="3376612"/>
            <a:ext cx="32575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提高上传效率</a:t>
            </a:r>
            <a:endParaRPr lang="en-US" sz="1200" dirty="0"/>
          </a:p>
        </p:txBody>
      </p:sp>
      <p:sp>
        <p:nvSpPr>
          <p:cNvPr id="20" name="Text 16"/>
          <p:cNvSpPr/>
          <p:nvPr/>
        </p:nvSpPr>
        <p:spPr>
          <a:xfrm>
            <a:off x="4648200" y="3667125"/>
            <a:ext cx="3257550" cy="247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分片上传机制有效提高了大文件的上传效率。</a:t>
            </a:r>
            <a:endParaRPr lang="en-US" sz="1050" dirty="0"/>
          </a:p>
        </p:txBody>
      </p:sp>
      <p:sp>
        <p:nvSpPr>
          <p:cNvPr id="21" name="Text 17"/>
          <p:cNvSpPr/>
          <p:nvPr/>
        </p:nvSpPr>
        <p:spPr>
          <a:xfrm>
            <a:off x="2733675" y="2986088"/>
            <a:ext cx="2667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1238250" y="3376612"/>
            <a:ext cx="325755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增强上传稳定性</a:t>
            </a:r>
            <a:endParaRPr lang="en-US" sz="1200" dirty="0"/>
          </a:p>
        </p:txBody>
      </p:sp>
      <p:sp>
        <p:nvSpPr>
          <p:cNvPr id="23" name="Text 19"/>
          <p:cNvSpPr/>
          <p:nvPr/>
        </p:nvSpPr>
        <p:spPr>
          <a:xfrm>
            <a:off x="1238250" y="3667125"/>
            <a:ext cx="325755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分片上传与断点续传共同作用，增强了上传过程的稳定性。</a:t>
            </a:r>
            <a:endParaRPr lang="en-US" sz="10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文件分享与预览机制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385445" y="1303020"/>
            <a:ext cx="7981315" cy="3803650"/>
            <a:chOff x="600" y="2250"/>
            <a:chExt cx="13200" cy="8490"/>
          </a:xfrm>
        </p:grpSpPr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00" y="2250"/>
              <a:ext cx="13200" cy="8490"/>
            </a:xfrm>
            <a:prstGeom prst="rect">
              <a:avLst/>
            </a:prstGeom>
          </p:spPr>
        </p:pic>
        <p:sp>
          <p:nvSpPr>
            <p:cNvPr id="6" name="Text 2"/>
            <p:cNvSpPr/>
            <p:nvPr/>
          </p:nvSpPr>
          <p:spPr>
            <a:xfrm>
              <a:off x="2093" y="6195"/>
              <a:ext cx="2370" cy="6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700"/>
                </a:lnSpc>
                <a:buNone/>
              </a:pPr>
              <a:r>
                <a:rPr lang="en-US" sz="1600" b="1" dirty="0">
                  <a:solidFill>
                    <a:srgbClr val="ED6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文件分享与预览</a:t>
              </a:r>
              <a:endParaRPr lang="en-US" sz="16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7" name="Text 3"/>
            <p:cNvSpPr/>
            <p:nvPr/>
          </p:nvSpPr>
          <p:spPr>
            <a:xfrm>
              <a:off x="6203" y="2820"/>
              <a:ext cx="1560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400" b="1" dirty="0">
                  <a:solidFill>
                    <a:srgbClr val="F3A2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选择性分享</a:t>
              </a:r>
              <a:endParaRPr lang="en-US" sz="14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8" name="Text 4"/>
            <p:cNvSpPr/>
            <p:nvPr/>
          </p:nvSpPr>
          <p:spPr>
            <a:xfrm>
              <a:off x="8483" y="2310"/>
              <a:ext cx="4617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生成加密链接，实现文件的安全分享。</a:t>
              </a:r>
              <a:endParaRPr lang="en-US" sz="1050" dirty="0"/>
            </a:p>
          </p:txBody>
        </p:sp>
        <p:sp>
          <p:nvSpPr>
            <p:cNvPr id="9" name="Text 5"/>
            <p:cNvSpPr/>
            <p:nvPr/>
          </p:nvSpPr>
          <p:spPr>
            <a:xfrm>
              <a:off x="8483" y="2879"/>
              <a:ext cx="4165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用户可控制访问权限，保护文件隐私。</a:t>
              </a:r>
              <a:endParaRPr lang="en-US" sz="105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8483" y="3451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设置链接有效期，防止长期泄露风险。</a:t>
              </a:r>
              <a:endParaRPr lang="en-US" sz="1050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6203" y="4530"/>
              <a:ext cx="1860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400" b="1" dirty="0">
                  <a:solidFill>
                    <a:srgbClr val="ED6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在线预览功能</a:t>
              </a:r>
              <a:endParaRPr lang="en-US" sz="14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12" name="Text 8"/>
            <p:cNvSpPr/>
            <p:nvPr/>
          </p:nvSpPr>
          <p:spPr>
            <a:xfrm>
              <a:off x="8783" y="4020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支持多种格式文件在线预览，无需下载。</a:t>
              </a:r>
              <a:endParaRPr lang="en-US" sz="1050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8783" y="4590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采用先进转换技术，保证预览质量。</a:t>
              </a:r>
              <a:endParaRPr lang="en-US" sz="1050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8783" y="5160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确保主流浏览器上的流畅体验，无兼容性问题。</a:t>
              </a:r>
              <a:endParaRPr lang="en-US" sz="1050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6203" y="6240"/>
              <a:ext cx="1860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400" b="1" dirty="0">
                  <a:solidFill>
                    <a:srgbClr val="F3A2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用户体验优化</a:t>
              </a:r>
              <a:endParaRPr lang="en-US" sz="14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16" name="Text 12"/>
            <p:cNvSpPr/>
            <p:nvPr/>
          </p:nvSpPr>
          <p:spPr>
            <a:xfrm>
              <a:off x="8783" y="5730"/>
              <a:ext cx="300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提升用户操作便捷性和效率。</a:t>
              </a:r>
              <a:endParaRPr lang="en-US" sz="1050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8783" y="6300"/>
              <a:ext cx="300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减少因下载造成的等待时间。</a:t>
              </a:r>
              <a:endParaRPr lang="en-US" sz="1050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8783" y="6870"/>
              <a:ext cx="300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提供更加直观的文件查看方式。</a:t>
              </a:r>
              <a:endParaRPr lang="en-US" sz="1050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6203" y="7950"/>
              <a:ext cx="1560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400" b="1" dirty="0">
                  <a:solidFill>
                    <a:srgbClr val="ED6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安全性保障</a:t>
              </a:r>
              <a:endParaRPr lang="en-US" sz="1400" b="1" dirty="0">
                <a:solidFill>
                  <a:srgbClr val="ED6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20" name="Text 16"/>
            <p:cNvSpPr/>
            <p:nvPr/>
          </p:nvSpPr>
          <p:spPr>
            <a:xfrm>
              <a:off x="8483" y="7440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通过加密技术和权限管理增强文件安全性。</a:t>
              </a:r>
              <a:endParaRPr lang="en-US" sz="1050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8483" y="8010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有效期限设置避免了永久公开的风险。</a:t>
              </a:r>
              <a:endParaRPr lang="en-US" sz="1050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8483" y="8580"/>
              <a:ext cx="447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确保用户数据在传输过程中的完整性和私密性。</a:t>
              </a:r>
              <a:endParaRPr lang="en-US" sz="1050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6203" y="9660"/>
              <a:ext cx="1455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400" b="1" dirty="0">
                  <a:solidFill>
                    <a:srgbClr val="F3A2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技术实现</a:t>
              </a:r>
              <a:endParaRPr lang="en-US" sz="1400" b="1" dirty="0">
                <a:solidFill>
                  <a:srgbClr val="F3A2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24" name="Text 20"/>
            <p:cNvSpPr/>
            <p:nvPr/>
          </p:nvSpPr>
          <p:spPr>
            <a:xfrm>
              <a:off x="8378" y="9150"/>
              <a:ext cx="405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利用先进的文件转换技术实现跨平台预览。</a:t>
              </a:r>
              <a:endParaRPr lang="en-US" sz="1050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8378" y="9720"/>
              <a:ext cx="405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加密算法确保链接的安全性和不可预测性。</a:t>
              </a:r>
              <a:endParaRPr lang="en-US" sz="1050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8378" y="10290"/>
              <a:ext cx="4050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服务器端实施严格的访问控制策略。</a:t>
              </a:r>
              <a:endParaRPr lang="en-US" sz="1050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回收站机制设计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" y="2019300"/>
            <a:ext cx="2085975" cy="22669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869406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数据库设计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752475" y="3159919"/>
            <a:ext cx="138112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采用软删除技术，保留文件元数据，实现高效回收站管理。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86025" y="2019300"/>
            <a:ext cx="2085975" cy="22669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38450" y="2869406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自动清理策略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838450" y="3159919"/>
            <a:ext cx="138112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设置过期时间，自动清理过期文件，释放存储空间。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72000" y="2019300"/>
            <a:ext cx="2085975" cy="22669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924425" y="2869406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用户界面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924425" y="3159919"/>
            <a:ext cx="138112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提供直观的回收站界面，方便用户恢复或彻底删除文件。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57975" y="2019300"/>
            <a:ext cx="2085975" cy="22669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010400" y="2869406"/>
            <a:ext cx="1381125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权限控制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7010400" y="3159919"/>
            <a:ext cx="138112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实施严格权限检查，确保只有文件所有者能访问回收站。</a:t>
            </a:r>
            <a:endParaRPr lang="en-US" sz="10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A60C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项目背景与目标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行业背景与个人云存储需求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71500" y="200025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32886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数据量激增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57651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随着数字化生活普及，个人数据量呈爆炸式增长，对高效、安全的存储解决方案需求迫切。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0025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2886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跨设备同步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365500" y="2576513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现代生活方式要求信息无缝跨越多设备，云存储成为连接各种设备的关键桥梁。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6159500" y="2000250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159500" y="2328863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便捷性需求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159500" y="2576513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用户期待随时随地访问文件，促使云存储服务不断优化用户体验，提升访问速度与稳定性。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主流网盘</a:t>
            </a: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对比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0050" y="2019300"/>
            <a:ext cx="2781151" cy="2266950"/>
          </a:xfrm>
          <a:prstGeom prst="rect">
            <a:avLst/>
          </a:prstGeom>
        </p:spPr>
      </p:pic>
      <p:sp>
        <p:nvSpPr>
          <p:cNvPr id="6" name="Text 2"/>
          <p:cNvSpPr/>
          <p:nvPr>
            <p:custDataLst>
              <p:tags r:id="rId4"/>
            </p:custDataLst>
          </p:nvPr>
        </p:nvSpPr>
        <p:spPr>
          <a:xfrm>
            <a:off x="752475" y="297418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百度网盘：资源丰富</a:t>
            </a:r>
            <a:endParaRPr lang="en-US" sz="1200" dirty="0"/>
          </a:p>
        </p:txBody>
      </p:sp>
      <p:sp>
        <p:nvSpPr>
          <p:cNvPr id="7" name="Text 3"/>
          <p:cNvSpPr/>
          <p:nvPr>
            <p:custDataLst>
              <p:tags r:id="rId5"/>
            </p:custDataLst>
          </p:nvPr>
        </p:nvSpPr>
        <p:spPr>
          <a:xfrm>
            <a:off x="752475" y="326469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百度网盘拥有海量资源，支持多种文件类型，但免费用户速度受限。</a:t>
            </a:r>
            <a:endParaRPr lang="en-US" sz="1050" dirty="0"/>
          </a:p>
        </p:txBody>
      </p:sp>
      <p:pic>
        <p:nvPicPr>
          <p:cNvPr id="8" name="Image 2" descr="preencoded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181201" y="2019300"/>
            <a:ext cx="2781151" cy="2266950"/>
          </a:xfrm>
          <a:prstGeom prst="rect">
            <a:avLst/>
          </a:prstGeom>
        </p:spPr>
      </p:pic>
      <p:sp>
        <p:nvSpPr>
          <p:cNvPr id="9" name="Text 4"/>
          <p:cNvSpPr/>
          <p:nvPr>
            <p:custDataLst>
              <p:tags r:id="rId8"/>
            </p:custDataLst>
          </p:nvPr>
        </p:nvSpPr>
        <p:spPr>
          <a:xfrm>
            <a:off x="3533626" y="297418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夸克网盘：隐私保护</a:t>
            </a:r>
            <a:endParaRPr lang="en-US" sz="1200" dirty="0"/>
          </a:p>
        </p:txBody>
      </p:sp>
      <p:sp>
        <p:nvSpPr>
          <p:cNvPr id="10" name="Text 5"/>
          <p:cNvSpPr/>
          <p:nvPr>
            <p:custDataLst>
              <p:tags r:id="rId9"/>
            </p:custDataLst>
          </p:nvPr>
        </p:nvSpPr>
        <p:spPr>
          <a:xfrm>
            <a:off x="3533626" y="326469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夸克网盘注重用户隐私，提供加密存储，但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免费用户速度受限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，即使开通会员也无法跑满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网速。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5962352" y="2019300"/>
            <a:ext cx="2781151" cy="2266950"/>
          </a:xfrm>
          <a:prstGeom prst="rect">
            <a:avLst/>
          </a:prstGeom>
        </p:spPr>
      </p:pic>
      <p:sp>
        <p:nvSpPr>
          <p:cNvPr id="12" name="Text 6"/>
          <p:cNvSpPr/>
          <p:nvPr>
            <p:custDataLst>
              <p:tags r:id="rId12"/>
            </p:custDataLst>
          </p:nvPr>
        </p:nvSpPr>
        <p:spPr>
          <a:xfrm>
            <a:off x="6314777" y="2974181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123网盘：界面简洁</a:t>
            </a:r>
            <a:endParaRPr lang="en-US" sz="1200" dirty="0"/>
          </a:p>
        </p:txBody>
      </p:sp>
      <p:sp>
        <p:nvSpPr>
          <p:cNvPr id="13" name="Text 7"/>
          <p:cNvSpPr/>
          <p:nvPr>
            <p:custDataLst>
              <p:tags r:id="rId13"/>
            </p:custDataLst>
          </p:nvPr>
        </p:nvSpPr>
        <p:spPr>
          <a:xfrm>
            <a:off x="6314777" y="326469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123网盘界面直观，操作便捷，但功能相对单一。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需求分析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37795" y="-1057275"/>
            <a:ext cx="9144000" cy="6096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7812" r="7812"/>
          <a:stretch>
            <a:fillRect/>
          </a:stretch>
        </p:blipFill>
        <p:spPr>
          <a:xfrm>
            <a:off x="0" y="-644525"/>
            <a:ext cx="9144000" cy="6096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3205" y="-42545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项目目标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97205" y="4699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43205" y="561975"/>
            <a:ext cx="8382000" cy="4476750"/>
            <a:chOff x="383" y="585"/>
            <a:chExt cx="13200" cy="7050"/>
          </a:xfrm>
        </p:grpSpPr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83" y="585"/>
              <a:ext cx="13200" cy="705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6128" y="4192"/>
              <a:ext cx="1710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ctr">
                <a:lnSpc>
                  <a:spcPts val="1650"/>
                </a:lnSpc>
                <a:buNone/>
              </a:pPr>
              <a:r>
                <a:rPr lang="en-US" sz="1650" b="1" dirty="0">
                  <a:solidFill>
                    <a:srgbClr val="ED6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云存储服务</a:t>
              </a:r>
              <a:endParaRPr lang="en-US" sz="165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3511" y="840"/>
              <a:ext cx="1455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500" b="1" dirty="0">
                  <a:solidFill>
                    <a:srgbClr val="F3A2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基础功能</a:t>
              </a:r>
              <a:endParaRPr lang="en-US" sz="1500" dirty="0"/>
            </a:p>
          </p:txBody>
        </p:sp>
        <p:sp>
          <p:nvSpPr>
            <p:cNvPr id="9" name="Text 5"/>
            <p:cNvSpPr/>
            <p:nvPr/>
          </p:nvSpPr>
          <p:spPr>
            <a:xfrm>
              <a:off x="691" y="1725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支持上传/下载，方便快捷。</a:t>
              </a:r>
              <a:endParaRPr lang="en-US" sz="105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691" y="2175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提供文件分享，轻松共享资源。</a:t>
              </a:r>
              <a:endParaRPr lang="en-US" sz="1050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691" y="2625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文件预览，无需下载直接查看。</a:t>
              </a:r>
              <a:endParaRPr lang="en-US" sz="1050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3511" y="3345"/>
              <a:ext cx="1455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500" b="1" dirty="0">
                  <a:solidFill>
                    <a:srgbClr val="ED6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技术优势</a:t>
              </a:r>
              <a:endParaRPr lang="en-US" sz="1500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691" y="4230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断点续传，提高大文件传输效率。</a:t>
              </a:r>
              <a:endParaRPr lang="en-US" sz="1050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91" y="4680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秒传技术，快速上传重复文件。</a:t>
              </a:r>
              <a:endParaRPr lang="en-US" sz="1050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3511" y="5400"/>
              <a:ext cx="1455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500" b="1" dirty="0">
                  <a:solidFill>
                    <a:srgbClr val="F3A2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目标用户</a:t>
              </a:r>
              <a:endParaRPr lang="en-US" sz="1500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691" y="6285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面向学生群体，满足学习资料管理。</a:t>
              </a:r>
              <a:endParaRPr lang="en-US" sz="1050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691" y="6735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针对职场人士，便于工作文件处理。</a:t>
              </a:r>
              <a:endParaRPr lang="en-US" sz="1050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691" y="7185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服务于家庭用户，实现家庭资料共享。</a:t>
              </a:r>
              <a:endParaRPr lang="en-US" sz="1050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9601" y="2318"/>
              <a:ext cx="1455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500" b="1" dirty="0">
                  <a:solidFill>
                    <a:srgbClr val="ED6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用户痛点</a:t>
              </a:r>
              <a:endParaRPr lang="en-US" sz="1500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9593" y="3203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解决文件管理不便的问题。</a:t>
              </a:r>
              <a:endParaRPr lang="en-US" sz="1050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9593" y="3652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改善文件分享体验不佳的情况。</a:t>
              </a:r>
              <a:endParaRPr lang="en-US" sz="1050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9601" y="4373"/>
              <a:ext cx="1455" cy="51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2250"/>
                </a:lnSpc>
                <a:buNone/>
              </a:pPr>
              <a:r>
                <a:rPr lang="en-US" sz="1500" b="1" dirty="0">
                  <a:solidFill>
                    <a:srgbClr val="F3A2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服务优化</a:t>
              </a:r>
              <a:endParaRPr lang="en-US" sz="1500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9593" y="5258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持续进行技术创新，提升服务质量。</a:t>
              </a:r>
              <a:endParaRPr lang="en-US" sz="1050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9593" y="5708"/>
              <a:ext cx="3683" cy="39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不断优化服务流程，增强用户满意度。</a:t>
              </a:r>
              <a:endParaRPr lang="en-US" sz="105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功能性需求概述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9875" y="200025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5908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用户管理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83845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实现注册登录、找回密码，保障用户账户安全与便捷访问。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3875" y="200025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5908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文件管理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83845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支持分片上传、断点续传，优化大文件处理效率与用户体验。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27875" y="200025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59080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操作功能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83845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提供文件搜索、排序、标签分类，简化文件查找与管理流程。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0104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3315" r="13315"/>
          <a:stretch>
            <a:fillRect/>
          </a:stretch>
        </p:blipFill>
        <p:spPr>
          <a:xfrm>
            <a:off x="0" y="197485"/>
            <a:ext cx="8885555" cy="681291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22486" r="22486"/>
          <a:stretch>
            <a:fillRect/>
          </a:stretch>
        </p:blipFill>
        <p:spPr>
          <a:xfrm>
            <a:off x="0" y="0"/>
            <a:ext cx="3857625" cy="7010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非功能性需求探讨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grpSp>
        <p:nvGrpSpPr>
          <p:cNvPr id="20" name="组合 19"/>
          <p:cNvGrpSpPr/>
          <p:nvPr>
            <p:custDataLst>
              <p:tags r:id="rId3"/>
            </p:custDataLst>
          </p:nvPr>
        </p:nvGrpSpPr>
        <p:grpSpPr>
          <a:xfrm>
            <a:off x="4304030" y="774065"/>
            <a:ext cx="3232785" cy="4263390"/>
            <a:chOff x="6705" y="1830"/>
            <a:chExt cx="6464" cy="8880"/>
          </a:xfrm>
        </p:grpSpPr>
        <p:pic>
          <p:nvPicPr>
            <p:cNvPr id="7" name="Image 2" descr="preencoded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/>
            <a:stretch>
              <a:fillRect/>
            </a:stretch>
          </p:blipFill>
          <p:spPr>
            <a:xfrm>
              <a:off x="6705" y="1830"/>
              <a:ext cx="6465" cy="2220"/>
            </a:xfrm>
            <a:prstGeom prst="rect">
              <a:avLst/>
            </a:prstGeom>
          </p:spPr>
        </p:pic>
        <p:sp>
          <p:nvSpPr>
            <p:cNvPr id="8" name="Text 3"/>
            <p:cNvSpPr/>
            <p:nvPr>
              <p:custDataLst>
                <p:tags r:id="rId6"/>
              </p:custDataLst>
            </p:nvPr>
          </p:nvSpPr>
          <p:spPr>
            <a:xfrm>
              <a:off x="8910" y="2321"/>
              <a:ext cx="3945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性能要求</a:t>
              </a:r>
              <a:endParaRPr lang="en-US" sz="1200" dirty="0"/>
            </a:p>
          </p:txBody>
        </p:sp>
        <p:sp>
          <p:nvSpPr>
            <p:cNvPr id="9" name="Text 4"/>
            <p:cNvSpPr/>
            <p:nvPr>
              <p:custDataLst>
                <p:tags r:id="rId7"/>
              </p:custDataLst>
            </p:nvPr>
          </p:nvSpPr>
          <p:spPr>
            <a:xfrm>
              <a:off x="8910" y="2779"/>
              <a:ext cx="3945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系统需支持高并发访问，保证快速响应，优化用户体验。</a:t>
              </a:r>
              <a:endParaRPr lang="en-US" sz="1050" dirty="0"/>
            </a:p>
          </p:txBody>
        </p:sp>
        <p:pic>
          <p:nvPicPr>
            <p:cNvPr id="10" name="Image 3" descr="preencoded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>
              <a:off x="6705" y="4050"/>
              <a:ext cx="6465" cy="2220"/>
            </a:xfrm>
            <a:prstGeom prst="rect">
              <a:avLst/>
            </a:prstGeom>
          </p:spPr>
        </p:pic>
        <p:sp>
          <p:nvSpPr>
            <p:cNvPr id="11" name="Text 5"/>
            <p:cNvSpPr/>
            <p:nvPr>
              <p:custDataLst>
                <p:tags r:id="rId10"/>
              </p:custDataLst>
            </p:nvPr>
          </p:nvSpPr>
          <p:spPr>
            <a:xfrm>
              <a:off x="8910" y="4541"/>
              <a:ext cx="3945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安全性考量</a:t>
              </a:r>
              <a:endParaRPr lang="en-US" sz="1200" dirty="0"/>
            </a:p>
          </p:txBody>
        </p:sp>
        <p:sp>
          <p:nvSpPr>
            <p:cNvPr id="12" name="Text 6"/>
            <p:cNvSpPr/>
            <p:nvPr>
              <p:custDataLst>
                <p:tags r:id="rId11"/>
              </p:custDataLst>
            </p:nvPr>
          </p:nvSpPr>
          <p:spPr>
            <a:xfrm>
              <a:off x="8910" y="4999"/>
              <a:ext cx="3945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采用加密技术保护数据，确保用户信息与文件安全无虞。</a:t>
              </a:r>
              <a:endParaRPr lang="en-US" sz="1050" dirty="0"/>
            </a:p>
          </p:txBody>
        </p:sp>
        <p:pic>
          <p:nvPicPr>
            <p:cNvPr id="13" name="Image 4" descr="preencoded.png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rcRect/>
            <a:stretch>
              <a:fillRect/>
            </a:stretch>
          </p:blipFill>
          <p:spPr>
            <a:xfrm>
              <a:off x="6705" y="6270"/>
              <a:ext cx="6465" cy="2220"/>
            </a:xfrm>
            <a:prstGeom prst="rect">
              <a:avLst/>
            </a:prstGeom>
          </p:spPr>
        </p:pic>
        <p:sp>
          <p:nvSpPr>
            <p:cNvPr id="14" name="Text 7"/>
            <p:cNvSpPr/>
            <p:nvPr>
              <p:custDataLst>
                <p:tags r:id="rId14"/>
              </p:custDataLst>
            </p:nvPr>
          </p:nvSpPr>
          <p:spPr>
            <a:xfrm>
              <a:off x="8910" y="6761"/>
              <a:ext cx="3945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可扩展性设计</a:t>
              </a:r>
              <a:endParaRPr lang="en-US" sz="1200" dirty="0"/>
            </a:p>
          </p:txBody>
        </p:sp>
        <p:sp>
          <p:nvSpPr>
            <p:cNvPr id="15" name="Text 8"/>
            <p:cNvSpPr/>
            <p:nvPr>
              <p:custDataLst>
                <p:tags r:id="rId15"/>
              </p:custDataLst>
            </p:nvPr>
          </p:nvSpPr>
          <p:spPr>
            <a:xfrm>
              <a:off x="8910" y="7219"/>
              <a:ext cx="3945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架构应易于扩展，适应未来业务增长和技术升级需求。</a:t>
              </a:r>
              <a:endParaRPr lang="en-US" sz="1050" dirty="0"/>
            </a:p>
          </p:txBody>
        </p:sp>
        <p:pic>
          <p:nvPicPr>
            <p:cNvPr id="16" name="Image 5" descr="preencoded.png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rcRect/>
            <a:stretch>
              <a:fillRect/>
            </a:stretch>
          </p:blipFill>
          <p:spPr>
            <a:xfrm>
              <a:off x="6705" y="8490"/>
              <a:ext cx="6465" cy="2220"/>
            </a:xfrm>
            <a:prstGeom prst="rect">
              <a:avLst/>
            </a:prstGeom>
          </p:spPr>
        </p:pic>
        <p:sp>
          <p:nvSpPr>
            <p:cNvPr id="17" name="Text 9"/>
            <p:cNvSpPr/>
            <p:nvPr>
              <p:custDataLst>
                <p:tags r:id="rId18"/>
              </p:custDataLst>
            </p:nvPr>
          </p:nvSpPr>
          <p:spPr>
            <a:xfrm>
              <a:off x="8910" y="8981"/>
              <a:ext cx="3945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>
                <a:lnSpc>
                  <a:spcPts val="1690"/>
                </a:lnSpc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稳定性保障</a:t>
              </a:r>
              <a:endParaRPr lang="en-US" sz="1200" dirty="0"/>
            </a:p>
          </p:txBody>
        </p:sp>
        <p:sp>
          <p:nvSpPr>
            <p:cNvPr id="18" name="Text 10"/>
            <p:cNvSpPr/>
            <p:nvPr>
              <p:custDataLst>
                <p:tags r:id="rId19"/>
              </p:custDataLst>
            </p:nvPr>
          </p:nvSpPr>
          <p:spPr>
            <a:xfrm>
              <a:off x="8910" y="9439"/>
              <a:ext cx="3945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实施冗余备份与故障恢复机制，确保服务连续性与可靠性。</a:t>
              </a:r>
              <a:endParaRPr lang="en-US" sz="1050" dirty="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10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1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2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3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4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5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6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7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8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19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2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20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21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22.xml><?xml version="1.0" encoding="utf-8"?>
<p:tagLst xmlns:p="http://schemas.openxmlformats.org/presentationml/2006/main">
  <p:tag name="KSO_WM_DIAGRAM_VIRTUALLY_FRAME" val="{&quot;height&quot;:484.7,&quot;left&quot;:335.25,&quot;top&quot;:50.8,&quot;width&quot;:323.3}"/>
</p:tagLst>
</file>

<file path=ppt/tags/tag3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4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5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6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7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8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ags/tag9.xml><?xml version="1.0" encoding="utf-8"?>
<p:tagLst xmlns:p="http://schemas.openxmlformats.org/presentationml/2006/main">
  <p:tag name="KSO_WM_DIAGRAM_VIRTUALLY_FRAME" val="{&quot;height&quot;:178.5,&quot;left&quot;:31.5,&quot;top&quot;:159,&quot;width&quot;:656.964803149606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演示</Application>
  <PresentationFormat>On-screen Show (16:9)</PresentationFormat>
  <Paragraphs>336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笑待</cp:lastModifiedBy>
  <cp:revision>8</cp:revision>
  <dcterms:created xsi:type="dcterms:W3CDTF">2025-04-17T07:47:00Z</dcterms:created>
  <dcterms:modified xsi:type="dcterms:W3CDTF">2025-04-18T07:36:37Z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D2DEA9383F5D4D6891D9CF22DB0ABE29_12</vt:lpwstr>
  </property>
  <property fmtid="{D5CDD505-2E9C-101B-9397-08002B2CF9AE}" pid="3" name="KSOProductBuildVer">
    <vt:lpwstr>2052-12.1.0.18912</vt:lpwstr>
  </property>
</Properties>
</file>