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Montserrat" panose="00000500000000000000" pitchFamily="2" charset="0"/>
      <p:regular r:id="rId15"/>
    </p:embeddedFont>
    <p:embeddedFont>
      <p:font typeface="Montserrat Classic" panose="020B0604020202020204" charset="0"/>
      <p:regular r:id="rId16"/>
    </p:embeddedFont>
    <p:embeddedFont>
      <p:font typeface="Montserrat Classic Bold" panose="020B0604020202020204" charset="0"/>
      <p:regular r:id="rId17"/>
    </p:embeddedFont>
    <p:embeddedFont>
      <p:font typeface="Poppins Bold" panose="020B0604020202020204" charset="0"/>
      <p:regular r:id="rId18"/>
    </p:embeddedFont>
    <p:embeddedFont>
      <p:font typeface="Poppins Medium" panose="00000600000000000000" pitchFamily="2" charset="0"/>
      <p:regular r:id="rId19"/>
    </p:embeddedFont>
    <p:embeddedFont>
      <p:font typeface="Poppins Semi-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svg"/><Relationship Id="rId5" Type="http://schemas.openxmlformats.org/officeDocument/2006/relationships/image" Target="../media/image7.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2245265" y="1838522"/>
            <a:ext cx="13797470" cy="4836759"/>
            <a:chOff x="0" y="0"/>
            <a:chExt cx="3633902" cy="1273879"/>
          </a:xfrm>
        </p:grpSpPr>
        <p:sp>
          <p:nvSpPr>
            <p:cNvPr id="4" name="Freeform 4"/>
            <p:cNvSpPr/>
            <p:nvPr/>
          </p:nvSpPr>
          <p:spPr>
            <a:xfrm>
              <a:off x="0" y="0"/>
              <a:ext cx="3633901" cy="1273879"/>
            </a:xfrm>
            <a:custGeom>
              <a:avLst/>
              <a:gdLst/>
              <a:ahLst/>
              <a:cxnLst/>
              <a:rect l="l" t="t" r="r" b="b"/>
              <a:pathLst>
                <a:path w="3633901" h="1273879">
                  <a:moveTo>
                    <a:pt x="0" y="0"/>
                  </a:moveTo>
                  <a:lnTo>
                    <a:pt x="3633901" y="0"/>
                  </a:lnTo>
                  <a:lnTo>
                    <a:pt x="3633901" y="1273879"/>
                  </a:lnTo>
                  <a:lnTo>
                    <a:pt x="0" y="1273879"/>
                  </a:lnTo>
                  <a:close/>
                </a:path>
              </a:pathLst>
            </a:custGeom>
            <a:solidFill>
              <a:srgbClr val="6AC4EA">
                <a:alpha val="34902"/>
              </a:srgbClr>
            </a:solidFill>
          </p:spPr>
        </p:sp>
        <p:sp>
          <p:nvSpPr>
            <p:cNvPr id="5" name="TextBox 5"/>
            <p:cNvSpPr txBox="1"/>
            <p:nvPr/>
          </p:nvSpPr>
          <p:spPr>
            <a:xfrm>
              <a:off x="0" y="-38100"/>
              <a:ext cx="3633902" cy="131197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2520746" y="2100401"/>
            <a:ext cx="13278815" cy="4313001"/>
            <a:chOff x="0" y="0"/>
            <a:chExt cx="3497301" cy="1135934"/>
          </a:xfrm>
        </p:grpSpPr>
        <p:sp>
          <p:nvSpPr>
            <p:cNvPr id="7" name="Freeform 7"/>
            <p:cNvSpPr/>
            <p:nvPr/>
          </p:nvSpPr>
          <p:spPr>
            <a:xfrm>
              <a:off x="0" y="0"/>
              <a:ext cx="3497301" cy="1135934"/>
            </a:xfrm>
            <a:custGeom>
              <a:avLst/>
              <a:gdLst/>
              <a:ahLst/>
              <a:cxnLst/>
              <a:rect l="l" t="t" r="r" b="b"/>
              <a:pathLst>
                <a:path w="3497301" h="1135934">
                  <a:moveTo>
                    <a:pt x="0" y="0"/>
                  </a:moveTo>
                  <a:lnTo>
                    <a:pt x="3497301" y="0"/>
                  </a:lnTo>
                  <a:lnTo>
                    <a:pt x="3497301" y="1135934"/>
                  </a:lnTo>
                  <a:lnTo>
                    <a:pt x="0" y="1135934"/>
                  </a:lnTo>
                  <a:close/>
                </a:path>
              </a:pathLst>
            </a:custGeom>
            <a:solidFill>
              <a:srgbClr val="1D1D1D"/>
            </a:solidFill>
          </p:spPr>
        </p:sp>
        <p:sp>
          <p:nvSpPr>
            <p:cNvPr id="8" name="TextBox 8"/>
            <p:cNvSpPr txBox="1"/>
            <p:nvPr/>
          </p:nvSpPr>
          <p:spPr>
            <a:xfrm>
              <a:off x="0" y="-38100"/>
              <a:ext cx="3497301" cy="1174034"/>
            </a:xfrm>
            <a:prstGeom prst="rect">
              <a:avLst/>
            </a:prstGeom>
          </p:spPr>
          <p:txBody>
            <a:bodyPr lIns="50800" tIns="50800" rIns="50800" bIns="50800" rtlCol="0" anchor="ctr"/>
            <a:lstStyle/>
            <a:p>
              <a:pPr algn="ctr">
                <a:lnSpc>
                  <a:spcPts val="2659"/>
                </a:lnSpc>
                <a:spcBef>
                  <a:spcPct val="0"/>
                </a:spcBef>
              </a:pPr>
              <a:endParaRPr/>
            </a:p>
          </p:txBody>
        </p:sp>
      </p:grpSp>
      <p:sp>
        <p:nvSpPr>
          <p:cNvPr id="9" name="AutoShape 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10" name="AutoShape 10"/>
          <p:cNvSpPr/>
          <p:nvPr/>
        </p:nvSpPr>
        <p:spPr>
          <a:xfrm>
            <a:off x="11585691" y="8135790"/>
            <a:ext cx="4355218" cy="0"/>
          </a:xfrm>
          <a:prstGeom prst="line">
            <a:avLst/>
          </a:prstGeom>
          <a:ln w="28575" cap="rnd">
            <a:solidFill>
              <a:srgbClr val="6AC4EA"/>
            </a:solidFill>
            <a:prstDash val="solid"/>
            <a:headEnd type="none" w="sm" len="sm"/>
            <a:tailEnd type="none" w="sm" len="sm"/>
          </a:ln>
        </p:spPr>
      </p:sp>
      <p:sp>
        <p:nvSpPr>
          <p:cNvPr id="11" name="AutoShape 11"/>
          <p:cNvSpPr/>
          <p:nvPr/>
        </p:nvSpPr>
        <p:spPr>
          <a:xfrm>
            <a:off x="2251243" y="8150078"/>
            <a:ext cx="4355218" cy="0"/>
          </a:xfrm>
          <a:prstGeom prst="line">
            <a:avLst/>
          </a:prstGeom>
          <a:ln w="28575" cap="rnd">
            <a:solidFill>
              <a:srgbClr val="6AC4EA"/>
            </a:solidFill>
            <a:prstDash val="solid"/>
            <a:headEnd type="none" w="sm" len="sm"/>
            <a:tailEnd type="none" w="sm" len="sm"/>
          </a:ln>
        </p:spPr>
      </p:sp>
      <p:sp>
        <p:nvSpPr>
          <p:cNvPr id="12" name="TextBox 12"/>
          <p:cNvSpPr txBox="1"/>
          <p:nvPr/>
        </p:nvSpPr>
        <p:spPr>
          <a:xfrm>
            <a:off x="5685067" y="2346708"/>
            <a:ext cx="6917866" cy="2320925"/>
          </a:xfrm>
          <a:prstGeom prst="rect">
            <a:avLst/>
          </a:prstGeom>
        </p:spPr>
        <p:txBody>
          <a:bodyPr lIns="0" tIns="0" rIns="0" bIns="0" rtlCol="0" anchor="t">
            <a:spAutoFit/>
          </a:bodyPr>
          <a:lstStyle/>
          <a:p>
            <a:pPr algn="ctr">
              <a:lnSpc>
                <a:spcPts val="9099"/>
              </a:lnSpc>
            </a:pPr>
            <a:r>
              <a:rPr lang="en-US" sz="6499">
                <a:solidFill>
                  <a:srgbClr val="6AC4EA"/>
                </a:solidFill>
                <a:latin typeface="Poppins Semi-Bold"/>
              </a:rPr>
              <a:t>Multi-User Chat Application</a:t>
            </a:r>
          </a:p>
        </p:txBody>
      </p:sp>
      <p:sp>
        <p:nvSpPr>
          <p:cNvPr id="13" name="TextBox 13"/>
          <p:cNvSpPr txBox="1"/>
          <p:nvPr/>
        </p:nvSpPr>
        <p:spPr>
          <a:xfrm>
            <a:off x="6624652" y="7209960"/>
            <a:ext cx="4961039" cy="1842135"/>
          </a:xfrm>
          <a:prstGeom prst="rect">
            <a:avLst/>
          </a:prstGeom>
        </p:spPr>
        <p:txBody>
          <a:bodyPr lIns="0" tIns="0" rIns="0" bIns="0" rtlCol="0" anchor="t">
            <a:spAutoFit/>
          </a:bodyPr>
          <a:lstStyle/>
          <a:p>
            <a:pPr algn="ctr">
              <a:lnSpc>
                <a:spcPts val="2940"/>
              </a:lnSpc>
            </a:pPr>
            <a:r>
              <a:rPr lang="en-US" sz="2100">
                <a:solidFill>
                  <a:srgbClr val="FFFFFF"/>
                </a:solidFill>
                <a:latin typeface="Montserrat"/>
              </a:rPr>
              <a:t>Nama-nama kelompok :</a:t>
            </a:r>
          </a:p>
          <a:p>
            <a:pPr algn="ctr">
              <a:lnSpc>
                <a:spcPts val="2940"/>
              </a:lnSpc>
            </a:pPr>
            <a:r>
              <a:rPr lang="en-US" sz="2100">
                <a:solidFill>
                  <a:srgbClr val="FFFFFF"/>
                </a:solidFill>
                <a:latin typeface="Montserrat"/>
              </a:rPr>
              <a:t>Aron Alexanda</a:t>
            </a:r>
          </a:p>
          <a:p>
            <a:pPr algn="ctr">
              <a:lnSpc>
                <a:spcPts val="2940"/>
              </a:lnSpc>
            </a:pPr>
            <a:r>
              <a:rPr lang="en-US" sz="2100">
                <a:solidFill>
                  <a:srgbClr val="FFFFFF"/>
                </a:solidFill>
                <a:latin typeface="Montserrat"/>
              </a:rPr>
              <a:t>Yefta Julio Rusli</a:t>
            </a:r>
          </a:p>
          <a:p>
            <a:pPr algn="ctr">
              <a:lnSpc>
                <a:spcPts val="2940"/>
              </a:lnSpc>
            </a:pPr>
            <a:r>
              <a:rPr lang="en-US" sz="2100">
                <a:solidFill>
                  <a:srgbClr val="FFFFFF"/>
                </a:solidFill>
                <a:latin typeface="Montserrat"/>
              </a:rPr>
              <a:t>Sandry Chandra Putra</a:t>
            </a:r>
          </a:p>
          <a:p>
            <a:pPr algn="ctr">
              <a:lnSpc>
                <a:spcPts val="2940"/>
              </a:lnSpc>
            </a:pPr>
            <a:r>
              <a:rPr lang="en-US" sz="2100">
                <a:solidFill>
                  <a:srgbClr val="FFFFFF"/>
                </a:solidFill>
                <a:latin typeface="Montserrat"/>
              </a:rPr>
              <a:t>Carlos Immanuel Tampubolon</a:t>
            </a:r>
          </a:p>
        </p:txBody>
      </p:sp>
      <p:sp>
        <p:nvSpPr>
          <p:cNvPr id="14" name="TextBox 14"/>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15" name="TextBox 15"/>
          <p:cNvSpPr txBox="1"/>
          <p:nvPr/>
        </p:nvSpPr>
        <p:spPr>
          <a:xfrm>
            <a:off x="1610983" y="672465"/>
            <a:ext cx="4685152"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Bold"/>
              </a:rPr>
              <a:t>Pemrograman Berorientasi Objek</a:t>
            </a:r>
          </a:p>
        </p:txBody>
      </p:sp>
      <p:sp>
        <p:nvSpPr>
          <p:cNvPr id="16" name="TextBox 16"/>
          <p:cNvSpPr txBox="1"/>
          <p:nvPr/>
        </p:nvSpPr>
        <p:spPr>
          <a:xfrm>
            <a:off x="7872241" y="4888113"/>
            <a:ext cx="2447669" cy="1099185"/>
          </a:xfrm>
          <a:prstGeom prst="rect">
            <a:avLst/>
          </a:prstGeom>
        </p:spPr>
        <p:txBody>
          <a:bodyPr lIns="0" tIns="0" rIns="0" bIns="0" rtlCol="0" anchor="t">
            <a:spAutoFit/>
          </a:bodyPr>
          <a:lstStyle/>
          <a:p>
            <a:pPr algn="ctr">
              <a:lnSpc>
                <a:spcPts val="2940"/>
              </a:lnSpc>
            </a:pPr>
            <a:r>
              <a:rPr lang="en-US" sz="2100">
                <a:solidFill>
                  <a:srgbClr val="6AC4EA"/>
                </a:solidFill>
                <a:latin typeface="Montserrat"/>
              </a:rPr>
              <a:t>Penulis : </a:t>
            </a:r>
          </a:p>
          <a:p>
            <a:pPr algn="ctr">
              <a:lnSpc>
                <a:spcPts val="2940"/>
              </a:lnSpc>
            </a:pPr>
            <a:r>
              <a:rPr lang="en-US" sz="2100">
                <a:solidFill>
                  <a:srgbClr val="6AC4EA"/>
                </a:solidFill>
                <a:latin typeface="Montserrat"/>
              </a:rPr>
              <a:t>R. GAYATHRI</a:t>
            </a:r>
          </a:p>
          <a:p>
            <a:pPr algn="ctr">
              <a:lnSpc>
                <a:spcPts val="2940"/>
              </a:lnSpc>
            </a:pPr>
            <a:r>
              <a:rPr lang="en-US" sz="2100">
                <a:solidFill>
                  <a:srgbClr val="6AC4EA"/>
                </a:solidFill>
                <a:latin typeface="Montserrat"/>
              </a:rPr>
              <a:t>C. KALIESWARI</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9737286" y="-1825215"/>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AutoShape 3"/>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610983" y="1455234"/>
            <a:ext cx="7365794" cy="951230"/>
          </a:xfrm>
          <a:prstGeom prst="rect">
            <a:avLst/>
          </a:prstGeom>
        </p:spPr>
        <p:txBody>
          <a:bodyPr lIns="0" tIns="0" rIns="0" bIns="0" rtlCol="0" anchor="t">
            <a:spAutoFit/>
          </a:bodyPr>
          <a:lstStyle/>
          <a:p>
            <a:pPr>
              <a:lnSpc>
                <a:spcPts val="6760"/>
              </a:lnSpc>
            </a:pPr>
            <a:r>
              <a:rPr lang="en-US" sz="6500">
                <a:solidFill>
                  <a:srgbClr val="6AC4EA"/>
                </a:solidFill>
                <a:latin typeface="Poppins Bold"/>
              </a:rPr>
              <a:t>Latar Belakang</a:t>
            </a:r>
          </a:p>
        </p:txBody>
      </p:sp>
      <p:sp>
        <p:nvSpPr>
          <p:cNvPr id="6" name="TextBox 6"/>
          <p:cNvSpPr txBox="1"/>
          <p:nvPr/>
        </p:nvSpPr>
        <p:spPr>
          <a:xfrm>
            <a:off x="1610983" y="2557145"/>
            <a:ext cx="11791551" cy="5467985"/>
          </a:xfrm>
          <a:prstGeom prst="rect">
            <a:avLst/>
          </a:prstGeom>
        </p:spPr>
        <p:txBody>
          <a:bodyPr lIns="0" tIns="0" rIns="0" bIns="0" rtlCol="0" anchor="t">
            <a:spAutoFit/>
          </a:bodyPr>
          <a:lstStyle/>
          <a:p>
            <a:pPr algn="just">
              <a:lnSpc>
                <a:spcPts val="3639"/>
              </a:lnSpc>
            </a:pPr>
            <a:r>
              <a:rPr lang="en-US" sz="2599">
                <a:solidFill>
                  <a:srgbClr val="FFFFFF"/>
                </a:solidFill>
                <a:latin typeface="Montserrat"/>
              </a:rPr>
              <a:t>Jurnal ini menjelaskan dampak internet dalam kehidupan sehari-hari, menyoroti peran penting aplikasi obrolan dan pengaruhnya dalam dunia teknologi. Bertumpu pada konsep multithreading dan jaringan Java, proyek ini bertujuan mengembangkan sistem obrolan yang memungkinkan pengguna untuk bertukar pesan secara pribadi atau publik, sambil memberikan kemampuan berbagi berbagai sumber daya seperti file, gambar, dan video. Aplikasi ini, dikembangkan dengan menggunakan Java, multithreading, dan konsep client-server, menawarkan keandalan dan keamanan lebih tinggi dibandingkan sistem tradisional. Dengan arsitektur yang baik, aplikasi ini dapat diimplementasikan di berbagai organisasi swasta, seperti perguruan tinggi dan taman teknologi informasi.</a:t>
            </a:r>
          </a:p>
        </p:txBody>
      </p:sp>
      <p:sp>
        <p:nvSpPr>
          <p:cNvPr id="7" name="TextBox 7"/>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8" name="TextBox 8"/>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2</a:t>
            </a:r>
          </a:p>
        </p:txBody>
      </p:sp>
      <p:sp>
        <p:nvSpPr>
          <p:cNvPr id="9" name="TextBox 9"/>
          <p:cNvSpPr txBox="1"/>
          <p:nvPr/>
        </p:nvSpPr>
        <p:spPr>
          <a:xfrm>
            <a:off x="1610983" y="672465"/>
            <a:ext cx="4565341"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flipH="1">
            <a:off x="-3379177" y="2010014"/>
            <a:ext cx="11793338" cy="7474028"/>
          </a:xfrm>
          <a:custGeom>
            <a:avLst/>
            <a:gdLst/>
            <a:ahLst/>
            <a:cxnLst/>
            <a:rect l="l" t="t" r="r" b="b"/>
            <a:pathLst>
              <a:path w="11793338" h="7474028">
                <a:moveTo>
                  <a:pt x="11793339" y="0"/>
                </a:moveTo>
                <a:lnTo>
                  <a:pt x="0" y="0"/>
                </a:lnTo>
                <a:lnTo>
                  <a:pt x="0" y="7474029"/>
                </a:lnTo>
                <a:lnTo>
                  <a:pt x="11793339" y="7474029"/>
                </a:lnTo>
                <a:lnTo>
                  <a:pt x="11793339"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AutoShape 3"/>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6" name="TextBox 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3</a:t>
            </a:r>
          </a:p>
        </p:txBody>
      </p:sp>
      <p:sp>
        <p:nvSpPr>
          <p:cNvPr id="7" name="TextBox 7"/>
          <p:cNvSpPr txBox="1"/>
          <p:nvPr/>
        </p:nvSpPr>
        <p:spPr>
          <a:xfrm>
            <a:off x="1610983" y="672465"/>
            <a:ext cx="4493455"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8" name="TextBox 8"/>
          <p:cNvSpPr txBox="1"/>
          <p:nvPr/>
        </p:nvSpPr>
        <p:spPr>
          <a:xfrm>
            <a:off x="1610983" y="1553449"/>
            <a:ext cx="6897693" cy="951230"/>
          </a:xfrm>
          <a:prstGeom prst="rect">
            <a:avLst/>
          </a:prstGeom>
        </p:spPr>
        <p:txBody>
          <a:bodyPr lIns="0" tIns="0" rIns="0" bIns="0" rtlCol="0" anchor="t">
            <a:spAutoFit/>
          </a:bodyPr>
          <a:lstStyle/>
          <a:p>
            <a:pPr>
              <a:lnSpc>
                <a:spcPts val="6760"/>
              </a:lnSpc>
            </a:pPr>
            <a:r>
              <a:rPr lang="en-US" sz="6500">
                <a:solidFill>
                  <a:srgbClr val="6AC4EA"/>
                </a:solidFill>
                <a:latin typeface="Poppins Medium"/>
              </a:rPr>
              <a:t>Tujuan Jurnal</a:t>
            </a:r>
          </a:p>
        </p:txBody>
      </p:sp>
      <p:sp>
        <p:nvSpPr>
          <p:cNvPr id="9" name="TextBox 9"/>
          <p:cNvSpPr txBox="1"/>
          <p:nvPr/>
        </p:nvSpPr>
        <p:spPr>
          <a:xfrm>
            <a:off x="1332034" y="2704704"/>
            <a:ext cx="15648317" cy="5694045"/>
          </a:xfrm>
          <a:prstGeom prst="rect">
            <a:avLst/>
          </a:prstGeom>
        </p:spPr>
        <p:txBody>
          <a:bodyPr lIns="0" tIns="0" rIns="0" bIns="0" rtlCol="0" anchor="t">
            <a:spAutoFit/>
          </a:bodyPr>
          <a:lstStyle/>
          <a:p>
            <a:pPr marL="582927" lvl="1" indent="-291463">
              <a:lnSpc>
                <a:spcPts val="3779"/>
              </a:lnSpc>
              <a:buFont typeface="Arial"/>
              <a:buChar char="•"/>
            </a:pPr>
            <a:r>
              <a:rPr lang="en-US" sz="2699">
                <a:solidFill>
                  <a:srgbClr val="FFFFFF"/>
                </a:solidFill>
                <a:latin typeface="Montserrat"/>
              </a:rPr>
              <a:t>Mengimplementasikan sistem obrolan untuk jaringan pribadi atau organisasi.</a:t>
            </a:r>
          </a:p>
          <a:p>
            <a:pPr marL="582927" lvl="1" indent="-291463">
              <a:lnSpc>
                <a:spcPts val="3779"/>
              </a:lnSpc>
              <a:buFont typeface="Arial"/>
              <a:buChar char="•"/>
            </a:pPr>
            <a:r>
              <a:rPr lang="en-US" sz="2699">
                <a:solidFill>
                  <a:srgbClr val="FFFFFF"/>
                </a:solidFill>
                <a:latin typeface="Montserrat"/>
              </a:rPr>
              <a:t>Memastikan keamanan pesan dan data pribadi yang akan dibagikan melalui jaringan.</a:t>
            </a:r>
          </a:p>
          <a:p>
            <a:pPr marL="582927" lvl="1" indent="-291463">
              <a:lnSpc>
                <a:spcPts val="3779"/>
              </a:lnSpc>
              <a:buFont typeface="Arial"/>
              <a:buChar char="•"/>
            </a:pPr>
            <a:r>
              <a:rPr lang="en-US" sz="2699">
                <a:solidFill>
                  <a:srgbClr val="FFFFFF"/>
                </a:solidFill>
                <a:latin typeface="Montserrat"/>
              </a:rPr>
              <a:t>Menyimpan data rahasia dengan cara yang aman.</a:t>
            </a:r>
          </a:p>
          <a:p>
            <a:pPr marL="582927" lvl="1" indent="-291463">
              <a:lnSpc>
                <a:spcPts val="3779"/>
              </a:lnSpc>
              <a:buFont typeface="Arial"/>
              <a:buChar char="•"/>
            </a:pPr>
            <a:r>
              <a:rPr lang="en-US" sz="2699">
                <a:solidFill>
                  <a:srgbClr val="FFFFFF"/>
                </a:solidFill>
                <a:latin typeface="Montserrat"/>
              </a:rPr>
              <a:t>Mengembangkan sistem komunikasi dua arah.</a:t>
            </a:r>
          </a:p>
          <a:p>
            <a:pPr marL="582927" lvl="1" indent="-291463">
              <a:lnSpc>
                <a:spcPts val="3779"/>
              </a:lnSpc>
              <a:buFont typeface="Arial"/>
              <a:buChar char="•"/>
            </a:pPr>
            <a:r>
              <a:rPr lang="en-US" sz="2699">
                <a:solidFill>
                  <a:srgbClr val="FFFFFF"/>
                </a:solidFill>
                <a:latin typeface="Montserrat"/>
              </a:rPr>
              <a:t>Menambahkan fitur tambahan dari sistem tradisional lain yang tersedia di pasar.</a:t>
            </a:r>
          </a:p>
          <a:p>
            <a:pPr marL="582927" lvl="1" indent="-291463">
              <a:lnSpc>
                <a:spcPts val="3779"/>
              </a:lnSpc>
              <a:buFont typeface="Arial"/>
              <a:buChar char="•"/>
            </a:pPr>
            <a:r>
              <a:rPr lang="en-US" sz="2699">
                <a:solidFill>
                  <a:srgbClr val="FFFFFF"/>
                </a:solidFill>
                <a:latin typeface="Montserrat"/>
              </a:rPr>
              <a:t>Memungkinkan obrolan kelompok dan obrolan pribadi.</a:t>
            </a:r>
          </a:p>
          <a:p>
            <a:pPr marL="582927" lvl="1" indent="-291463">
              <a:lnSpc>
                <a:spcPts val="3779"/>
              </a:lnSpc>
              <a:buFont typeface="Arial"/>
              <a:buChar char="•"/>
            </a:pPr>
            <a:r>
              <a:rPr lang="en-US" sz="2699">
                <a:solidFill>
                  <a:srgbClr val="FFFFFF"/>
                </a:solidFill>
                <a:latin typeface="Montserrat"/>
              </a:rPr>
              <a:t>Memungkinkan cara komunikasi yang mudah dan cepat antara orang.</a:t>
            </a:r>
          </a:p>
          <a:p>
            <a:pPr marL="582927" lvl="1" indent="-291463">
              <a:lnSpc>
                <a:spcPts val="3779"/>
              </a:lnSpc>
              <a:buFont typeface="Arial"/>
              <a:buChar char="•"/>
            </a:pPr>
            <a:r>
              <a:rPr lang="en-US" sz="2699">
                <a:solidFill>
                  <a:srgbClr val="FFFFFF"/>
                </a:solidFill>
                <a:latin typeface="Montserrat"/>
              </a:rPr>
              <a:t>Memastikan transfer data tanpa batasan ukuran.</a:t>
            </a:r>
          </a:p>
          <a:p>
            <a:pPr marL="582927" lvl="1" indent="-291463">
              <a:lnSpc>
                <a:spcPts val="3779"/>
              </a:lnSpc>
              <a:buFont typeface="Arial"/>
              <a:buChar char="•"/>
            </a:pPr>
            <a:r>
              <a:rPr lang="en-US" sz="2699">
                <a:solidFill>
                  <a:srgbClr val="FFFFFF"/>
                </a:solidFill>
                <a:latin typeface="Montserrat"/>
              </a:rPr>
              <a:t>Menghubungkan orang dengan orang lain kapan saja, dari mana saja.</a:t>
            </a:r>
          </a:p>
          <a:p>
            <a:pPr marL="582927" lvl="1" indent="-291463">
              <a:lnSpc>
                <a:spcPts val="3779"/>
              </a:lnSpc>
              <a:buFont typeface="Arial"/>
              <a:buChar char="•"/>
            </a:pPr>
            <a:r>
              <a:rPr lang="en-US" sz="2699">
                <a:solidFill>
                  <a:srgbClr val="FFFFFF"/>
                </a:solidFill>
                <a:latin typeface="Montserrat"/>
              </a:rPr>
              <a:t>Mengizinkan transfer berbagai format file melalui sistem.</a:t>
            </a:r>
          </a:p>
          <a:p>
            <a:pPr marL="582927" lvl="1" indent="-291463">
              <a:lnSpc>
                <a:spcPts val="3779"/>
              </a:lnSpc>
              <a:buFont typeface="Arial"/>
              <a:buChar char="•"/>
            </a:pPr>
            <a:r>
              <a:rPr lang="en-US" sz="2699">
                <a:solidFill>
                  <a:srgbClr val="FFFFFF"/>
                </a:solidFill>
                <a:latin typeface="Montserrat"/>
              </a:rPr>
              <a:t>Memiliki ukuran yang tidak terbatas untuk menyimpan data pesan.</a:t>
            </a:r>
          </a:p>
          <a:p>
            <a:pPr>
              <a:lnSpc>
                <a:spcPts val="3779"/>
              </a:lnSpc>
            </a:pPr>
            <a:endParaRPr lang="en-US" sz="2699">
              <a:solidFill>
                <a:srgbClr val="FFFFFF"/>
              </a:solidFill>
              <a:latin typeface="Montserrat"/>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10983" y="1444586"/>
            <a:ext cx="8036733" cy="951230"/>
          </a:xfrm>
          <a:prstGeom prst="rect">
            <a:avLst/>
          </a:prstGeom>
        </p:spPr>
        <p:txBody>
          <a:bodyPr lIns="0" tIns="0" rIns="0" bIns="0" rtlCol="0" anchor="t">
            <a:spAutoFit/>
          </a:bodyPr>
          <a:lstStyle/>
          <a:p>
            <a:pPr>
              <a:lnSpc>
                <a:spcPts val="6760"/>
              </a:lnSpc>
            </a:pPr>
            <a:r>
              <a:rPr lang="en-US" sz="6500">
                <a:solidFill>
                  <a:srgbClr val="6AC4EA"/>
                </a:solidFill>
                <a:latin typeface="Poppins Semi-Bold"/>
              </a:rPr>
              <a:t>Manfaat Penelitian</a:t>
            </a:r>
          </a:p>
        </p:txBody>
      </p:sp>
      <p:sp>
        <p:nvSpPr>
          <p:cNvPr id="4" name="TextBox 4"/>
          <p:cNvSpPr txBox="1"/>
          <p:nvPr/>
        </p:nvSpPr>
        <p:spPr>
          <a:xfrm>
            <a:off x="1610983" y="672465"/>
            <a:ext cx="4567782"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5" name="TextBox 5"/>
          <p:cNvSpPr txBox="1"/>
          <p:nvPr/>
        </p:nvSpPr>
        <p:spPr>
          <a:xfrm>
            <a:off x="1679813" y="2462828"/>
            <a:ext cx="12001480" cy="6646545"/>
          </a:xfrm>
          <a:prstGeom prst="rect">
            <a:avLst/>
          </a:prstGeom>
        </p:spPr>
        <p:txBody>
          <a:bodyPr lIns="0" tIns="0" rIns="0" bIns="0" rtlCol="0" anchor="t">
            <a:spAutoFit/>
          </a:bodyPr>
          <a:lstStyle/>
          <a:p>
            <a:pPr algn="just">
              <a:lnSpc>
                <a:spcPts val="3779"/>
              </a:lnSpc>
            </a:pPr>
            <a:r>
              <a:rPr lang="en-US" sz="2699">
                <a:solidFill>
                  <a:srgbClr val="FFFFFF"/>
                </a:solidFill>
                <a:latin typeface="Montserrat"/>
              </a:rPr>
              <a:t>Dalam dunia yang sangat terkoneksi dengan internet, segala sesuatu terjadi melalui internet. Aplikasi ini akan memiliki dampak yang sangat besar dan dapat mencapai banyak orang. Organisasi swasta seperti taman teknologi informasi, perguruan tinggi, dan lembaga-lembaga cenderung lebih suka memiliki aplikasi obrolan terpisah daripada yang bersifat umum. Oleh karena itu, aplikasi ini dapat diimplementasikan di tempat-tempat tersebut. Dengan demikian, aplikasi ini memiliki dampak yang besar terutama di dalam jaringan pribadi. Ini memberikan peluang yang baik untuk mengembangkan aplikasi yang lebih baik dengan fitur tambahan dibandingkan dengan aplikasi tradisional lainnya di dunia.</a:t>
            </a:r>
          </a:p>
          <a:p>
            <a:pPr algn="just">
              <a:lnSpc>
                <a:spcPts val="3779"/>
              </a:lnSpc>
            </a:pPr>
            <a:endParaRPr lang="en-US" sz="2699">
              <a:solidFill>
                <a:srgbClr val="FFFFFF"/>
              </a:solidFill>
              <a:latin typeface="Montserrat"/>
            </a:endParaRPr>
          </a:p>
          <a:p>
            <a:pPr algn="just">
              <a:lnSpc>
                <a:spcPts val="3779"/>
              </a:lnSpc>
            </a:pPr>
            <a:endParaRPr lang="en-US" sz="2699">
              <a:solidFill>
                <a:srgbClr val="FFFFFF"/>
              </a:solidFill>
              <a:latin typeface="Montserrat"/>
            </a:endParaRPr>
          </a:p>
          <a:p>
            <a:pPr algn="just">
              <a:lnSpc>
                <a:spcPts val="3779"/>
              </a:lnSpc>
            </a:pPr>
            <a:endParaRPr lang="en-US" sz="2699">
              <a:solidFill>
                <a:srgbClr val="FFFFFF"/>
              </a:solidFill>
              <a:latin typeface="Montserrat"/>
            </a:endParaRPr>
          </a:p>
        </p:txBody>
      </p:sp>
      <p:sp>
        <p:nvSpPr>
          <p:cNvPr id="6" name="AutoShape 6"/>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7" name="TextBox 7"/>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4</a:t>
            </a:r>
          </a:p>
        </p:txBody>
      </p:sp>
      <p:sp>
        <p:nvSpPr>
          <p:cNvPr id="8" name="AutoShape 8"/>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9" name="TextBox 9"/>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AutoShape 2"/>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3" name="Freeform 3"/>
          <p:cNvSpPr/>
          <p:nvPr/>
        </p:nvSpPr>
        <p:spPr>
          <a:xfrm flipH="1">
            <a:off x="6736927" y="3215812"/>
            <a:ext cx="11793338" cy="7474028"/>
          </a:xfrm>
          <a:custGeom>
            <a:avLst/>
            <a:gdLst/>
            <a:ahLst/>
            <a:cxnLst/>
            <a:rect l="l" t="t" r="r" b="b"/>
            <a:pathLst>
              <a:path w="11793338" h="7474028">
                <a:moveTo>
                  <a:pt x="11793339" y="0"/>
                </a:moveTo>
                <a:lnTo>
                  <a:pt x="0" y="0"/>
                </a:lnTo>
                <a:lnTo>
                  <a:pt x="0" y="7474028"/>
                </a:lnTo>
                <a:lnTo>
                  <a:pt x="11793339" y="7474028"/>
                </a:lnTo>
                <a:lnTo>
                  <a:pt x="11793339"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6" name="TextBox 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5</a:t>
            </a:r>
          </a:p>
        </p:txBody>
      </p:sp>
      <p:sp>
        <p:nvSpPr>
          <p:cNvPr id="7" name="TextBox 7"/>
          <p:cNvSpPr txBox="1"/>
          <p:nvPr/>
        </p:nvSpPr>
        <p:spPr>
          <a:xfrm>
            <a:off x="1610983" y="672465"/>
            <a:ext cx="4653456"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8" name="TextBox 8"/>
          <p:cNvSpPr txBox="1"/>
          <p:nvPr/>
        </p:nvSpPr>
        <p:spPr>
          <a:xfrm>
            <a:off x="1610983" y="1553449"/>
            <a:ext cx="7695583" cy="951230"/>
          </a:xfrm>
          <a:prstGeom prst="rect">
            <a:avLst/>
          </a:prstGeom>
        </p:spPr>
        <p:txBody>
          <a:bodyPr lIns="0" tIns="0" rIns="0" bIns="0" rtlCol="0" anchor="t">
            <a:spAutoFit/>
          </a:bodyPr>
          <a:lstStyle/>
          <a:p>
            <a:pPr>
              <a:lnSpc>
                <a:spcPts val="6760"/>
              </a:lnSpc>
            </a:pPr>
            <a:r>
              <a:rPr lang="en-US" sz="6500">
                <a:solidFill>
                  <a:srgbClr val="6AC4EA"/>
                </a:solidFill>
                <a:latin typeface="Poppins Semi-Bold"/>
              </a:rPr>
              <a:t>Metode Penelitian</a:t>
            </a:r>
          </a:p>
        </p:txBody>
      </p:sp>
      <p:sp>
        <p:nvSpPr>
          <p:cNvPr id="9" name="TextBox 9"/>
          <p:cNvSpPr txBox="1"/>
          <p:nvPr/>
        </p:nvSpPr>
        <p:spPr>
          <a:xfrm>
            <a:off x="1610983" y="2618594"/>
            <a:ext cx="9661811" cy="2702561"/>
          </a:xfrm>
          <a:prstGeom prst="rect">
            <a:avLst/>
          </a:prstGeom>
        </p:spPr>
        <p:txBody>
          <a:bodyPr lIns="0" tIns="0" rIns="0" bIns="0" rtlCol="0" anchor="t">
            <a:spAutoFit/>
          </a:bodyPr>
          <a:lstStyle/>
          <a:p>
            <a:pPr algn="just">
              <a:lnSpc>
                <a:spcPts val="4339"/>
              </a:lnSpc>
            </a:pPr>
            <a:r>
              <a:rPr lang="en-US" sz="3099">
                <a:solidFill>
                  <a:srgbClr val="FFFFFF"/>
                </a:solidFill>
                <a:latin typeface="Montserrat"/>
              </a:rPr>
              <a:t>Jurnal ini tidak menyebutkan metode penelitian yang digunakan di dalam jurnal mereka. Isi dari jurnal berfokus pada pengertian ChatApps, implementasi chat dengan menggunakan Client-Server, serta hasil output programnya</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8551811" y="1810916"/>
            <a:ext cx="8047169" cy="6964459"/>
          </a:xfrm>
          <a:custGeom>
            <a:avLst/>
            <a:gdLst/>
            <a:ahLst/>
            <a:cxnLst/>
            <a:rect l="l" t="t" r="r" b="b"/>
            <a:pathLst>
              <a:path w="8047169" h="6964459">
                <a:moveTo>
                  <a:pt x="0" y="0"/>
                </a:moveTo>
                <a:lnTo>
                  <a:pt x="8047170" y="0"/>
                </a:lnTo>
                <a:lnTo>
                  <a:pt x="8047170" y="6964459"/>
                </a:lnTo>
                <a:lnTo>
                  <a:pt x="0" y="69644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22761" y="-1820959"/>
            <a:ext cx="8047169" cy="6964459"/>
          </a:xfrm>
          <a:custGeom>
            <a:avLst/>
            <a:gdLst/>
            <a:ahLst/>
            <a:cxnLst/>
            <a:rect l="l" t="t" r="r" b="b"/>
            <a:pathLst>
              <a:path w="8047169" h="6964459">
                <a:moveTo>
                  <a:pt x="0" y="0"/>
                </a:moveTo>
                <a:lnTo>
                  <a:pt x="8047169" y="0"/>
                </a:lnTo>
                <a:lnTo>
                  <a:pt x="8047169" y="6964459"/>
                </a:lnTo>
                <a:lnTo>
                  <a:pt x="0" y="69644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091502" y="3242192"/>
            <a:ext cx="4967788" cy="3802616"/>
          </a:xfrm>
          <a:custGeom>
            <a:avLst/>
            <a:gdLst/>
            <a:ahLst/>
            <a:cxnLst/>
            <a:rect l="l" t="t" r="r" b="b"/>
            <a:pathLst>
              <a:path w="4967788" h="3802616">
                <a:moveTo>
                  <a:pt x="0" y="0"/>
                </a:moveTo>
                <a:lnTo>
                  <a:pt x="4967788" y="0"/>
                </a:lnTo>
                <a:lnTo>
                  <a:pt x="4967788" y="3802616"/>
                </a:lnTo>
                <a:lnTo>
                  <a:pt x="0" y="3802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7586190" y="7785325"/>
            <a:ext cx="3541959" cy="788086"/>
          </a:xfrm>
          <a:custGeom>
            <a:avLst/>
            <a:gdLst/>
            <a:ahLst/>
            <a:cxnLst/>
            <a:rect l="l" t="t" r="r" b="b"/>
            <a:pathLst>
              <a:path w="3541959" h="788086">
                <a:moveTo>
                  <a:pt x="0" y="0"/>
                </a:moveTo>
                <a:lnTo>
                  <a:pt x="3541958" y="0"/>
                </a:lnTo>
                <a:lnTo>
                  <a:pt x="3541958" y="788085"/>
                </a:lnTo>
                <a:lnTo>
                  <a:pt x="0" y="7880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10">
              <a:alphaModFix amt="19999"/>
              <a:extLst>
                <a:ext uri="{96DAC541-7B7A-43D3-8B79-37D633B846F1}">
                  <asvg:svgBlip xmlns:asvg="http://schemas.microsoft.com/office/drawing/2016/SVG/main" r:embed="rId11"/>
                </a:ext>
              </a:extLst>
            </a:blip>
            <a:stretch>
              <a:fillRect/>
            </a:stretch>
          </a:blipFill>
        </p:spPr>
      </p:sp>
      <p:sp>
        <p:nvSpPr>
          <p:cNvPr id="7" name="Freeform 7"/>
          <p:cNvSpPr/>
          <p:nvPr/>
        </p:nvSpPr>
        <p:spPr>
          <a:xfrm flipV="1">
            <a:off x="7159852" y="2664880"/>
            <a:ext cx="3968297" cy="882946"/>
          </a:xfrm>
          <a:custGeom>
            <a:avLst/>
            <a:gdLst/>
            <a:ahLst/>
            <a:cxnLst/>
            <a:rect l="l" t="t" r="r" b="b"/>
            <a:pathLst>
              <a:path w="3968297" h="882946">
                <a:moveTo>
                  <a:pt x="0" y="882946"/>
                </a:moveTo>
                <a:lnTo>
                  <a:pt x="3968296" y="882946"/>
                </a:lnTo>
                <a:lnTo>
                  <a:pt x="3968296" y="0"/>
                </a:lnTo>
                <a:lnTo>
                  <a:pt x="0" y="0"/>
                </a:lnTo>
                <a:lnTo>
                  <a:pt x="0" y="88294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0800000" flipV="1">
            <a:off x="14568821" y="6954550"/>
            <a:ext cx="2843379" cy="632652"/>
          </a:xfrm>
          <a:custGeom>
            <a:avLst/>
            <a:gdLst/>
            <a:ahLst/>
            <a:cxnLst/>
            <a:rect l="l" t="t" r="r" b="b"/>
            <a:pathLst>
              <a:path w="2843379" h="632652">
                <a:moveTo>
                  <a:pt x="0" y="632651"/>
                </a:moveTo>
                <a:lnTo>
                  <a:pt x="2843379" y="632651"/>
                </a:lnTo>
                <a:lnTo>
                  <a:pt x="2843379" y="0"/>
                </a:lnTo>
                <a:lnTo>
                  <a:pt x="0" y="0"/>
                </a:lnTo>
                <a:lnTo>
                  <a:pt x="0" y="632651"/>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633592" y="1982416"/>
            <a:ext cx="5526260" cy="1613281"/>
          </a:xfrm>
          <a:prstGeom prst="rect">
            <a:avLst/>
          </a:prstGeom>
        </p:spPr>
        <p:txBody>
          <a:bodyPr lIns="0" tIns="0" rIns="0" bIns="0" rtlCol="0" anchor="t">
            <a:spAutoFit/>
          </a:bodyPr>
          <a:lstStyle/>
          <a:p>
            <a:pPr>
              <a:lnSpc>
                <a:spcPts val="6032"/>
              </a:lnSpc>
            </a:pPr>
            <a:r>
              <a:rPr lang="en-US" sz="5800">
                <a:solidFill>
                  <a:srgbClr val="6AC4EA"/>
                </a:solidFill>
                <a:latin typeface="Poppins Semi-Bold"/>
              </a:rPr>
              <a:t>Software Requirements</a:t>
            </a:r>
          </a:p>
        </p:txBody>
      </p:sp>
      <p:sp>
        <p:nvSpPr>
          <p:cNvPr id="10" name="TextBox 10"/>
          <p:cNvSpPr txBox="1"/>
          <p:nvPr/>
        </p:nvSpPr>
        <p:spPr>
          <a:xfrm>
            <a:off x="7368741" y="2189519"/>
            <a:ext cx="2406453" cy="313436"/>
          </a:xfrm>
          <a:prstGeom prst="rect">
            <a:avLst/>
          </a:prstGeom>
        </p:spPr>
        <p:txBody>
          <a:bodyPr lIns="0" tIns="0" rIns="0" bIns="0" rtlCol="0" anchor="t">
            <a:spAutoFit/>
          </a:bodyPr>
          <a:lstStyle/>
          <a:p>
            <a:pPr algn="ctr">
              <a:lnSpc>
                <a:spcPts val="2391"/>
              </a:lnSpc>
            </a:pPr>
            <a:r>
              <a:rPr lang="en-US" sz="2299" spc="259">
                <a:solidFill>
                  <a:srgbClr val="FFFFFF"/>
                </a:solidFill>
                <a:latin typeface="Poppins Semi-Bold"/>
              </a:rPr>
              <a:t>Java Script</a:t>
            </a:r>
          </a:p>
        </p:txBody>
      </p:sp>
      <p:sp>
        <p:nvSpPr>
          <p:cNvPr id="11" name="TextBox 11"/>
          <p:cNvSpPr txBox="1"/>
          <p:nvPr/>
        </p:nvSpPr>
        <p:spPr>
          <a:xfrm>
            <a:off x="15151878" y="7058470"/>
            <a:ext cx="2406453" cy="313436"/>
          </a:xfrm>
          <a:prstGeom prst="rect">
            <a:avLst/>
          </a:prstGeom>
        </p:spPr>
        <p:txBody>
          <a:bodyPr lIns="0" tIns="0" rIns="0" bIns="0" rtlCol="0" anchor="t">
            <a:spAutoFit/>
          </a:bodyPr>
          <a:lstStyle/>
          <a:p>
            <a:pPr algn="ctr">
              <a:lnSpc>
                <a:spcPts val="2391"/>
              </a:lnSpc>
            </a:pPr>
            <a:r>
              <a:rPr lang="en-US" sz="2299" spc="259">
                <a:solidFill>
                  <a:srgbClr val="FFFFFF"/>
                </a:solidFill>
                <a:latin typeface="Poppins Semi-Bold"/>
              </a:rPr>
              <a:t>HTML</a:t>
            </a:r>
          </a:p>
        </p:txBody>
      </p:sp>
      <p:sp>
        <p:nvSpPr>
          <p:cNvPr id="12" name="TextBox 12"/>
          <p:cNvSpPr txBox="1"/>
          <p:nvPr/>
        </p:nvSpPr>
        <p:spPr>
          <a:xfrm>
            <a:off x="7750863" y="8036937"/>
            <a:ext cx="2406453" cy="313436"/>
          </a:xfrm>
          <a:prstGeom prst="rect">
            <a:avLst/>
          </a:prstGeom>
        </p:spPr>
        <p:txBody>
          <a:bodyPr lIns="0" tIns="0" rIns="0" bIns="0" rtlCol="0" anchor="t">
            <a:spAutoFit/>
          </a:bodyPr>
          <a:lstStyle/>
          <a:p>
            <a:pPr algn="ctr">
              <a:lnSpc>
                <a:spcPts val="2391"/>
              </a:lnSpc>
            </a:pPr>
            <a:r>
              <a:rPr lang="en-US" sz="2299" spc="630">
                <a:solidFill>
                  <a:srgbClr val="FFFFFF"/>
                </a:solidFill>
                <a:latin typeface="Poppins Semi-Bold"/>
              </a:rPr>
              <a:t>JAVA</a:t>
            </a:r>
          </a:p>
        </p:txBody>
      </p:sp>
      <p:sp>
        <p:nvSpPr>
          <p:cNvPr id="13" name="TextBox 13"/>
          <p:cNvSpPr txBox="1"/>
          <p:nvPr/>
        </p:nvSpPr>
        <p:spPr>
          <a:xfrm>
            <a:off x="1610983" y="672465"/>
            <a:ext cx="4624960"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14" name="AutoShape 1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15" name="TextBox 15"/>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6</a:t>
            </a:r>
          </a:p>
        </p:txBody>
      </p:sp>
      <p:sp>
        <p:nvSpPr>
          <p:cNvPr id="16" name="Freeform 16"/>
          <p:cNvSpPr/>
          <p:nvPr/>
        </p:nvSpPr>
        <p:spPr>
          <a:xfrm flipV="1">
            <a:off x="6189019" y="4851672"/>
            <a:ext cx="3968297" cy="882946"/>
          </a:xfrm>
          <a:custGeom>
            <a:avLst/>
            <a:gdLst/>
            <a:ahLst/>
            <a:cxnLst/>
            <a:rect l="l" t="t" r="r" b="b"/>
            <a:pathLst>
              <a:path w="3968297" h="882946">
                <a:moveTo>
                  <a:pt x="0" y="882946"/>
                </a:moveTo>
                <a:lnTo>
                  <a:pt x="3968296" y="882946"/>
                </a:lnTo>
                <a:lnTo>
                  <a:pt x="3968296" y="0"/>
                </a:lnTo>
                <a:lnTo>
                  <a:pt x="0" y="0"/>
                </a:lnTo>
                <a:lnTo>
                  <a:pt x="0" y="882946"/>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6382963" y="4376311"/>
            <a:ext cx="2406453" cy="313436"/>
          </a:xfrm>
          <a:prstGeom prst="rect">
            <a:avLst/>
          </a:prstGeom>
        </p:spPr>
        <p:txBody>
          <a:bodyPr lIns="0" tIns="0" rIns="0" bIns="0" rtlCol="0" anchor="t">
            <a:spAutoFit/>
          </a:bodyPr>
          <a:lstStyle/>
          <a:p>
            <a:pPr algn="ctr">
              <a:lnSpc>
                <a:spcPts val="2391"/>
              </a:lnSpc>
            </a:pPr>
            <a:r>
              <a:rPr lang="en-US" sz="2299" spc="259">
                <a:solidFill>
                  <a:srgbClr val="FFFFFF"/>
                </a:solidFill>
                <a:latin typeface="Poppins Semi-Bold"/>
              </a:rPr>
              <a:t>CSS</a:t>
            </a:r>
          </a:p>
        </p:txBody>
      </p:sp>
      <p:sp>
        <p:nvSpPr>
          <p:cNvPr id="18" name="TextBox 18"/>
          <p:cNvSpPr txBox="1"/>
          <p:nvPr/>
        </p:nvSpPr>
        <p:spPr>
          <a:xfrm>
            <a:off x="1633592" y="3894220"/>
            <a:ext cx="4198750" cy="453516"/>
          </a:xfrm>
          <a:prstGeom prst="rect">
            <a:avLst/>
          </a:prstGeom>
        </p:spPr>
        <p:txBody>
          <a:bodyPr lIns="0" tIns="0" rIns="0" bIns="0" rtlCol="0" anchor="t">
            <a:spAutoFit/>
          </a:bodyPr>
          <a:lstStyle/>
          <a:p>
            <a:pPr>
              <a:lnSpc>
                <a:spcPts val="3223"/>
              </a:lnSpc>
            </a:pPr>
            <a:r>
              <a:rPr lang="en-US" sz="3099" spc="350">
                <a:solidFill>
                  <a:srgbClr val="FFFFFF"/>
                </a:solidFill>
                <a:latin typeface="Poppins Semi-Bold"/>
              </a:rPr>
              <a:t>Languages used</a:t>
            </a:r>
          </a:p>
        </p:txBody>
      </p:sp>
      <p:sp>
        <p:nvSpPr>
          <p:cNvPr id="19" name="AutoShape 1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20" name="TextBox 20"/>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3247331" y="6238270"/>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grpSp>
        <p:nvGrpSpPr>
          <p:cNvPr id="5" name="Group 5"/>
          <p:cNvGrpSpPr/>
          <p:nvPr/>
        </p:nvGrpSpPr>
        <p:grpSpPr>
          <a:xfrm>
            <a:off x="6341516" y="5267884"/>
            <a:ext cx="1235053" cy="1069500"/>
            <a:chOff x="0" y="0"/>
            <a:chExt cx="4282440" cy="3708400"/>
          </a:xfrm>
        </p:grpSpPr>
        <p:sp>
          <p:nvSpPr>
            <p:cNvPr id="6" name="Freeform 6"/>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sp>
        <p:nvSpPr>
          <p:cNvPr id="7" name="Freeform 7"/>
          <p:cNvSpPr/>
          <p:nvPr/>
        </p:nvSpPr>
        <p:spPr>
          <a:xfrm>
            <a:off x="7887300" y="-3807479"/>
            <a:ext cx="7572419" cy="6553584"/>
          </a:xfrm>
          <a:custGeom>
            <a:avLst/>
            <a:gdLst/>
            <a:ahLst/>
            <a:cxnLst/>
            <a:rect l="l" t="t" r="r" b="b"/>
            <a:pathLst>
              <a:path w="7572419" h="6553584">
                <a:moveTo>
                  <a:pt x="0" y="0"/>
                </a:moveTo>
                <a:lnTo>
                  <a:pt x="7572419" y="0"/>
                </a:lnTo>
                <a:lnTo>
                  <a:pt x="7572419" y="6553584"/>
                </a:lnTo>
                <a:lnTo>
                  <a:pt x="0" y="65535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883779" y="2946130"/>
            <a:ext cx="7365794" cy="1808480"/>
          </a:xfrm>
          <a:prstGeom prst="rect">
            <a:avLst/>
          </a:prstGeom>
        </p:spPr>
        <p:txBody>
          <a:bodyPr lIns="0" tIns="0" rIns="0" bIns="0" rtlCol="0" anchor="t">
            <a:spAutoFit/>
          </a:bodyPr>
          <a:lstStyle/>
          <a:p>
            <a:pPr>
              <a:lnSpc>
                <a:spcPts val="6760"/>
              </a:lnSpc>
            </a:pPr>
            <a:r>
              <a:rPr lang="en-US" sz="6500">
                <a:solidFill>
                  <a:srgbClr val="6AC4EA"/>
                </a:solidFill>
                <a:latin typeface="Poppins Bold"/>
              </a:rPr>
              <a:t>Hardware Requirements</a:t>
            </a:r>
          </a:p>
        </p:txBody>
      </p:sp>
      <p:sp>
        <p:nvSpPr>
          <p:cNvPr id="9" name="TextBox 9"/>
          <p:cNvSpPr txBox="1"/>
          <p:nvPr/>
        </p:nvSpPr>
        <p:spPr>
          <a:xfrm>
            <a:off x="7887300" y="5600149"/>
            <a:ext cx="2982609" cy="789305"/>
          </a:xfrm>
          <a:prstGeom prst="rect">
            <a:avLst/>
          </a:prstGeom>
        </p:spPr>
        <p:txBody>
          <a:bodyPr lIns="0" tIns="0" rIns="0" bIns="0" rtlCol="0" anchor="t">
            <a:spAutoFit/>
          </a:bodyPr>
          <a:lstStyle/>
          <a:p>
            <a:pPr>
              <a:lnSpc>
                <a:spcPts val="3219"/>
              </a:lnSpc>
            </a:pPr>
            <a:r>
              <a:rPr lang="en-US" sz="2299">
                <a:solidFill>
                  <a:srgbClr val="FFFFFF"/>
                </a:solidFill>
                <a:latin typeface="Montserrat"/>
              </a:rPr>
              <a:t>Intel Core 2 Duo 1.8 GHz</a:t>
            </a:r>
          </a:p>
        </p:txBody>
      </p:sp>
      <p:sp>
        <p:nvSpPr>
          <p:cNvPr id="10" name="TextBox 10"/>
          <p:cNvSpPr txBox="1"/>
          <p:nvPr/>
        </p:nvSpPr>
        <p:spPr>
          <a:xfrm>
            <a:off x="7887300" y="7420181"/>
            <a:ext cx="2982609" cy="389255"/>
          </a:xfrm>
          <a:prstGeom prst="rect">
            <a:avLst/>
          </a:prstGeom>
        </p:spPr>
        <p:txBody>
          <a:bodyPr lIns="0" tIns="0" rIns="0" bIns="0" rtlCol="0" anchor="t">
            <a:spAutoFit/>
          </a:bodyPr>
          <a:lstStyle/>
          <a:p>
            <a:pPr>
              <a:lnSpc>
                <a:spcPts val="3219"/>
              </a:lnSpc>
            </a:pPr>
            <a:r>
              <a:rPr lang="en-US" sz="2299">
                <a:solidFill>
                  <a:srgbClr val="FFFFFF"/>
                </a:solidFill>
                <a:latin typeface="Montserrat"/>
              </a:rPr>
              <a:t>1 GB</a:t>
            </a:r>
          </a:p>
        </p:txBody>
      </p:sp>
      <p:sp>
        <p:nvSpPr>
          <p:cNvPr id="11" name="TextBox 11"/>
          <p:cNvSpPr txBox="1"/>
          <p:nvPr/>
        </p:nvSpPr>
        <p:spPr>
          <a:xfrm>
            <a:off x="13090555" y="5724533"/>
            <a:ext cx="2982609" cy="389255"/>
          </a:xfrm>
          <a:prstGeom prst="rect">
            <a:avLst/>
          </a:prstGeom>
        </p:spPr>
        <p:txBody>
          <a:bodyPr lIns="0" tIns="0" rIns="0" bIns="0" rtlCol="0" anchor="t">
            <a:spAutoFit/>
          </a:bodyPr>
          <a:lstStyle/>
          <a:p>
            <a:pPr>
              <a:lnSpc>
                <a:spcPts val="3219"/>
              </a:lnSpc>
            </a:pPr>
            <a:r>
              <a:rPr lang="en-US" sz="2299">
                <a:solidFill>
                  <a:srgbClr val="FFFFFF"/>
                </a:solidFill>
                <a:latin typeface="Montserrat"/>
              </a:rPr>
              <a:t>1.5 GB</a:t>
            </a:r>
          </a:p>
        </p:txBody>
      </p:sp>
      <p:sp>
        <p:nvSpPr>
          <p:cNvPr id="12" name="TextBox 12"/>
          <p:cNvSpPr txBox="1"/>
          <p:nvPr/>
        </p:nvSpPr>
        <p:spPr>
          <a:xfrm>
            <a:off x="7887300" y="5162550"/>
            <a:ext cx="2982609" cy="355600"/>
          </a:xfrm>
          <a:prstGeom prst="rect">
            <a:avLst/>
          </a:prstGeom>
        </p:spPr>
        <p:txBody>
          <a:bodyPr lIns="0" tIns="0" rIns="0" bIns="0" rtlCol="0" anchor="t">
            <a:spAutoFit/>
          </a:bodyPr>
          <a:lstStyle/>
          <a:p>
            <a:pPr>
              <a:lnSpc>
                <a:spcPts val="2599"/>
              </a:lnSpc>
            </a:pPr>
            <a:r>
              <a:rPr lang="en-US" sz="2499">
                <a:solidFill>
                  <a:srgbClr val="6AC4EA"/>
                </a:solidFill>
                <a:latin typeface="Poppins Semi-Bold"/>
              </a:rPr>
              <a:t>Processor</a:t>
            </a:r>
          </a:p>
        </p:txBody>
      </p:sp>
      <p:sp>
        <p:nvSpPr>
          <p:cNvPr id="13" name="TextBox 13"/>
          <p:cNvSpPr txBox="1"/>
          <p:nvPr/>
        </p:nvSpPr>
        <p:spPr>
          <a:xfrm>
            <a:off x="7887300" y="6982582"/>
            <a:ext cx="2982609" cy="355600"/>
          </a:xfrm>
          <a:prstGeom prst="rect">
            <a:avLst/>
          </a:prstGeom>
        </p:spPr>
        <p:txBody>
          <a:bodyPr lIns="0" tIns="0" rIns="0" bIns="0" rtlCol="0" anchor="t">
            <a:spAutoFit/>
          </a:bodyPr>
          <a:lstStyle/>
          <a:p>
            <a:pPr>
              <a:lnSpc>
                <a:spcPts val="2599"/>
              </a:lnSpc>
            </a:pPr>
            <a:r>
              <a:rPr lang="en-US" sz="2499">
                <a:solidFill>
                  <a:srgbClr val="6AC4EA"/>
                </a:solidFill>
                <a:latin typeface="Poppins Semi-Bold"/>
              </a:rPr>
              <a:t>RAM</a:t>
            </a:r>
          </a:p>
        </p:txBody>
      </p:sp>
      <p:sp>
        <p:nvSpPr>
          <p:cNvPr id="14" name="TextBox 14"/>
          <p:cNvSpPr txBox="1"/>
          <p:nvPr/>
        </p:nvSpPr>
        <p:spPr>
          <a:xfrm>
            <a:off x="13090555" y="5286934"/>
            <a:ext cx="2982609" cy="355600"/>
          </a:xfrm>
          <a:prstGeom prst="rect">
            <a:avLst/>
          </a:prstGeom>
        </p:spPr>
        <p:txBody>
          <a:bodyPr lIns="0" tIns="0" rIns="0" bIns="0" rtlCol="0" anchor="t">
            <a:spAutoFit/>
          </a:bodyPr>
          <a:lstStyle/>
          <a:p>
            <a:pPr>
              <a:lnSpc>
                <a:spcPts val="2599"/>
              </a:lnSpc>
            </a:pPr>
            <a:r>
              <a:rPr lang="en-US" sz="2499">
                <a:solidFill>
                  <a:srgbClr val="6AC4EA"/>
                </a:solidFill>
                <a:latin typeface="Poppins Semi-Bold"/>
              </a:rPr>
              <a:t>HDD</a:t>
            </a:r>
          </a:p>
        </p:txBody>
      </p:sp>
      <p:sp>
        <p:nvSpPr>
          <p:cNvPr id="15" name="TextBox 15"/>
          <p:cNvSpPr txBox="1"/>
          <p:nvPr/>
        </p:nvSpPr>
        <p:spPr>
          <a:xfrm>
            <a:off x="1610983" y="672465"/>
            <a:ext cx="4624960"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16" name="TextBox 1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7</a:t>
            </a:r>
          </a:p>
        </p:txBody>
      </p:sp>
      <p:sp>
        <p:nvSpPr>
          <p:cNvPr id="17" name="TextBox 17"/>
          <p:cNvSpPr txBox="1"/>
          <p:nvPr/>
        </p:nvSpPr>
        <p:spPr>
          <a:xfrm>
            <a:off x="6372595" y="5580117"/>
            <a:ext cx="1172896" cy="464083"/>
          </a:xfrm>
          <a:prstGeom prst="rect">
            <a:avLst/>
          </a:prstGeom>
        </p:spPr>
        <p:txBody>
          <a:bodyPr lIns="0" tIns="0" rIns="0" bIns="0" rtlCol="0" anchor="t">
            <a:spAutoFit/>
          </a:bodyPr>
          <a:lstStyle/>
          <a:p>
            <a:pPr algn="ctr">
              <a:lnSpc>
                <a:spcPts val="3321"/>
              </a:lnSpc>
            </a:pPr>
            <a:r>
              <a:rPr lang="en-US" sz="3193">
                <a:solidFill>
                  <a:srgbClr val="6AC4EA"/>
                </a:solidFill>
                <a:latin typeface="Poppins Semi-Bold"/>
              </a:rPr>
              <a:t>01</a:t>
            </a:r>
          </a:p>
        </p:txBody>
      </p:sp>
      <p:grpSp>
        <p:nvGrpSpPr>
          <p:cNvPr id="18" name="Group 18"/>
          <p:cNvGrpSpPr/>
          <p:nvPr/>
        </p:nvGrpSpPr>
        <p:grpSpPr>
          <a:xfrm>
            <a:off x="6341516" y="6851734"/>
            <a:ext cx="1235053" cy="1069500"/>
            <a:chOff x="0" y="0"/>
            <a:chExt cx="4282440" cy="3708400"/>
          </a:xfrm>
        </p:grpSpPr>
        <p:sp>
          <p:nvSpPr>
            <p:cNvPr id="19" name="Freeform 19"/>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sp>
        <p:nvSpPr>
          <p:cNvPr id="20" name="TextBox 20"/>
          <p:cNvSpPr txBox="1"/>
          <p:nvPr/>
        </p:nvSpPr>
        <p:spPr>
          <a:xfrm>
            <a:off x="6372595" y="7163967"/>
            <a:ext cx="1172896" cy="464083"/>
          </a:xfrm>
          <a:prstGeom prst="rect">
            <a:avLst/>
          </a:prstGeom>
        </p:spPr>
        <p:txBody>
          <a:bodyPr lIns="0" tIns="0" rIns="0" bIns="0" rtlCol="0" anchor="t">
            <a:spAutoFit/>
          </a:bodyPr>
          <a:lstStyle/>
          <a:p>
            <a:pPr algn="ctr">
              <a:lnSpc>
                <a:spcPts val="3321"/>
              </a:lnSpc>
            </a:pPr>
            <a:r>
              <a:rPr lang="en-US" sz="3193">
                <a:solidFill>
                  <a:srgbClr val="6AC4EA"/>
                </a:solidFill>
                <a:latin typeface="Poppins Semi-Bold"/>
              </a:rPr>
              <a:t>02</a:t>
            </a:r>
          </a:p>
        </p:txBody>
      </p:sp>
      <p:sp>
        <p:nvSpPr>
          <p:cNvPr id="21" name="AutoShape 21"/>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22" name="TextBox 22"/>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grpSp>
        <p:nvGrpSpPr>
          <p:cNvPr id="23" name="Group 23"/>
          <p:cNvGrpSpPr/>
          <p:nvPr/>
        </p:nvGrpSpPr>
        <p:grpSpPr>
          <a:xfrm>
            <a:off x="11449014" y="5168770"/>
            <a:ext cx="1235053" cy="1069500"/>
            <a:chOff x="0" y="0"/>
            <a:chExt cx="4282440" cy="3708400"/>
          </a:xfrm>
        </p:grpSpPr>
        <p:sp>
          <p:nvSpPr>
            <p:cNvPr id="24" name="Freeform 24"/>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solidFill>
              <a:srgbClr val="FFFFFF"/>
            </a:solidFill>
            <a:ln w="12700">
              <a:solidFill>
                <a:srgbClr val="000000"/>
              </a:solidFill>
            </a:ln>
          </p:spPr>
        </p:sp>
      </p:grpSp>
      <p:sp>
        <p:nvSpPr>
          <p:cNvPr id="25" name="TextBox 25"/>
          <p:cNvSpPr txBox="1"/>
          <p:nvPr/>
        </p:nvSpPr>
        <p:spPr>
          <a:xfrm>
            <a:off x="11480092" y="5504561"/>
            <a:ext cx="1172896" cy="464083"/>
          </a:xfrm>
          <a:prstGeom prst="rect">
            <a:avLst/>
          </a:prstGeom>
        </p:spPr>
        <p:txBody>
          <a:bodyPr lIns="0" tIns="0" rIns="0" bIns="0" rtlCol="0" anchor="t">
            <a:spAutoFit/>
          </a:bodyPr>
          <a:lstStyle/>
          <a:p>
            <a:pPr algn="ctr">
              <a:lnSpc>
                <a:spcPts val="3321"/>
              </a:lnSpc>
            </a:pPr>
            <a:r>
              <a:rPr lang="en-US" sz="3193">
                <a:solidFill>
                  <a:srgbClr val="6AC4EA"/>
                </a:solidFill>
                <a:latin typeface="Poppins Semi-Bold"/>
              </a:rPr>
              <a:t>03</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D1D"/>
        </a:solidFill>
        <a:effectLst/>
      </p:bgPr>
    </p:bg>
    <p:spTree>
      <p:nvGrpSpPr>
        <p:cNvPr id="1" name=""/>
        <p:cNvGrpSpPr/>
        <p:nvPr/>
      </p:nvGrpSpPr>
      <p:grpSpPr>
        <a:xfrm>
          <a:off x="0" y="0"/>
          <a:ext cx="0" cy="0"/>
          <a:chOff x="0" y="0"/>
          <a:chExt cx="0" cy="0"/>
        </a:xfrm>
      </p:grpSpPr>
      <p:sp>
        <p:nvSpPr>
          <p:cNvPr id="2" name="Freeform 2"/>
          <p:cNvSpPr/>
          <p:nvPr/>
        </p:nvSpPr>
        <p:spPr>
          <a:xfrm>
            <a:off x="8490607" y="5143500"/>
            <a:ext cx="11793338" cy="7474028"/>
          </a:xfrm>
          <a:custGeom>
            <a:avLst/>
            <a:gdLst/>
            <a:ahLst/>
            <a:cxnLst/>
            <a:rect l="l" t="t" r="r" b="b"/>
            <a:pathLst>
              <a:path w="11793338" h="7474028">
                <a:moveTo>
                  <a:pt x="0" y="0"/>
                </a:moveTo>
                <a:lnTo>
                  <a:pt x="11793339" y="0"/>
                </a:lnTo>
                <a:lnTo>
                  <a:pt x="11793339"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4424597" y="-2330528"/>
            <a:ext cx="11793338" cy="7474028"/>
          </a:xfrm>
          <a:custGeom>
            <a:avLst/>
            <a:gdLst/>
            <a:ahLst/>
            <a:cxnLst/>
            <a:rect l="l" t="t" r="r" b="b"/>
            <a:pathLst>
              <a:path w="11793338" h="7474028">
                <a:moveTo>
                  <a:pt x="0" y="0"/>
                </a:moveTo>
                <a:lnTo>
                  <a:pt x="11793338" y="0"/>
                </a:lnTo>
                <a:lnTo>
                  <a:pt x="11793338" y="7474028"/>
                </a:lnTo>
                <a:lnTo>
                  <a:pt x="0" y="7474028"/>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4" name="AutoShape 4"/>
          <p:cNvSpPr/>
          <p:nvPr/>
        </p:nvSpPr>
        <p:spPr>
          <a:xfrm>
            <a:off x="-646765" y="9455468"/>
            <a:ext cx="1675465" cy="0"/>
          </a:xfrm>
          <a:prstGeom prst="line">
            <a:avLst/>
          </a:prstGeom>
          <a:ln w="28575" cap="rnd">
            <a:solidFill>
              <a:srgbClr val="FFFFFF"/>
            </a:solidFill>
            <a:prstDash val="solid"/>
            <a:headEnd type="none" w="sm" len="sm"/>
            <a:tailEnd type="none" w="sm" len="sm"/>
          </a:ln>
        </p:spPr>
      </p:sp>
      <p:sp>
        <p:nvSpPr>
          <p:cNvPr id="5" name="TextBox 5"/>
          <p:cNvSpPr txBox="1"/>
          <p:nvPr/>
        </p:nvSpPr>
        <p:spPr>
          <a:xfrm>
            <a:off x="1610983" y="672465"/>
            <a:ext cx="4539472"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
        <p:nvSpPr>
          <p:cNvPr id="6" name="TextBox 6"/>
          <p:cNvSpPr txBox="1"/>
          <p:nvPr/>
        </p:nvSpPr>
        <p:spPr>
          <a:xfrm>
            <a:off x="1472072" y="9277350"/>
            <a:ext cx="2090841" cy="432435"/>
          </a:xfrm>
          <a:prstGeom prst="rect">
            <a:avLst/>
          </a:prstGeom>
        </p:spPr>
        <p:txBody>
          <a:bodyPr lIns="0" tIns="0" rIns="0" bIns="0" rtlCol="0" anchor="t">
            <a:spAutoFit/>
          </a:bodyPr>
          <a:lstStyle/>
          <a:p>
            <a:pPr>
              <a:lnSpc>
                <a:spcPts val="3120"/>
              </a:lnSpc>
            </a:pPr>
            <a:r>
              <a:rPr lang="en-US" sz="3000">
                <a:solidFill>
                  <a:srgbClr val="FFFFFF"/>
                </a:solidFill>
                <a:latin typeface="Poppins Medium"/>
              </a:rPr>
              <a:t>Page 8</a:t>
            </a:r>
          </a:p>
        </p:txBody>
      </p:sp>
      <p:sp>
        <p:nvSpPr>
          <p:cNvPr id="7" name="TextBox 7"/>
          <p:cNvSpPr txBox="1"/>
          <p:nvPr/>
        </p:nvSpPr>
        <p:spPr>
          <a:xfrm>
            <a:off x="1610983" y="1444586"/>
            <a:ext cx="5104717" cy="951230"/>
          </a:xfrm>
          <a:prstGeom prst="rect">
            <a:avLst/>
          </a:prstGeom>
        </p:spPr>
        <p:txBody>
          <a:bodyPr lIns="0" tIns="0" rIns="0" bIns="0" rtlCol="0" anchor="t">
            <a:spAutoFit/>
          </a:bodyPr>
          <a:lstStyle/>
          <a:p>
            <a:pPr>
              <a:lnSpc>
                <a:spcPts val="6760"/>
              </a:lnSpc>
            </a:pPr>
            <a:r>
              <a:rPr lang="en-US" sz="6500">
                <a:solidFill>
                  <a:srgbClr val="6AC4EA"/>
                </a:solidFill>
                <a:latin typeface="Poppins Semi-Bold"/>
              </a:rPr>
              <a:t>Kesimpulan</a:t>
            </a:r>
          </a:p>
        </p:txBody>
      </p:sp>
      <p:sp>
        <p:nvSpPr>
          <p:cNvPr id="8" name="TextBox 8"/>
          <p:cNvSpPr txBox="1"/>
          <p:nvPr/>
        </p:nvSpPr>
        <p:spPr>
          <a:xfrm>
            <a:off x="1610983" y="2683842"/>
            <a:ext cx="11172103" cy="5694045"/>
          </a:xfrm>
          <a:prstGeom prst="rect">
            <a:avLst/>
          </a:prstGeom>
        </p:spPr>
        <p:txBody>
          <a:bodyPr lIns="0" tIns="0" rIns="0" bIns="0" rtlCol="0" anchor="t">
            <a:spAutoFit/>
          </a:bodyPr>
          <a:lstStyle/>
          <a:p>
            <a:pPr algn="just">
              <a:lnSpc>
                <a:spcPts val="3779"/>
              </a:lnSpc>
            </a:pPr>
            <a:r>
              <a:rPr lang="en-US" sz="2699">
                <a:solidFill>
                  <a:srgbClr val="FFFFFF"/>
                </a:solidFill>
                <a:latin typeface="Montserrat"/>
              </a:rPr>
              <a:t>Aplikasi obrolan ini menyediakan sistem obrolan yang lebih baik dan fleksibel. Dikembangkan dengan menggunakan teknologi terkini untuk memberikan sistem yang handal. Keuntungan utama dari sistem ini meliputi pesan instan, konektivitas dunia nyata, penambahan keamanan, obrolan kelompok, dan lain sebagainya. Aplikasi ini dapat memenuhi kebutuhan yang lebih baik di pasar, terutama untuk sebagian besar organisasi yang bertujuan memiliki aplikasi pribadi untuk mereka. Fitur tambahan juga akan disertakan dalam sistem berdasarkan kebutuhan publik, yang melibatkan panggilan konferensi, obrolan video, berbagi lokasi, dan sebagainya, sesuai dengan kebutuhan.</a:t>
            </a:r>
          </a:p>
        </p:txBody>
      </p:sp>
      <p:sp>
        <p:nvSpPr>
          <p:cNvPr id="9" name="AutoShape 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10" name="TextBox 10"/>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2261419" y="2725120"/>
            <a:ext cx="13797470" cy="4836759"/>
            <a:chOff x="0" y="0"/>
            <a:chExt cx="3633902" cy="1273879"/>
          </a:xfrm>
        </p:grpSpPr>
        <p:sp>
          <p:nvSpPr>
            <p:cNvPr id="4" name="Freeform 4"/>
            <p:cNvSpPr/>
            <p:nvPr/>
          </p:nvSpPr>
          <p:spPr>
            <a:xfrm>
              <a:off x="0" y="0"/>
              <a:ext cx="3633901" cy="1273879"/>
            </a:xfrm>
            <a:custGeom>
              <a:avLst/>
              <a:gdLst/>
              <a:ahLst/>
              <a:cxnLst/>
              <a:rect l="l" t="t" r="r" b="b"/>
              <a:pathLst>
                <a:path w="3633901" h="1273879">
                  <a:moveTo>
                    <a:pt x="0" y="0"/>
                  </a:moveTo>
                  <a:lnTo>
                    <a:pt x="3633901" y="0"/>
                  </a:lnTo>
                  <a:lnTo>
                    <a:pt x="3633901" y="1273879"/>
                  </a:lnTo>
                  <a:lnTo>
                    <a:pt x="0" y="1273879"/>
                  </a:lnTo>
                  <a:close/>
                </a:path>
              </a:pathLst>
            </a:custGeom>
            <a:solidFill>
              <a:srgbClr val="6AC4EA">
                <a:alpha val="34902"/>
              </a:srgbClr>
            </a:solidFill>
          </p:spPr>
        </p:sp>
        <p:sp>
          <p:nvSpPr>
            <p:cNvPr id="5" name="TextBox 5"/>
            <p:cNvSpPr txBox="1"/>
            <p:nvPr/>
          </p:nvSpPr>
          <p:spPr>
            <a:xfrm>
              <a:off x="0" y="-38100"/>
              <a:ext cx="3633902" cy="1311979"/>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2520746" y="2987000"/>
            <a:ext cx="13278815" cy="4313001"/>
            <a:chOff x="0" y="0"/>
            <a:chExt cx="3497301" cy="1135934"/>
          </a:xfrm>
        </p:grpSpPr>
        <p:sp>
          <p:nvSpPr>
            <p:cNvPr id="7" name="Freeform 7"/>
            <p:cNvSpPr/>
            <p:nvPr/>
          </p:nvSpPr>
          <p:spPr>
            <a:xfrm>
              <a:off x="0" y="0"/>
              <a:ext cx="3497301" cy="1135934"/>
            </a:xfrm>
            <a:custGeom>
              <a:avLst/>
              <a:gdLst/>
              <a:ahLst/>
              <a:cxnLst/>
              <a:rect l="l" t="t" r="r" b="b"/>
              <a:pathLst>
                <a:path w="3497301" h="1135934">
                  <a:moveTo>
                    <a:pt x="0" y="0"/>
                  </a:moveTo>
                  <a:lnTo>
                    <a:pt x="3497301" y="0"/>
                  </a:lnTo>
                  <a:lnTo>
                    <a:pt x="3497301" y="1135934"/>
                  </a:lnTo>
                  <a:lnTo>
                    <a:pt x="0" y="1135934"/>
                  </a:lnTo>
                  <a:close/>
                </a:path>
              </a:pathLst>
            </a:custGeom>
            <a:solidFill>
              <a:srgbClr val="1D1D1D"/>
            </a:solidFill>
          </p:spPr>
        </p:sp>
        <p:sp>
          <p:nvSpPr>
            <p:cNvPr id="8" name="TextBox 8"/>
            <p:cNvSpPr txBox="1"/>
            <p:nvPr/>
          </p:nvSpPr>
          <p:spPr>
            <a:xfrm>
              <a:off x="0" y="-38100"/>
              <a:ext cx="3497301" cy="1174034"/>
            </a:xfrm>
            <a:prstGeom prst="rect">
              <a:avLst/>
            </a:prstGeom>
          </p:spPr>
          <p:txBody>
            <a:bodyPr lIns="50800" tIns="50800" rIns="50800" bIns="50800" rtlCol="0" anchor="ctr"/>
            <a:lstStyle/>
            <a:p>
              <a:pPr algn="ctr">
                <a:lnSpc>
                  <a:spcPts val="2659"/>
                </a:lnSpc>
                <a:spcBef>
                  <a:spcPct val="0"/>
                </a:spcBef>
              </a:pPr>
              <a:endParaRPr/>
            </a:p>
          </p:txBody>
        </p:sp>
      </p:grpSp>
      <p:sp>
        <p:nvSpPr>
          <p:cNvPr id="9" name="AutoShape 9"/>
          <p:cNvSpPr/>
          <p:nvPr/>
        </p:nvSpPr>
        <p:spPr>
          <a:xfrm>
            <a:off x="17259300" y="841058"/>
            <a:ext cx="1675465" cy="0"/>
          </a:xfrm>
          <a:prstGeom prst="line">
            <a:avLst/>
          </a:prstGeom>
          <a:ln w="28575" cap="rnd">
            <a:solidFill>
              <a:srgbClr val="FFFFFF"/>
            </a:solidFill>
            <a:prstDash val="solid"/>
            <a:headEnd type="none" w="sm" len="sm"/>
            <a:tailEnd type="none" w="sm" len="sm"/>
          </a:ln>
        </p:spPr>
      </p:sp>
      <p:sp>
        <p:nvSpPr>
          <p:cNvPr id="10" name="AutoShape 10"/>
          <p:cNvSpPr/>
          <p:nvPr/>
        </p:nvSpPr>
        <p:spPr>
          <a:xfrm>
            <a:off x="2261419" y="8609183"/>
            <a:ext cx="13797470" cy="0"/>
          </a:xfrm>
          <a:prstGeom prst="line">
            <a:avLst/>
          </a:prstGeom>
          <a:ln w="28575" cap="rnd">
            <a:solidFill>
              <a:srgbClr val="6AC4EA"/>
            </a:solidFill>
            <a:prstDash val="solid"/>
            <a:headEnd type="none" w="sm" len="sm"/>
            <a:tailEnd type="none" w="sm" len="sm"/>
          </a:ln>
        </p:spPr>
      </p:sp>
      <p:sp>
        <p:nvSpPr>
          <p:cNvPr id="11" name="TextBox 11"/>
          <p:cNvSpPr txBox="1"/>
          <p:nvPr/>
        </p:nvSpPr>
        <p:spPr>
          <a:xfrm>
            <a:off x="2935467" y="3860984"/>
            <a:ext cx="12417065" cy="2212608"/>
          </a:xfrm>
          <a:prstGeom prst="rect">
            <a:avLst/>
          </a:prstGeom>
        </p:spPr>
        <p:txBody>
          <a:bodyPr lIns="0" tIns="0" rIns="0" bIns="0" rtlCol="0" anchor="t">
            <a:spAutoFit/>
          </a:bodyPr>
          <a:lstStyle/>
          <a:p>
            <a:pPr algn="ctr">
              <a:lnSpc>
                <a:spcPts val="17170"/>
              </a:lnSpc>
            </a:pPr>
            <a:r>
              <a:rPr lang="en-US" sz="12264">
                <a:solidFill>
                  <a:srgbClr val="6AC4EA"/>
                </a:solidFill>
                <a:latin typeface="Poppins Semi-Bold"/>
              </a:rPr>
              <a:t>TERIMA KASIH</a:t>
            </a:r>
          </a:p>
        </p:txBody>
      </p:sp>
      <p:sp>
        <p:nvSpPr>
          <p:cNvPr id="12" name="TextBox 12"/>
          <p:cNvSpPr txBox="1"/>
          <p:nvPr/>
        </p:nvSpPr>
        <p:spPr>
          <a:xfrm>
            <a:off x="14889510" y="662940"/>
            <a:ext cx="2090841" cy="432435"/>
          </a:xfrm>
          <a:prstGeom prst="rect">
            <a:avLst/>
          </a:prstGeom>
        </p:spPr>
        <p:txBody>
          <a:bodyPr lIns="0" tIns="0" rIns="0" bIns="0" rtlCol="0" anchor="t">
            <a:spAutoFit/>
          </a:bodyPr>
          <a:lstStyle/>
          <a:p>
            <a:pPr algn="r">
              <a:lnSpc>
                <a:spcPts val="3120"/>
              </a:lnSpc>
            </a:pPr>
            <a:r>
              <a:rPr lang="en-US" sz="3000">
                <a:solidFill>
                  <a:srgbClr val="FFFFFF"/>
                </a:solidFill>
                <a:latin typeface="Poppins Semi-Bold"/>
              </a:rPr>
              <a:t>2023</a:t>
            </a:r>
          </a:p>
        </p:txBody>
      </p:sp>
      <p:sp>
        <p:nvSpPr>
          <p:cNvPr id="13" name="TextBox 13"/>
          <p:cNvSpPr txBox="1"/>
          <p:nvPr/>
        </p:nvSpPr>
        <p:spPr>
          <a:xfrm>
            <a:off x="1610983" y="672465"/>
            <a:ext cx="4482480" cy="356235"/>
          </a:xfrm>
          <a:prstGeom prst="rect">
            <a:avLst/>
          </a:prstGeom>
        </p:spPr>
        <p:txBody>
          <a:bodyPr lIns="0" tIns="0" rIns="0" bIns="0" rtlCol="0" anchor="t">
            <a:spAutoFit/>
          </a:bodyPr>
          <a:lstStyle/>
          <a:p>
            <a:pPr>
              <a:lnSpc>
                <a:spcPts val="2940"/>
              </a:lnSpc>
            </a:pPr>
            <a:r>
              <a:rPr lang="en-US" sz="2100">
                <a:solidFill>
                  <a:srgbClr val="FFFFFF"/>
                </a:solidFill>
                <a:latin typeface="Montserrat Classic"/>
              </a:rPr>
              <a:t>Pemrograman Berorientasi Objek</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551</Words>
  <Application>Microsoft Office PowerPoint</Application>
  <PresentationFormat>Custom</PresentationFormat>
  <Paragraphs>72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Poppins Semi-Bold</vt:lpstr>
      <vt:lpstr>Poppins Medium</vt:lpstr>
      <vt:lpstr>Montserrat Classic Bold</vt:lpstr>
      <vt:lpstr>Calibri</vt:lpstr>
      <vt:lpstr>Montserrat Classic</vt:lpstr>
      <vt:lpstr>Montserrat</vt:lpstr>
      <vt:lpstr>Poppins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Black Modern Coding School Presentation</dc:title>
  <dc:creator>Carlos Immanuel</dc:creator>
  <cp:lastModifiedBy>Carlos Immanuel</cp:lastModifiedBy>
  <cp:revision>2</cp:revision>
  <dcterms:created xsi:type="dcterms:W3CDTF">2006-08-16T00:00:00Z</dcterms:created>
  <dcterms:modified xsi:type="dcterms:W3CDTF">2024-01-17T13:52:23Z</dcterms:modified>
  <dc:identifier>DAF2ZJcoAlc</dc:identifier>
</cp:coreProperties>
</file>