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2"/>
  </p:notesMasterIdLst>
  <p:handoutMasterIdLst>
    <p:handoutMasterId r:id="rId13"/>
  </p:handoutMasterIdLst>
  <p:sldIdLst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70" d="100"/>
          <a:sy n="70" d="100"/>
        </p:scale>
        <p:origin x="1814" y="43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2020. 04. 19.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A9F9C74-19D0-4E53-A93C-52B23E318E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2B9A6D2-CC79-4B91-9BB4-3F40B4B69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23B0DE8-D8F6-4A4B-988D-35A9CC7CAC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884A591-392F-4666-AEA6-CCD37479F3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5447590"/>
            <a:ext cx="1597820" cy="9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53E1F4F-63D0-415F-8E0A-D634681BF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2540" t="29586" r="17990" b="31354"/>
          <a:stretch/>
        </p:blipFill>
        <p:spPr>
          <a:xfrm>
            <a:off x="8508601" y="6491287"/>
            <a:ext cx="613214" cy="343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42A16EE-632F-4C10-9502-F66060EBDB8E}"/>
              </a:ext>
            </a:extLst>
          </p:cNvPr>
          <p:cNvPicPr>
            <a:picLocks noChangeArrowheads="1"/>
          </p:cNvPicPr>
          <p:nvPr userDrawn="1"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91" y="6478485"/>
            <a:ext cx="622509" cy="3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MDSD házi feladat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816794" y="3657402"/>
            <a:ext cx="7289515" cy="1277955"/>
          </a:xfrm>
        </p:spPr>
        <p:txBody>
          <a:bodyPr/>
          <a:lstStyle/>
          <a:p>
            <a:r>
              <a:rPr lang="hu-HU" dirty="0"/>
              <a:t>Várady Balázs, Barcsa-Szabó Áron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Specifikáció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vonalakban (önlab, tdk)</a:t>
            </a:r>
          </a:p>
          <a:p>
            <a:pPr lvl="1"/>
            <a:r>
              <a:rPr lang="hu-HU" dirty="0"/>
              <a:t>Reaktív rendszer </a:t>
            </a:r>
            <a:r>
              <a:rPr lang="hu-HU" dirty="0">
                <a:sym typeface="Wingdings" panose="05000000000000000000" pitchFamily="2" charset="2"/>
              </a:rPr>
              <a:t> Egyszerű viselkedési modell (pl. szekvencia diagramm)  Automatatanulás  gamma statechart</a:t>
            </a:r>
          </a:p>
          <a:p>
            <a:r>
              <a:rPr lang="hu-HU" dirty="0">
                <a:sym typeface="Wingdings" panose="05000000000000000000" pitchFamily="2" charset="2"/>
              </a:rPr>
              <a:t>MDSD tárgyon belül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Egyszerű viselkedési modell</a:t>
            </a:r>
            <a:r>
              <a:rPr lang="hu-HU" dirty="0">
                <a:sym typeface="Wingdings" panose="05000000000000000000" pitchFamily="2" charset="2"/>
              </a:rPr>
              <a:t>: szekvencia diagramm 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			(UML szekvencia valódi részhalmaza)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Sirius által: modell rajzolása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Viatra Query által: jólformáltsági kényszerek ellenőrzése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Viatra M2M: grafikus modell optimalizált modellre transzformálása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		       </a:t>
            </a:r>
          </a:p>
          <a:p>
            <a:pPr lvl="1"/>
            <a:endParaRPr lang="en-US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2FB3-5992-46F7-AF01-38396F82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Specifikáció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98ED6A-9F1A-4070-B8B2-48D782790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462" y="830578"/>
            <a:ext cx="6611075" cy="55292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647D-6F72-46C2-8139-6CB2C3589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0D6EA-BAD5-4A70-8A5D-0922000EE401}"/>
              </a:ext>
            </a:extLst>
          </p:cNvPr>
          <p:cNvSpPr/>
          <p:nvPr/>
        </p:nvSpPr>
        <p:spPr>
          <a:xfrm>
            <a:off x="5029200" y="990600"/>
            <a:ext cx="838200" cy="2514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8" name="Lekerekített téglalapbuborék 14">
            <a:extLst>
              <a:ext uri="{FF2B5EF4-FFF2-40B4-BE49-F238E27FC236}">
                <a16:creationId xmlns:a16="http://schemas.microsoft.com/office/drawing/2014/main" id="{35427C3F-AB9C-46EE-9E4D-AF68BB3952F5}"/>
              </a:ext>
            </a:extLst>
          </p:cNvPr>
          <p:cNvSpPr/>
          <p:nvPr/>
        </p:nvSpPr>
        <p:spPr>
          <a:xfrm>
            <a:off x="6065768" y="830578"/>
            <a:ext cx="2697232" cy="645349"/>
          </a:xfrm>
          <a:prstGeom prst="wedgeRoundRectCallout">
            <a:avLst>
              <a:gd name="adj1" fmla="val -47615"/>
              <a:gd name="adj2" fmla="val 79267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>
                <a:solidFill>
                  <a:schemeClr val="tx2"/>
                </a:solidFill>
              </a:rPr>
              <a:t>MDSD HF</a:t>
            </a:r>
          </a:p>
        </p:txBody>
      </p:sp>
    </p:spTree>
    <p:extLst>
      <p:ext uri="{BB962C8B-B14F-4D97-AF65-F5344CB8AC3E}">
        <p14:creationId xmlns:p14="http://schemas.microsoft.com/office/powerpoint/2010/main" val="307738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BB3C-E30E-4D81-A2DA-C5962969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Részfeladat - Metamodell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2D55-5BBC-4573-B3E1-9508B7CE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Elvégzett feladatok</a:t>
            </a:r>
          </a:p>
          <a:p>
            <a:pPr lvl="1"/>
            <a:r>
              <a:rPr lang="hu-HU" dirty="0"/>
              <a:t>Saját szekvencia formalizmus definiálása</a:t>
            </a:r>
          </a:p>
          <a:p>
            <a:pPr lvl="1"/>
            <a:r>
              <a:rPr lang="hu-HU" dirty="0"/>
              <a:t>EMF metamodell készítése</a:t>
            </a:r>
          </a:p>
          <a:p>
            <a:pPr lvl="1"/>
            <a:r>
              <a:rPr lang="hu-HU" dirty="0"/>
              <a:t>(jólformáltsági kényszerek egy részének megfogalmazása)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2F5FA-D96A-45E7-BC83-5AA9D85EC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1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BB3C-E30E-4D81-A2DA-C5962969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Részfeladat - Metamodell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2D55-5BBC-4573-B3E1-9508B7CE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Saját szekvencia diagramm formalizmusa</a:t>
            </a:r>
          </a:p>
          <a:p>
            <a:pPr lvl="1"/>
            <a:r>
              <a:rPr lang="hu-HU" dirty="0"/>
              <a:t>Reaktív rendszerekre kell, hogy optimális legyen</a:t>
            </a:r>
          </a:p>
          <a:p>
            <a:pPr lvl="1"/>
            <a:r>
              <a:rPr lang="hu-HU" dirty="0"/>
              <a:t>Kifejezetten figyelembe véve a Gamma framework interfész-alapú kommunikációját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Lifeline-ok komponensekhez tartoznak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Minden Lifeline-ok közti üzeneten definiálni kell, hogy melyik input (v. output) interfészen van fogadva (v. küldve)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2F5FA-D96A-45E7-BC83-5AA9D85EC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2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BB3C-E30E-4D81-A2DA-C5962969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Részfeladat - Metamodell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8A7EDC-6B51-4FB7-99CA-99C854A3F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424563"/>
              </p:ext>
            </p:extLst>
          </p:nvPr>
        </p:nvGraphicFramePr>
        <p:xfrm>
          <a:off x="400050" y="1647825"/>
          <a:ext cx="85915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5775">
                  <a:extLst>
                    <a:ext uri="{9D8B030D-6E8A-4147-A177-3AD203B41FA5}">
                      <a16:colId xmlns:a16="http://schemas.microsoft.com/office/drawing/2014/main" val="2448242498"/>
                    </a:ext>
                  </a:extLst>
                </a:gridCol>
                <a:gridCol w="4295775">
                  <a:extLst>
                    <a:ext uri="{9D8B030D-6E8A-4147-A177-3AD203B41FA5}">
                      <a16:colId xmlns:a16="http://schemas.microsoft.com/office/drawing/2014/main" val="3656328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UML szekv. elemei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Reaktív szekvencia formalizmus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3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Lifeline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Nincs (üzenetek sorrendisége elég)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Basic message (akár reflektív)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Van, specifikus jólformáltsági kényszerekkel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4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Complex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Nincs (Execution nélkül nincs értelme)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Creation/Destruction, Lost/Found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Nincs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0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Interaction uses,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Nincs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3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Combined fragments, operands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Alt és Opt van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737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2F5FA-D96A-45E7-BC83-5AA9D85EC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138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1F3C-DA48-4196-BEC9-CFB85680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Részfeladat - Metamodell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7008-2B2B-40F0-91BA-D464E53D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Metamodell elemei:</a:t>
            </a:r>
          </a:p>
          <a:p>
            <a:pPr lvl="1"/>
            <a:r>
              <a:rPr lang="en-US" dirty="0" err="1"/>
              <a:t>NamedElement</a:t>
            </a:r>
            <a:endParaRPr lang="en-US" dirty="0"/>
          </a:p>
          <a:p>
            <a:pPr lvl="1"/>
            <a:r>
              <a:rPr lang="en-US" dirty="0" err="1"/>
              <a:t>CombinedFragment</a:t>
            </a:r>
            <a:endParaRPr lang="en-US" dirty="0"/>
          </a:p>
          <a:p>
            <a:pPr lvl="1"/>
            <a:r>
              <a:rPr lang="en-US" dirty="0" err="1"/>
              <a:t>SequenceDiagram</a:t>
            </a:r>
            <a:r>
              <a:rPr lang="en-US" dirty="0"/>
              <a:t> -&gt; </a:t>
            </a:r>
            <a:r>
              <a:rPr lang="en-US" dirty="0" err="1"/>
              <a:t>NamedElement</a:t>
            </a:r>
            <a:endParaRPr lang="en-US" dirty="0"/>
          </a:p>
          <a:p>
            <a:pPr lvl="1"/>
            <a:r>
              <a:rPr lang="en-US" dirty="0"/>
              <a:t>Component  -&gt; </a:t>
            </a:r>
            <a:r>
              <a:rPr lang="en-US" dirty="0" err="1"/>
              <a:t>NamedElement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Message (From: Component, To: Component, </a:t>
            </a:r>
            <a:r>
              <a:rPr lang="en-US" dirty="0" err="1"/>
              <a:t>MessageContent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MessageContent</a:t>
            </a:r>
            <a:r>
              <a:rPr lang="en-US" dirty="0"/>
              <a:t> -&gt; </a:t>
            </a:r>
            <a:r>
              <a:rPr lang="en-US" dirty="0" err="1"/>
              <a:t>NamedElement</a:t>
            </a:r>
            <a:endParaRPr lang="en-US" dirty="0"/>
          </a:p>
          <a:p>
            <a:pPr lvl="1"/>
            <a:r>
              <a:rPr lang="en-US" dirty="0" err="1"/>
              <a:t>AltFragment</a:t>
            </a:r>
            <a:r>
              <a:rPr lang="en-US" dirty="0"/>
              <a:t> -&gt; </a:t>
            </a:r>
            <a:r>
              <a:rPr lang="en-US" dirty="0" err="1"/>
              <a:t>CombinedFragment</a:t>
            </a:r>
            <a:endParaRPr lang="en-US" dirty="0"/>
          </a:p>
          <a:p>
            <a:pPr lvl="1"/>
            <a:r>
              <a:rPr lang="en-US" dirty="0" err="1"/>
              <a:t>OptFragment</a:t>
            </a:r>
            <a:r>
              <a:rPr lang="en-US" dirty="0"/>
              <a:t> -&gt; </a:t>
            </a:r>
            <a:r>
              <a:rPr lang="en-US" dirty="0" err="1"/>
              <a:t>CombinedFragment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7F5C7-CC4F-4221-A53B-9B901D830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3296D69A-64EB-4987-804B-06866F40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791656"/>
            <a:ext cx="8349343" cy="55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D4AC-38F0-4C3A-811E-BA0D220A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Üzenetek jólformáltsága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81C-8DF6-4E31-A62D-F6C391F4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Amennyiben from != to (nem reflektív):</a:t>
            </a:r>
          </a:p>
          <a:p>
            <a:pPr lvl="1"/>
            <a:r>
              <a:rPr lang="hu-HU" dirty="0"/>
              <a:t>(„in” vagy „out” kezdetű, számozott prefix).(üzenet)</a:t>
            </a:r>
          </a:p>
          <a:p>
            <a:pPr lvl="1"/>
            <a:r>
              <a:rPr lang="hu-HU" dirty="0"/>
              <a:t>Példák: in5.message </a:t>
            </a:r>
            <a:br>
              <a:rPr lang="hu-HU" dirty="0"/>
            </a:br>
            <a:r>
              <a:rPr lang="hu-HU" dirty="0"/>
              <a:t>		(Az 5. input interfész „message”-et küld), 			out1.message5 </a:t>
            </a:r>
            <a:br>
              <a:rPr lang="hu-HU" dirty="0"/>
            </a:br>
            <a:r>
              <a:rPr lang="hu-HU" dirty="0"/>
              <a:t>		(Az 1. output interfész „message5”-öt küld).</a:t>
            </a:r>
          </a:p>
          <a:p>
            <a:r>
              <a:rPr lang="hu-HU" dirty="0"/>
              <a:t>Amennyiben from == to (reflektív)</a:t>
            </a:r>
          </a:p>
          <a:p>
            <a:pPr lvl="1"/>
            <a:r>
              <a:rPr lang="hu-HU" dirty="0"/>
              <a:t>(változónév).(szám) formájú</a:t>
            </a:r>
          </a:p>
          <a:p>
            <a:pPr lvl="1"/>
            <a:r>
              <a:rPr lang="hu-HU" dirty="0"/>
              <a:t>Példa: a.4 </a:t>
            </a:r>
            <a:r>
              <a:rPr lang="hu-HU" dirty="0">
                <a:sym typeface="Wingdings" panose="05000000000000000000" pitchFamily="2" charset="2"/>
              </a:rPr>
              <a:t> 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a komponens a saját ‚a’ változóját 4-re értékadja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B724-407B-43AB-8EDC-7D4E6C801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22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D4AC-38F0-4C3A-811E-BA0D220A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Üzenetek jólformáltsága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281C-8DF6-4E31-A62D-F6C391F4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Amennyiben from != to (nem reflektív):</a:t>
            </a:r>
          </a:p>
          <a:p>
            <a:pPr lvl="1"/>
            <a:r>
              <a:rPr lang="hu-HU" dirty="0"/>
              <a:t>Minden „in” típusú üzenet után n&gt;0 „out” típusú üzenetnek kell szerepelni</a:t>
            </a:r>
          </a:p>
          <a:p>
            <a:r>
              <a:rPr lang="hu-HU" dirty="0"/>
              <a:t>Amennyiben from == to (reflektív)</a:t>
            </a:r>
          </a:p>
          <a:p>
            <a:pPr lvl="1"/>
            <a:r>
              <a:rPr lang="hu-HU" dirty="0"/>
              <a:t>Csak nem-reflektív, „in” üzenet után szerepelhet</a:t>
            </a:r>
          </a:p>
          <a:p>
            <a:endParaRPr lang="hu-HU" dirty="0"/>
          </a:p>
          <a:p>
            <a:endParaRPr lang="hu-H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B724-407B-43AB-8EDC-7D4E6C801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7675783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14068</TotalTime>
  <Words>401</Words>
  <Application>Microsoft Office PowerPoint</Application>
  <PresentationFormat>Diavetítés a képernyőre (4:3 oldalarány)</PresentationFormat>
  <Paragraphs>74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FTSRG presentation</vt:lpstr>
      <vt:lpstr>FTSRG print</vt:lpstr>
      <vt:lpstr>MDSD házi feladat</vt:lpstr>
      <vt:lpstr>1. Specifikáció</vt:lpstr>
      <vt:lpstr>1. Specifikáció</vt:lpstr>
      <vt:lpstr>2. Részfeladat - Metamodell</vt:lpstr>
      <vt:lpstr>2. Részfeladat - Metamodell</vt:lpstr>
      <vt:lpstr>2. Részfeladat - Metamodell</vt:lpstr>
      <vt:lpstr>2. Részfeladat - Metamodell</vt:lpstr>
      <vt:lpstr>Üzenetek jólformáltsága</vt:lpstr>
      <vt:lpstr>Üzenetek jólformáltsága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Balázs Várady</cp:lastModifiedBy>
  <cp:revision>2084</cp:revision>
  <dcterms:created xsi:type="dcterms:W3CDTF">2013-06-08T09:47:17Z</dcterms:created>
  <dcterms:modified xsi:type="dcterms:W3CDTF">2020-04-19T15:18:32Z</dcterms:modified>
</cp:coreProperties>
</file>