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71" r:id="rId10"/>
    <p:sldId id="272" r:id="rId11"/>
    <p:sldId id="267" r:id="rId12"/>
    <p:sldId id="264" r:id="rId13"/>
    <p:sldId id="266" r:id="rId14"/>
    <p:sldId id="265" r:id="rId15"/>
    <p:sldId id="268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1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6D39-3297-3D8A-D7E7-77F9C3453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AAA87-512C-09B9-0675-69C49F42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04BE-DAD8-77EF-E791-BE7324C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54856-68F5-4170-C75E-16E6042A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E956B-6E68-77A2-AD2A-B26774A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6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2DF47-F5CA-659E-3794-4C99DEBD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6A01B6-FAB0-488E-C68C-526DA430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B4005-5D15-7983-EBCB-86B14438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3A0ED-EDF5-52B2-FF61-B0CC11D5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13B46-78AC-D11E-EA83-55C4A5A5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8D578-ED84-C9B6-0F52-CD8A1E244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50E3A7-F238-E544-B47A-57849851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F830D-FA16-F9A7-89BF-909406D3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5837-5B95-AB9B-539D-F42F8974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09F6F-BB1C-CFD2-F54F-9A04A360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D77B9-5622-56FA-173B-9C34675E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BA842-48AE-5AA8-C23E-61580613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8A1D3-82AA-6EB0-24F6-2AB00D29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F06EB-5B1A-7C30-2D6E-A9474D2A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67BD9-193B-FCE9-7D26-C75B6C1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E81A3-345E-4D8B-DC76-EE75E45F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E899E-58C0-CA0B-5517-AA7B5D0D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C780D-D3DB-3349-298F-6E4CE886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C143A-D535-A538-5223-C418E20F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AC82F-994C-0054-B1D9-880C0BBB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1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07517-318C-ADD2-28AE-5591D2B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85A28-11CD-D60E-CAC1-9FEA447B0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AB7CA-4162-9C06-F3DF-A5F88242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2256E-D6C8-B193-00D2-08B47EE5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56B9A-34D6-FF06-203F-E9793813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2FA6-887C-84FE-A467-2ADAA2D0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5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AB07E-A930-038C-AC1B-9342DE47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81A25-FE1F-89B1-21E4-7EEAE691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838C7-775F-BA10-F48D-516D4986A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A5F36-6540-A687-6D47-92008014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DAC40-2375-3B65-BED3-198C41767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E2A9A5-D151-2099-E842-801C2791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943692-F397-10C4-4C64-B28A499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57DEA-1D1F-7F67-6077-8C02C189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12CB-5D5C-904E-227D-115CF67E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F9402-A6EB-B23F-AEFE-14DA6372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EC410-808E-5D6A-6973-BA4453F6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B28BA-7D16-BD79-F5D0-86958408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9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C414BB-5E7A-F99F-FE85-8A363636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B5C314-6462-F40F-E647-B133A3B4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AFC0B-83DD-9B7A-018F-264C8A56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BC0DE-C02F-B457-05B8-AA9ADA5C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5360B-FE43-D8A1-0C53-3EC51AB2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B6742-D82E-87E1-139E-24EFB974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8BBB5-8BFE-1373-7331-A48619D8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4BBB9-0220-0B2D-343B-7A8223E3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8427F-1B0A-4808-864F-FB76B10E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3851-9662-7C4E-EDE0-0C3A86D5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9FBC5-D575-F785-B15D-D1C9DF6F0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C1F4A-15F6-1BE8-39BC-9EEC3110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8E12D-6890-9F8C-D84B-35C87D5C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8A411-697D-487B-E9E8-56231404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82E03-E50B-403D-3458-31104B1A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D62FA7-587B-15B0-B6AA-E938735E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9EA16-D06E-72F3-5903-92F4471D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62F86-AFB1-C5E1-0CFB-F7C867049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3730-3407-4958-80E2-882F2149E6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DBD72-7DBB-DFC7-E409-4E6DDD69A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61406-09D6-DE78-C07E-5FC1DEA0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CEE1-7B15-440E-95DF-4B8A5EAD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2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88609-4ED6-1FC1-96BD-8F5D17BA4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개인가설검증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44981-E6D8-5012-B9AD-E324F2956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최가원</a:t>
            </a:r>
          </a:p>
        </p:txBody>
      </p:sp>
    </p:spTree>
    <p:extLst>
      <p:ext uri="{BB962C8B-B14F-4D97-AF65-F5344CB8AC3E}">
        <p14:creationId xmlns:p14="http://schemas.microsoft.com/office/powerpoint/2010/main" val="88397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1071-FF7B-A77D-A26E-9F3B937B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altLang="ko-KR" sz="300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이동유형 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HW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이동인구와 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이동인구에는 차이가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sz="3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F8810-8D55-9430-A76C-28017660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독립표본 </a:t>
            </a:r>
            <a:r>
              <a:rPr lang="en-US" altLang="ko-KR"/>
              <a:t>t</a:t>
            </a:r>
            <a:r>
              <a:rPr lang="ko-KR" altLang="en-US"/>
              <a:t>검정 수행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2C75F-61DE-B6CF-0AC8-69FF1865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7" y="2494561"/>
            <a:ext cx="7602877" cy="161161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A6B139-EF5E-B86A-A96F-03A3F2923BD1}"/>
              </a:ext>
            </a:extLst>
          </p:cNvPr>
          <p:cNvSpPr txBox="1">
            <a:spLocks/>
          </p:cNvSpPr>
          <p:nvPr/>
        </p:nvSpPr>
        <p:spPr>
          <a:xfrm>
            <a:off x="4984810" y="3429001"/>
            <a:ext cx="6538823" cy="35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검정 통계량</a:t>
            </a:r>
            <a:r>
              <a:rPr lang="en-US" altLang="ko-KR"/>
              <a:t>: </a:t>
            </a:r>
            <a:r>
              <a:rPr lang="en-US" altLang="ko-KR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43.115217 </a:t>
            </a:r>
            <a:endParaRPr lang="en-US" altLang="ko-KR"/>
          </a:p>
          <a:p>
            <a:r>
              <a:rPr lang="en-US" altLang="ko-KR">
                <a:solidFill>
                  <a:srgbClr val="212121"/>
                </a:solidFill>
                <a:latin typeface="Courier New" panose="02070309020205020404" pitchFamily="49" charset="0"/>
              </a:rPr>
              <a:t>p-value: 0.00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p-value &lt; 0.05 </a:t>
            </a:r>
            <a:r>
              <a:rPr lang="ko-KR" altLang="en-US"/>
              <a:t>이므로 귀무가설 기각</a:t>
            </a:r>
            <a:r>
              <a:rPr lang="en-US" altLang="ko-KR"/>
              <a:t>, </a:t>
            </a:r>
            <a:r>
              <a:rPr lang="ko-KR" altLang="en-US"/>
              <a:t>대립가설 채택</a:t>
            </a:r>
            <a:r>
              <a:rPr lang="en-US" altLang="ko-KR"/>
              <a:t>. </a:t>
            </a:r>
            <a:r>
              <a:rPr lang="ko-KR" altLang="en-US"/>
              <a:t>그러므로 이동유형 </a:t>
            </a:r>
            <a:r>
              <a:rPr lang="en-US" altLang="ko-KR"/>
              <a:t>HW</a:t>
            </a:r>
            <a:r>
              <a:rPr lang="ko-KR" altLang="en-US"/>
              <a:t>의 이동인구와 </a:t>
            </a:r>
            <a:r>
              <a:rPr lang="en-US" altLang="ko-KR"/>
              <a:t>HE</a:t>
            </a:r>
            <a:r>
              <a:rPr lang="ko-KR" altLang="en-US"/>
              <a:t>의 이동인구에는 차이가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8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1071-FF7B-A77D-A26E-9F3B937B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구의 인구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계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버스정류장개수는 상관관계가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F8810-8D55-9430-A76C-28017660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0" y="1922138"/>
            <a:ext cx="10515600" cy="4351338"/>
          </a:xfrm>
        </p:spPr>
        <p:txBody>
          <a:bodyPr/>
          <a:lstStyle/>
          <a:p>
            <a:r>
              <a:rPr lang="ko-KR" altLang="en-US"/>
              <a:t>상관분석 수행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94FA3-662B-A5A6-97B4-044F4E82F27C}"/>
              </a:ext>
            </a:extLst>
          </p:cNvPr>
          <p:cNvSpPr txBox="1"/>
          <p:nvPr/>
        </p:nvSpPr>
        <p:spPr>
          <a:xfrm>
            <a:off x="189781" y="2674189"/>
            <a:ext cx="1168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주민등록데이터의 </a:t>
            </a:r>
            <a:r>
              <a:rPr lang="en-US" altLang="ko-KR"/>
              <a:t>‘</a:t>
            </a:r>
            <a:r>
              <a:rPr lang="ko-KR" altLang="en-US"/>
              <a:t>인구</a:t>
            </a:r>
            <a:r>
              <a:rPr lang="en-US" altLang="ko-KR"/>
              <a:t>(</a:t>
            </a:r>
            <a:r>
              <a:rPr lang="ko-KR" altLang="en-US"/>
              <a:t>계</a:t>
            </a:r>
            <a:r>
              <a:rPr lang="en-US" altLang="ko-KR"/>
              <a:t>)’ column</a:t>
            </a:r>
            <a:r>
              <a:rPr lang="ko-KR" altLang="en-US"/>
              <a:t>과 버스정류장데이터의 </a:t>
            </a:r>
            <a:r>
              <a:rPr lang="en-US" altLang="ko-KR"/>
              <a:t>‘</a:t>
            </a:r>
            <a:r>
              <a:rPr lang="ko-KR" altLang="en-US"/>
              <a:t>정류장수</a:t>
            </a:r>
            <a:r>
              <a:rPr lang="en-US" altLang="ko-KR"/>
              <a:t>’ column</a:t>
            </a:r>
            <a:r>
              <a:rPr lang="ko-KR" altLang="en-US"/>
              <a:t>의 상관관계를 분석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두 데이터프레임에서 </a:t>
            </a:r>
            <a:r>
              <a:rPr lang="en-US" altLang="ko-KR"/>
              <a:t>columns</a:t>
            </a:r>
            <a:r>
              <a:rPr lang="ko-KR" altLang="en-US"/>
              <a:t>을 추출하여 상관관계를 분석하기 위해</a:t>
            </a:r>
            <a:r>
              <a:rPr lang="en-US" altLang="ko-KR"/>
              <a:t>, </a:t>
            </a:r>
            <a:r>
              <a:rPr lang="ko-KR" altLang="en-US"/>
              <a:t>자치구를 기준으로 데이터프레임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6CC18-CED0-6AA6-D433-DF7AFABAD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242"/>
          <a:stretch/>
        </p:blipFill>
        <p:spPr>
          <a:xfrm>
            <a:off x="189781" y="3749531"/>
            <a:ext cx="18612684" cy="696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52F60E-8267-D4A0-F42E-B0B5DD664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519"/>
          <a:stretch/>
        </p:blipFill>
        <p:spPr>
          <a:xfrm>
            <a:off x="189781" y="4446083"/>
            <a:ext cx="9379698" cy="4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7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1071-FF7B-A77D-A26E-9F3B937B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구의 인구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계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버스정류장개수는 상관관계가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F8810-8D55-9430-A76C-28017660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50" y="1825625"/>
            <a:ext cx="3254764" cy="4351338"/>
          </a:xfrm>
        </p:spPr>
        <p:txBody>
          <a:bodyPr/>
          <a:lstStyle/>
          <a:p>
            <a:r>
              <a:rPr lang="ko-KR" altLang="en-US"/>
              <a:t>주민등록데이터의 </a:t>
            </a:r>
            <a:r>
              <a:rPr lang="en-US" altLang="ko-KR"/>
              <a:t>‘</a:t>
            </a:r>
            <a:r>
              <a:rPr lang="ko-KR" altLang="en-US"/>
              <a:t>인구</a:t>
            </a:r>
            <a:r>
              <a:rPr lang="en-US" altLang="ko-KR"/>
              <a:t>(</a:t>
            </a:r>
            <a:r>
              <a:rPr lang="ko-KR" altLang="en-US"/>
              <a:t>계</a:t>
            </a:r>
            <a:r>
              <a:rPr lang="en-US" altLang="ko-KR"/>
              <a:t>)’ column</a:t>
            </a:r>
            <a:r>
              <a:rPr lang="ko-KR" altLang="en-US"/>
              <a:t>과 버스정류장데이터의 </a:t>
            </a:r>
            <a:r>
              <a:rPr lang="en-US" altLang="ko-KR"/>
              <a:t>‘</a:t>
            </a:r>
            <a:r>
              <a:rPr lang="ko-KR" altLang="en-US"/>
              <a:t>정류장수</a:t>
            </a:r>
            <a:r>
              <a:rPr lang="en-US" altLang="ko-KR"/>
              <a:t>’ column</a:t>
            </a:r>
            <a:r>
              <a:rPr lang="ko-KR" altLang="en-US"/>
              <a:t>의 상관관계를 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A65BED-0AE0-C46D-3158-5B77857B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14" y="1558012"/>
            <a:ext cx="7972425" cy="2667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4099C6-35DE-689A-E22F-EAC66E8C8C01}"/>
              </a:ext>
            </a:extLst>
          </p:cNvPr>
          <p:cNvSpPr/>
          <p:nvPr/>
        </p:nvSpPr>
        <p:spPr>
          <a:xfrm>
            <a:off x="5000939" y="1558012"/>
            <a:ext cx="671604" cy="2667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332508-DDA5-AD17-0018-B92B1AC6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29" y="4600911"/>
            <a:ext cx="8017847" cy="15760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7ABF54-D7AA-01EA-0657-284496849202}"/>
              </a:ext>
            </a:extLst>
          </p:cNvPr>
          <p:cNvSpPr/>
          <p:nvPr/>
        </p:nvSpPr>
        <p:spPr>
          <a:xfrm>
            <a:off x="4244196" y="4600910"/>
            <a:ext cx="914400" cy="157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0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E26D6-3235-F800-ABBC-1F28B1D0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구의 인구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계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버스정류장개수는 상관관계가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30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FD8A78-01C6-E438-6B59-8CDA7EA2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31" y="1825625"/>
            <a:ext cx="6538823" cy="4351338"/>
          </a:xfrm>
        </p:spPr>
        <p:txBody>
          <a:bodyPr/>
          <a:lstStyle/>
          <a:p>
            <a:r>
              <a:rPr lang="ko-KR" altLang="en-US"/>
              <a:t>상관계수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0.566</a:t>
            </a:r>
          </a:p>
          <a:p>
            <a:r>
              <a:rPr lang="en-US" altLang="ko-KR">
                <a:solidFill>
                  <a:srgbClr val="212121"/>
                </a:solidFill>
                <a:latin typeface="Courier New" panose="02070309020205020404" pitchFamily="49" charset="0"/>
              </a:rPr>
              <a:t>p-value: </a:t>
            </a:r>
            <a:r>
              <a:rPr lang="en-US" altLang="ko-KR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0.0031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p-value &lt; 0.05 </a:t>
            </a:r>
            <a:r>
              <a:rPr lang="ko-KR" altLang="en-US"/>
              <a:t>이므로 귀무가설 기각</a:t>
            </a:r>
            <a:r>
              <a:rPr lang="en-US" altLang="ko-KR"/>
              <a:t>, </a:t>
            </a:r>
            <a:r>
              <a:rPr lang="ko-KR" altLang="en-US"/>
              <a:t>대립가설 채택</a:t>
            </a:r>
            <a:r>
              <a:rPr lang="en-US" altLang="ko-KR"/>
              <a:t>. </a:t>
            </a:r>
            <a:r>
              <a:rPr lang="ko-KR" altLang="en-US"/>
              <a:t>그러므로 자치구의 인구와 버스정류장개수는 상관관계가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818197-81A1-B1B8-9042-E1835CD9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8" y="1690688"/>
            <a:ext cx="4422962" cy="30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EFC6-C6E1-A032-5A53-8725EA1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en-US" altLang="ko-KR" sz="300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택시운송업 종사자수와 승차총승객수는 상관관계가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300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1ECD4F1-2705-D120-1EB1-5F5B9CDE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업종등록데이터의 </a:t>
            </a:r>
            <a:r>
              <a:rPr lang="en-US" altLang="ko-KR"/>
              <a:t>‘</a:t>
            </a:r>
            <a:r>
              <a:rPr lang="ko-KR" altLang="en-US"/>
              <a:t>택시운송업</a:t>
            </a:r>
            <a:r>
              <a:rPr lang="en-US" altLang="ko-KR"/>
              <a:t>(</a:t>
            </a:r>
            <a:r>
              <a:rPr lang="ko-KR" altLang="en-US"/>
              <a:t>종사자수</a:t>
            </a:r>
            <a:r>
              <a:rPr lang="en-US" altLang="ko-KR"/>
              <a:t>)’ column</a:t>
            </a:r>
            <a:r>
              <a:rPr lang="ko-KR" altLang="en-US"/>
              <a:t>과 버스정류장데이터의 </a:t>
            </a:r>
            <a:r>
              <a:rPr lang="en-US" altLang="ko-KR"/>
              <a:t>‘</a:t>
            </a:r>
            <a:r>
              <a:rPr lang="ko-KR" altLang="en-US"/>
              <a:t>승차총승객수</a:t>
            </a:r>
            <a:r>
              <a:rPr lang="en-US" altLang="ko-KR"/>
              <a:t>’ column</a:t>
            </a:r>
            <a:r>
              <a:rPr lang="ko-KR" altLang="en-US"/>
              <a:t>의 상관관계를 분석</a:t>
            </a:r>
            <a:endParaRPr lang="en-US" altLang="ko-KR"/>
          </a:p>
          <a:p>
            <a:r>
              <a:rPr lang="ko-KR" altLang="en-US"/>
              <a:t>상관분석을 위해 데이터 유형이 </a:t>
            </a:r>
            <a:r>
              <a:rPr lang="en-US" altLang="ko-KR"/>
              <a:t>object</a:t>
            </a:r>
            <a:r>
              <a:rPr lang="ko-KR" altLang="en-US"/>
              <a:t>인 </a:t>
            </a:r>
            <a:r>
              <a:rPr lang="en-US" altLang="ko-KR"/>
              <a:t>‘</a:t>
            </a:r>
            <a:r>
              <a:rPr lang="ko-KR" altLang="en-US"/>
              <a:t>택시운송업</a:t>
            </a:r>
            <a:r>
              <a:rPr lang="en-US" altLang="ko-KR"/>
              <a:t>(</a:t>
            </a:r>
            <a:r>
              <a:rPr lang="ko-KR" altLang="en-US"/>
              <a:t>종사자수</a:t>
            </a:r>
            <a:r>
              <a:rPr lang="en-US" altLang="ko-KR"/>
              <a:t>)’ column</a:t>
            </a:r>
            <a:r>
              <a:rPr lang="ko-KR" altLang="en-US"/>
              <a:t>의 데이터유형을 </a:t>
            </a:r>
            <a:r>
              <a:rPr lang="en-US" altLang="ko-KR"/>
              <a:t>int</a:t>
            </a:r>
            <a:r>
              <a:rPr lang="ko-KR" altLang="en-US"/>
              <a:t>로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48C402-4B4A-6802-45E8-3A836510F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403"/>
          <a:stretch/>
        </p:blipFill>
        <p:spPr>
          <a:xfrm>
            <a:off x="569343" y="3703966"/>
            <a:ext cx="6659606" cy="27712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4047F-F5E2-D0B5-7FCF-BC435F33A384}"/>
              </a:ext>
            </a:extLst>
          </p:cNvPr>
          <p:cNvSpPr/>
          <p:nvPr/>
        </p:nvSpPr>
        <p:spPr>
          <a:xfrm>
            <a:off x="569342" y="5089584"/>
            <a:ext cx="5526657" cy="245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CD4B77-466E-C0C6-C2D2-AE587986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62" y="6715378"/>
            <a:ext cx="99227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EFC6-C6E1-A032-5A53-8725EA1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en-US" altLang="ko-KR" sz="300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택시운송업 종사자수와 승차총승객수는 상관관계가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300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1ECD4F1-2705-D120-1EB1-5F5B9CDE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5702" cy="4351338"/>
          </a:xfrm>
        </p:spPr>
        <p:txBody>
          <a:bodyPr/>
          <a:lstStyle/>
          <a:p>
            <a:r>
              <a:rPr lang="ko-KR" altLang="en-US"/>
              <a:t>업종등록데이터는 자치구별로 택시운송업</a:t>
            </a:r>
            <a:r>
              <a:rPr lang="en-US" altLang="ko-KR"/>
              <a:t>(</a:t>
            </a:r>
            <a:r>
              <a:rPr lang="ko-KR" altLang="en-US"/>
              <a:t>종사자수</a:t>
            </a:r>
            <a:r>
              <a:rPr lang="en-US" altLang="ko-KR"/>
              <a:t>)</a:t>
            </a:r>
            <a:r>
              <a:rPr lang="ko-KR" altLang="en-US"/>
              <a:t>을 더하고</a:t>
            </a:r>
            <a:r>
              <a:rPr lang="en-US" altLang="ko-KR"/>
              <a:t>, </a:t>
            </a:r>
            <a:r>
              <a:rPr lang="ko-KR" altLang="en-US"/>
              <a:t>각 데이터프레임은 자치구 순으로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70E58-677B-C54D-FF72-64D18BB5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2875471"/>
            <a:ext cx="7559130" cy="553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164FDF-DDEB-2812-038E-DDC0F080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3681758"/>
            <a:ext cx="8149087" cy="13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EFC6-C6E1-A032-5A53-8725EA1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en-US" altLang="ko-KR" sz="300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택시운송업 종사자수와 승차총승객수는 상관관계가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3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9E9E1-ED86-EE13-011E-211A2E2A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7" y="1789892"/>
            <a:ext cx="4898636" cy="325077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37A66BB-65B3-CD7F-BEFE-6970AB1A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31" y="1825625"/>
            <a:ext cx="6538823" cy="4351338"/>
          </a:xfrm>
        </p:spPr>
        <p:txBody>
          <a:bodyPr/>
          <a:lstStyle/>
          <a:p>
            <a:r>
              <a:rPr lang="ko-KR" altLang="en-US"/>
              <a:t>상관계수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-0.27</a:t>
            </a:r>
          </a:p>
          <a:p>
            <a:r>
              <a:rPr lang="en-US" altLang="ko-KR">
                <a:solidFill>
                  <a:srgbClr val="212121"/>
                </a:solidFill>
                <a:latin typeface="Courier New" panose="02070309020205020404" pitchFamily="49" charset="0"/>
              </a:rPr>
              <a:t>p-value: </a:t>
            </a:r>
            <a:r>
              <a:rPr lang="en-US" altLang="ko-KR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0.176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p-value &gt; 0.05 </a:t>
            </a:r>
            <a:r>
              <a:rPr lang="ko-KR" altLang="en-US"/>
              <a:t>이므로 귀무가설 채택</a:t>
            </a:r>
            <a:r>
              <a:rPr lang="en-US" altLang="ko-KR"/>
              <a:t>, </a:t>
            </a:r>
            <a:r>
              <a:rPr lang="ko-KR" altLang="en-US"/>
              <a:t>그러므로 택시운송업 종사자수와 승차총승객수는 상관관계가 없다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BC5D0-2016-F39E-5CF9-1944D3A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DB041-9FFC-AEA2-D37A-C94F63C0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주어진 파일에 모든 데이터프레임에 대해 </a:t>
            </a:r>
            <a:r>
              <a:rPr lang="en-US" altLang="ko-KR"/>
              <a:t>merge</a:t>
            </a:r>
            <a:r>
              <a:rPr lang="ko-KR" altLang="en-US"/>
              <a:t>를 수행하는 코드가 있어 모두 </a:t>
            </a:r>
            <a:r>
              <a:rPr lang="en-US" altLang="ko-KR"/>
              <a:t>merge</a:t>
            </a:r>
            <a:r>
              <a:rPr lang="ko-KR" altLang="en-US"/>
              <a:t>를 하고 통계분석을 수행하려 했으나</a:t>
            </a:r>
            <a:r>
              <a:rPr lang="en-US" altLang="ko-KR"/>
              <a:t>, </a:t>
            </a:r>
            <a:r>
              <a:rPr lang="ko-KR" altLang="en-US"/>
              <a:t>램 용량 이슈로 </a:t>
            </a:r>
            <a:r>
              <a:rPr lang="en-US" altLang="ko-KR"/>
              <a:t>merge</a:t>
            </a:r>
            <a:r>
              <a:rPr lang="ko-KR" altLang="en-US"/>
              <a:t>가 되지 않았고</a:t>
            </a:r>
            <a:r>
              <a:rPr lang="en-US" altLang="ko-KR"/>
              <a:t>, </a:t>
            </a:r>
            <a:r>
              <a:rPr lang="ko-KR" altLang="en-US"/>
              <a:t>모든 데이터를 합쳐 통계검증을 하는 것이</a:t>
            </a:r>
            <a:r>
              <a:rPr lang="en-US" altLang="ko-KR"/>
              <a:t>, </a:t>
            </a:r>
            <a:r>
              <a:rPr lang="ko-KR" altLang="en-US"/>
              <a:t>통계 검증을 할 시에도 데이터간의 중복과 혼선을 낳을 뿐 좋은 영향을 끼치는 것 같지 않아</a:t>
            </a:r>
            <a:r>
              <a:rPr lang="en-US" altLang="ko-KR"/>
              <a:t>, </a:t>
            </a:r>
            <a:r>
              <a:rPr lang="ko-KR" altLang="en-US"/>
              <a:t>모든 데이터프레임을 </a:t>
            </a:r>
            <a:r>
              <a:rPr lang="en-US" altLang="ko-KR"/>
              <a:t>merge</a:t>
            </a:r>
            <a:r>
              <a:rPr lang="ko-KR" altLang="en-US"/>
              <a:t>하지 않고 통계검증을 수행하였음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2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EB99-30F8-0FEA-5062-412FEA27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7818A-3A22-EB3C-421C-782689B2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471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22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altLang="ko-KR" sz="220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r>
              <a:rPr lang="ko-KR" altLang="en-US" sz="22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endParaRPr lang="en-US" altLang="ko-KR" sz="220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이동유형 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HW</a:t>
            </a: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이동인구와 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</a:t>
            </a: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이동인구에는 차이가 있다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2200">
                <a:solidFill>
                  <a:srgbClr val="212121"/>
                </a:solidFill>
                <a:latin typeface="Roboto" panose="02000000000000000000" pitchFamily="2" charset="0"/>
              </a:rPr>
              <a:t>출근을 하는 이동인구와</a:t>
            </a:r>
            <a:r>
              <a:rPr lang="en-US" altLang="ko-KR" sz="220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2200">
                <a:solidFill>
                  <a:srgbClr val="212121"/>
                </a:solidFill>
                <a:latin typeface="Roboto" panose="02000000000000000000" pitchFamily="2" charset="0"/>
              </a:rPr>
              <a:t>회사 외 장소로 외출하는 이동인구의 수에는 차이가 있을까</a:t>
            </a:r>
            <a:r>
              <a:rPr lang="en-US" altLang="ko-KR" sz="2200">
                <a:solidFill>
                  <a:srgbClr val="212121"/>
                </a:solidFill>
                <a:latin typeface="Roboto" panose="02000000000000000000" pitchFamily="2" charset="0"/>
              </a:rPr>
              <a:t>?)</a:t>
            </a:r>
            <a:endParaRPr lang="en-US" altLang="ko-KR" sz="2200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22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</a:t>
            </a:r>
            <a:endParaRPr lang="ko-KR" altLang="en-US" sz="2200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구의 인구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계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버스정류장개수는 상관관계가 있다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구에 인구수가 많을수록 버스정류장개수가 많지 않을까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?) </a:t>
            </a:r>
          </a:p>
          <a:p>
            <a:pPr marL="0" indent="0" algn="l">
              <a:buNone/>
            </a:pPr>
            <a:r>
              <a:rPr lang="ko-KR" altLang="en-US" sz="22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22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</a:t>
            </a:r>
            <a:endParaRPr lang="ko-KR" altLang="en-US" sz="2200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택시운송업 종사자수와 승차총승객수는 상관관계가 있다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출발인구가 많은 지역엔 택시기사도 많지 않을까</a:t>
            </a:r>
            <a:r>
              <a:rPr lang="en-US" altLang="ko-KR" sz="22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?) 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9740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7A9E1-4F4A-86D2-54E2-B68A9D9F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EF804-2B32-134B-34F4-2A3C3604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 용량이 너무 커 </a:t>
            </a:r>
            <a:r>
              <a:rPr lang="en-US" altLang="ko-KR"/>
              <a:t>merge</a:t>
            </a:r>
            <a:r>
              <a:rPr lang="ko-KR" altLang="en-US"/>
              <a:t>되지 않는 </a:t>
            </a:r>
            <a:r>
              <a:rPr lang="en-US" altLang="ko-KR"/>
              <a:t>‘</a:t>
            </a:r>
            <a:r>
              <a:rPr lang="ko-KR" altLang="en-US"/>
              <a:t>유동인구데이터</a:t>
            </a:r>
            <a:r>
              <a:rPr lang="en-US" altLang="ko-KR"/>
              <a:t>’</a:t>
            </a:r>
            <a:r>
              <a:rPr lang="ko-KR" altLang="en-US"/>
              <a:t>만 </a:t>
            </a:r>
            <a:r>
              <a:rPr lang="en-US" altLang="ko-KR"/>
              <a:t>merge</a:t>
            </a:r>
            <a:r>
              <a:rPr lang="ko-KR" altLang="en-US"/>
              <a:t>하지 않고</a:t>
            </a:r>
            <a:r>
              <a:rPr lang="en-US" altLang="ko-KR"/>
              <a:t>, </a:t>
            </a:r>
            <a:r>
              <a:rPr lang="ko-KR" altLang="en-US"/>
              <a:t>나머지 데이터들만 </a:t>
            </a:r>
            <a:r>
              <a:rPr lang="en-US" altLang="ko-KR"/>
              <a:t>merge</a:t>
            </a:r>
            <a:r>
              <a:rPr lang="ko-KR" altLang="en-US"/>
              <a:t>한 뒤 데이터 확인 및 전처리하였음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6ECC3-EE3F-D12D-7249-687DEA54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7" y="3115781"/>
            <a:ext cx="9100924" cy="1171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584EE8-AAD5-7B70-10E5-9867F1DF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36" y="4422123"/>
            <a:ext cx="8829911" cy="97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8F228-5EE2-DD1E-CB03-D3188DE9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3F94-34E0-FE5C-0910-B18B79C2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NaN </a:t>
            </a:r>
            <a:r>
              <a:rPr lang="ko-KR" altLang="en-US">
                <a:solidFill>
                  <a:srgbClr val="212121"/>
                </a:solidFill>
                <a:latin typeface="Roboto" panose="02000000000000000000" pitchFamily="2" charset="0"/>
              </a:rPr>
              <a:t>및 중복데이터 존재 여부 파악</a:t>
            </a:r>
            <a:endParaRPr lang="en-US" altLang="ko-KR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212121"/>
                </a:solidFill>
                <a:latin typeface="Roboto" panose="02000000000000000000" pitchFamily="2" charset="0"/>
              </a:rPr>
              <a:t>-&gt; Nan </a:t>
            </a:r>
            <a:r>
              <a:rPr lang="ko-KR" altLang="en-US">
                <a:solidFill>
                  <a:srgbClr val="212121"/>
                </a:solidFill>
                <a:latin typeface="Roboto" panose="02000000000000000000" pitchFamily="2" charset="0"/>
              </a:rPr>
              <a:t>값 없는 것 확인</a:t>
            </a:r>
            <a:endParaRPr lang="en-US" altLang="ko-KR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ko-KR" altLang="en-US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9250AE-D17D-A25E-A809-A97404DE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3" y="104931"/>
            <a:ext cx="4671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48898A-A1EC-1DA3-B571-D1FB5355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19" y="-486595"/>
            <a:ext cx="4696700" cy="973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407648-F50B-743F-5194-A877E7D57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909" y="3348037"/>
            <a:ext cx="3997891" cy="31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25D5C-A017-2332-FFD8-40C5780C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E589C-FC33-4BA0-7CC7-F925B6E0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중복값 없는 것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2DE2F-DFCE-1F38-A86C-C3639D28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091"/>
            <a:ext cx="4128500" cy="1901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E24725-1019-58D2-5779-2F683F4F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08" y="2273039"/>
            <a:ext cx="6099181" cy="20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4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0E37C-33BC-9828-204B-2149D20B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유형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3F87B-2D69-705B-4B89-4BDF7EFE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범주형 데이터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남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여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O/X, 10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/20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/30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 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연속형 데이터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수치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숫자</a:t>
            </a:r>
          </a:p>
          <a:p>
            <a:endParaRPr lang="en-US" altLang="ko-KR"/>
          </a:p>
          <a:p>
            <a:r>
              <a:rPr lang="ko-KR" altLang="en-US"/>
              <a:t>이에 따라 본 가설의 변수 유형은 다음과 같음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03071-7563-397F-C2E6-D4D0A1C6A934}"/>
              </a:ext>
            </a:extLst>
          </p:cNvPr>
          <p:cNvSpPr txBox="1"/>
          <p:nvPr/>
        </p:nvSpPr>
        <p:spPr>
          <a:xfrm>
            <a:off x="704538" y="3912407"/>
            <a:ext cx="5076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endParaRPr lang="ko-KR" altLang="en-US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>
                <a:solidFill>
                  <a:srgbClr val="212121"/>
                </a:solidFill>
                <a:latin typeface="Roboto" panose="02000000000000000000" pitchFamily="2" charset="0"/>
              </a:rPr>
              <a:t>이동유형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범주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이동인구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연속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ko-KR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altLang="ko-KR">
                <a:solidFill>
                  <a:srgbClr val="212121"/>
                </a:solidFill>
                <a:latin typeface="Roboto" panose="02000000000000000000" pitchFamily="2" charset="0"/>
              </a:rPr>
              <a:t>-&gt; </a:t>
            </a:r>
            <a:r>
              <a:rPr lang="ko-KR" altLang="en-US">
                <a:solidFill>
                  <a:srgbClr val="212121"/>
                </a:solidFill>
                <a:latin typeface="Roboto" panose="02000000000000000000" pitchFamily="2" charset="0"/>
              </a:rPr>
              <a:t>따라서 </a:t>
            </a:r>
            <a:r>
              <a:rPr lang="en-US" altLang="ko-KR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ko-KR" altLang="en-US">
                <a:solidFill>
                  <a:srgbClr val="212121"/>
                </a:solidFill>
                <a:latin typeface="Roboto" panose="02000000000000000000" pitchFamily="2" charset="0"/>
              </a:rPr>
              <a:t>검정을 통해 이변량 분석</a:t>
            </a:r>
            <a:endParaRPr lang="en-US" altLang="ko-KR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altLang="ko-KR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</a:t>
            </a:r>
            <a:endParaRPr lang="ko-KR" altLang="en-US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구의 인구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계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)(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연속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버스정류장개수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연속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ko-KR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altLang="ko-KR">
                <a:solidFill>
                  <a:srgbClr val="212121"/>
                </a:solidFill>
                <a:latin typeface="Roboto" panose="02000000000000000000" pitchFamily="2" charset="0"/>
              </a:rPr>
              <a:t>-&gt; </a:t>
            </a:r>
            <a:r>
              <a:rPr lang="ko-KR" altLang="en-US">
                <a:solidFill>
                  <a:srgbClr val="212121"/>
                </a:solidFill>
                <a:latin typeface="Roboto" panose="02000000000000000000" pitchFamily="2" charset="0"/>
              </a:rPr>
              <a:t>따라서 상관분석을 통해 이변량 분석</a:t>
            </a:r>
            <a:endParaRPr lang="en-US" altLang="ko-KR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altLang="ko-KR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</a:t>
            </a:r>
            <a:endParaRPr lang="ko-KR" altLang="en-US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택시운송업 종사자수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연속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승차총승객수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연속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ko-KR" altLang="en-US"/>
          </a:p>
          <a:p>
            <a:r>
              <a:rPr lang="en-US" altLang="ko-KR"/>
              <a:t>-&gt; </a:t>
            </a:r>
            <a:r>
              <a:rPr lang="ko-KR" altLang="en-US"/>
              <a:t>따라서 상관분석을 통해 이변량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ED363-9F5F-9AC2-F75B-B996B339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93" y="4001294"/>
            <a:ext cx="78390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1071-FF7B-A77D-A26E-9F3B937B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altLang="ko-KR" sz="300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이동유형 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HW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이동인구와 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이동인구에는 차이가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sz="3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F8810-8D55-9430-A76C-28017660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</a:t>
            </a:r>
            <a:r>
              <a:rPr lang="ko-KR" altLang="en-US"/>
              <a:t>검정 수행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t</a:t>
            </a:r>
            <a:r>
              <a:rPr lang="ko-KR" altLang="en-US"/>
              <a:t>검정 수행을 위해 이동유형이 </a:t>
            </a:r>
            <a:r>
              <a:rPr lang="en-US" altLang="ko-KR"/>
              <a:t>HW, HE</a:t>
            </a:r>
            <a:r>
              <a:rPr lang="ko-KR" altLang="en-US"/>
              <a:t>인 데이터만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CD6DB-90CA-2144-44CF-88F6981B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5532"/>
            <a:ext cx="10989002" cy="11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8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1071-FF7B-A77D-A26E-9F3B937B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</a:t>
            </a:r>
            <a:r>
              <a:rPr lang="en-US" altLang="ko-KR" sz="3000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altLang="ko-KR" sz="3000">
                <a:solidFill>
                  <a:srgbClr val="212121"/>
                </a:solidFill>
                <a:latin typeface="Roboto" panose="02000000000000000000" pitchFamily="2" charset="0"/>
              </a:rPr>
              <a:t>:</a:t>
            </a:r>
            <a:r>
              <a:rPr lang="ko-KR" altLang="en-US" sz="300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이동유형 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HW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이동인구와 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</a:t>
            </a:r>
            <a:r>
              <a:rPr lang="ko-KR" altLang="en-US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이동인구에는 차이가 있다</a:t>
            </a:r>
            <a: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altLang="ko-KR" sz="30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sz="3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F8810-8D55-9430-A76C-28017660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</a:t>
            </a:r>
            <a:r>
              <a:rPr lang="ko-KR" altLang="en-US"/>
              <a:t>검정 수행 전 </a:t>
            </a:r>
            <a:r>
              <a:rPr lang="en-US" altLang="ko-KR"/>
              <a:t>levene test </a:t>
            </a:r>
            <a:r>
              <a:rPr lang="ko-KR" altLang="en-US"/>
              <a:t>통해 등분산검정 수행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26C667-D11F-DFDB-E252-1B61D498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7166"/>
            <a:ext cx="7581181" cy="1782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8CC3FD-8AB0-DB74-1C00-335103A843B3}"/>
              </a:ext>
            </a:extLst>
          </p:cNvPr>
          <p:cNvSpPr txBox="1"/>
          <p:nvPr/>
        </p:nvSpPr>
        <p:spPr>
          <a:xfrm>
            <a:off x="838200" y="4675517"/>
            <a:ext cx="863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귀무가설</a:t>
            </a:r>
            <a:r>
              <a:rPr lang="en-US" altLang="ko-KR"/>
              <a:t>: </a:t>
            </a:r>
            <a:r>
              <a:rPr lang="ko-KR" altLang="en-US"/>
              <a:t>등분산이다</a:t>
            </a:r>
            <a:r>
              <a:rPr lang="en-US" altLang="ko-KR"/>
              <a:t>.</a:t>
            </a:r>
          </a:p>
          <a:p>
            <a:r>
              <a:rPr lang="ko-KR" altLang="en-US"/>
              <a:t>대립가설</a:t>
            </a:r>
            <a:r>
              <a:rPr lang="en-US" altLang="ko-KR"/>
              <a:t>: </a:t>
            </a:r>
            <a:r>
              <a:rPr lang="ko-KR" altLang="en-US"/>
              <a:t>이분산이다</a:t>
            </a:r>
            <a:r>
              <a:rPr lang="en-US" altLang="ko-KR"/>
              <a:t>.</a:t>
            </a:r>
          </a:p>
          <a:p>
            <a:r>
              <a:rPr lang="en-US" altLang="ko-KR"/>
              <a:t>p-value &lt; 0.05</a:t>
            </a:r>
            <a:r>
              <a:rPr lang="ko-KR" altLang="en-US"/>
              <a:t>이므로 귀무가설 기각</a:t>
            </a:r>
            <a:r>
              <a:rPr lang="en-US" altLang="ko-KR"/>
              <a:t>, </a:t>
            </a:r>
            <a:r>
              <a:rPr lang="ko-KR" altLang="en-US"/>
              <a:t>대립가설 선정</a:t>
            </a:r>
            <a:r>
              <a:rPr lang="en-US" altLang="ko-KR"/>
              <a:t>. </a:t>
            </a:r>
            <a:r>
              <a:rPr lang="ko-KR" altLang="en-US"/>
              <a:t>그러므로 </a:t>
            </a:r>
            <a:r>
              <a:rPr lang="en-US" altLang="ko-KR"/>
              <a:t>HW</a:t>
            </a:r>
            <a:r>
              <a:rPr lang="ko-KR" altLang="en-US"/>
              <a:t>의 이동인구와 </a:t>
            </a:r>
            <a:r>
              <a:rPr lang="en-US" altLang="ko-KR"/>
              <a:t>HE </a:t>
            </a:r>
            <a:r>
              <a:rPr lang="ko-KR" altLang="en-US"/>
              <a:t>이동인구는 독립이다</a:t>
            </a:r>
            <a:r>
              <a:rPr lang="en-US" altLang="ko-KR"/>
              <a:t>. </a:t>
            </a:r>
            <a:r>
              <a:rPr lang="ko-KR" altLang="en-US"/>
              <a:t>그러므로 독립표본 </a:t>
            </a:r>
            <a:r>
              <a:rPr lang="en-US" altLang="ko-KR"/>
              <a:t>t</a:t>
            </a:r>
            <a:r>
              <a:rPr lang="ko-KR" altLang="en-US"/>
              <a:t>검정</a:t>
            </a:r>
            <a:r>
              <a:rPr lang="en-US" altLang="ko-KR"/>
              <a:t> </a:t>
            </a:r>
            <a:r>
              <a:rPr lang="ko-KR" altLang="en-US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215568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587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Courier New</vt:lpstr>
      <vt:lpstr>Roboto</vt:lpstr>
      <vt:lpstr>Office 테마</vt:lpstr>
      <vt:lpstr>개인가설검증</vt:lpstr>
      <vt:lpstr>PowerPoint 프레젠테이션</vt:lpstr>
      <vt:lpstr>PowerPoint 프레젠테이션</vt:lpstr>
      <vt:lpstr>PowerPoint 프레젠테이션</vt:lpstr>
      <vt:lpstr>전처리</vt:lpstr>
      <vt:lpstr>전처리</vt:lpstr>
      <vt:lpstr>변수의 유형 파악</vt:lpstr>
      <vt:lpstr>가설 1: 이동유형 HW의 이동인구와 HE의 이동인구에는 차이가 있다. </vt:lpstr>
      <vt:lpstr>가설 1: 이동유형 HW의 이동인구와 HE의 이동인구에는 차이가 있다. </vt:lpstr>
      <vt:lpstr>가설 1: 이동유형 HW의 이동인구와 HE의 이동인구에는 차이가 있다. </vt:lpstr>
      <vt:lpstr>가설 2: 구의 인구(계)와 버스정류장개수는 상관관계가 있다.</vt:lpstr>
      <vt:lpstr>가설 2: 구의 인구(계)와 버스정류장개수는 상관관계가 있다.</vt:lpstr>
      <vt:lpstr>가설 2: 구의 인구(계)와 버스정류장개수는 상관관계가 있다.</vt:lpstr>
      <vt:lpstr>가설 3: 택시운송업 종사자수와 승차총승객수는 상관관계가 있다.</vt:lpstr>
      <vt:lpstr>가설 3: 택시운송업 종사자수와 승차총승객수는 상관관계가 있다.</vt:lpstr>
      <vt:lpstr>가설 3: 택시운송업 종사자수와 승차총승객수는 상관관계가 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개인가설검증</dc:title>
  <dc:creator>최 가원</dc:creator>
  <cp:lastModifiedBy>최 가원</cp:lastModifiedBy>
  <cp:revision>5</cp:revision>
  <dcterms:created xsi:type="dcterms:W3CDTF">2022-10-26T10:00:52Z</dcterms:created>
  <dcterms:modified xsi:type="dcterms:W3CDTF">2022-10-26T11:21:01Z</dcterms:modified>
</cp:coreProperties>
</file>