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8" r:id="rId14"/>
    <p:sldId id="279" r:id="rId15"/>
    <p:sldId id="271" r:id="rId16"/>
    <p:sldId id="286" r:id="rId17"/>
    <p:sldId id="272" r:id="rId18"/>
    <p:sldId id="274" r:id="rId19"/>
    <p:sldId id="275" r:id="rId20"/>
    <p:sldId id="276" r:id="rId21"/>
    <p:sldId id="288" r:id="rId22"/>
    <p:sldId id="277" r:id="rId23"/>
    <p:sldId id="280" r:id="rId24"/>
    <p:sldId id="281" r:id="rId25"/>
    <p:sldId id="283" r:id="rId26"/>
    <p:sldId id="284" r:id="rId27"/>
    <p:sldId id="285" r:id="rId2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2"/>
    <p:restoredTop sz="94648"/>
  </p:normalViewPr>
  <p:slideViewPr>
    <p:cSldViewPr snapToGrid="0">
      <p:cViewPr varScale="1">
        <p:scale>
          <a:sx n="117" d="100"/>
          <a:sy n="117" d="100"/>
        </p:scale>
        <p:origin x="1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D3464-2735-BBBB-6B7E-5E70B6DDD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05CCC6-317A-76DB-5B83-3ADF9AF6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718D86-2403-ADAE-ABA4-EC0F72EAD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9FC1-7048-D54F-A298-7A697A452FA4}" type="datetimeFigureOut">
              <a:rPr kumimoji="1" lang="ko-Kore-KR" altLang="en-US" smtClean="0"/>
              <a:t>2022. 10. 27.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146AC0-0CF2-CE85-15BC-B2DA087C6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2E03D7-695D-C281-1DCA-55955DD82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62CC-A9AF-5A43-8D76-BB4644ED5D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01971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B7743-849C-DBD8-26D4-D65DA5A7C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4630EF-863C-D518-A630-77A7B925A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7ED070-C1A6-6F66-403E-0466F3030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9FC1-7048-D54F-A298-7A697A452FA4}" type="datetimeFigureOut">
              <a:rPr kumimoji="1" lang="ko-Kore-KR" altLang="en-US" smtClean="0"/>
              <a:t>2022. 10. 27.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5880A1-047C-4184-8F60-7BB4BFEFC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F9BFA4-7328-53FB-C0B0-71C19CA95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62CC-A9AF-5A43-8D76-BB4644ED5D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10871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4681FA-E726-CA23-03B0-D5CEB2949F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DE7048-7F71-2F85-2BD4-4E3029A9A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4C9998-779A-9525-D6CD-1CEDCE5A8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9FC1-7048-D54F-A298-7A697A452FA4}" type="datetimeFigureOut">
              <a:rPr kumimoji="1" lang="ko-Kore-KR" altLang="en-US" smtClean="0"/>
              <a:t>2022. 10. 27.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AD6A5C-8DC7-BA9E-5574-2254D5BEE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9F74C7-787B-9E24-9BED-D4AB541DA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62CC-A9AF-5A43-8D76-BB4644ED5D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254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E9367-D41B-B291-7A71-239E91381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476F05-070A-AAE6-29DF-F8A8C1629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0ADE4D-82B5-5C61-436C-11E15CE87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9FC1-7048-D54F-A298-7A697A452FA4}" type="datetimeFigureOut">
              <a:rPr kumimoji="1" lang="ko-Kore-KR" altLang="en-US" smtClean="0"/>
              <a:t>2022. 10. 27.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348012-4151-1FE4-B5F0-E41E65D70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035A0-5627-0656-E588-C48149F18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62CC-A9AF-5A43-8D76-BB4644ED5D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66830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3B137-6EA8-4E9A-E4E7-D49CF6BC2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6D9140-AEA0-BE4A-3542-BCA739D6E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200E5D-5E46-8DA8-910B-17F72AD5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9FC1-7048-D54F-A298-7A697A452FA4}" type="datetimeFigureOut">
              <a:rPr kumimoji="1" lang="ko-Kore-KR" altLang="en-US" smtClean="0"/>
              <a:t>2022. 10. 27.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2AB423-A0D2-979B-6BCC-3EA9E90FB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A46A4B-2A6A-5D26-527D-9464A333C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62CC-A9AF-5A43-8D76-BB4644ED5D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05343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A8B92-23AB-B5BA-8368-C0571ACC9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18125F-5B52-9C2C-0E65-45A760606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734576-8A23-0A82-0F62-C099F238F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E0B516-5104-77F4-3452-D30F2E09D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9FC1-7048-D54F-A298-7A697A452FA4}" type="datetimeFigureOut">
              <a:rPr kumimoji="1" lang="ko-Kore-KR" altLang="en-US" smtClean="0"/>
              <a:t>2022. 10. 27.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B55BD3-5B52-36EF-3FB0-D0F21FA83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0A3248-047D-4F8D-E4FE-6C201C7BA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62CC-A9AF-5A43-8D76-BB4644ED5D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016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DCA5D-60BF-7F06-18C3-6F99707F5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817AA0-7574-134F-EE10-7A041B33E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F9D983-8767-198E-6CB7-3C2F8E261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AA68F4-DFB8-A2C9-BCB9-E101CB2039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9FCA97-D3FF-9E16-01A5-5B4EB6EF2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CAEC19-AF62-3498-2978-7AC1F1AFB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9FC1-7048-D54F-A298-7A697A452FA4}" type="datetimeFigureOut">
              <a:rPr kumimoji="1" lang="ko-Kore-KR" altLang="en-US" smtClean="0"/>
              <a:t>2022. 10. 27.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FB9A6B-C40B-7320-ECC6-CEAA0D7E5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684AF0-1DDA-06A8-2FEA-A1C7F6163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62CC-A9AF-5A43-8D76-BB4644ED5D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51082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827B7-A026-3F23-7C8A-9AC69C1B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493220-DAD4-279C-6D42-A37B01047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9FC1-7048-D54F-A298-7A697A452FA4}" type="datetimeFigureOut">
              <a:rPr kumimoji="1" lang="ko-Kore-KR" altLang="en-US" smtClean="0"/>
              <a:t>2022. 10. 27.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49D241-A8A1-8A52-2729-157484BB1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D8A8CC-F310-0118-79ED-CD4C5F47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62CC-A9AF-5A43-8D76-BB4644ED5D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2816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B005C4-2A2B-B135-8283-72A79F777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9FC1-7048-D54F-A298-7A697A452FA4}" type="datetimeFigureOut">
              <a:rPr kumimoji="1" lang="ko-Kore-KR" altLang="en-US" smtClean="0"/>
              <a:t>2022. 10. 27.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644848-006E-8B16-A212-352DCFBAA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D16710-0166-493F-4C69-168839BB3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62CC-A9AF-5A43-8D76-BB4644ED5D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07114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83E47-2558-CE0E-EEB1-DA4197A7D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F12D50-010A-7D6D-8203-443A0D724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8BD967-6982-C472-9F4B-6E06AA6C1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9073C9-E1F2-551B-5FF5-FA1396FF3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9FC1-7048-D54F-A298-7A697A452FA4}" type="datetimeFigureOut">
              <a:rPr kumimoji="1" lang="ko-Kore-KR" altLang="en-US" smtClean="0"/>
              <a:t>2022. 10. 27.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D69922-6ABB-7B98-1A6B-24450CABD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6F7536-D4BB-3835-42FC-B945324C2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62CC-A9AF-5A43-8D76-BB4644ED5D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06145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3E815E-4046-175C-3DE6-6E096778E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D36C3D-4E71-E161-FA9D-E8FC1513E7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85D53C-4064-273A-AB1D-B0F977422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A04A5E-7E2A-DB03-6EA0-2D8E68D6A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9FC1-7048-D54F-A298-7A697A452FA4}" type="datetimeFigureOut">
              <a:rPr kumimoji="1" lang="ko-Kore-KR" altLang="en-US" smtClean="0"/>
              <a:t>2022. 10. 27.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1BA278-6E05-074C-3D7D-3B68A6837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BC9C88-16C9-059C-DE0C-D86FB3A0D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62CC-A9AF-5A43-8D76-BB4644ED5D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5877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FF6A9F-492C-B242-0410-04CF38965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E62F2F-B389-2CAC-955C-AA1E86467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28CD0C-74BF-CBAD-A830-C6D4DD5AC2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A9FC1-7048-D54F-A298-7A697A452FA4}" type="datetimeFigureOut">
              <a:rPr kumimoji="1" lang="ko-Kore-KR" altLang="en-US" smtClean="0"/>
              <a:t>2022. 10. 27.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06045-E290-05B5-C84E-998349BF78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B3B619-7D91-C118-98CF-C5C4CD73C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362CC-A9AF-5A43-8D76-BB4644ED5D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63490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24CE5-07A2-1EEC-A0CF-56A8AB710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개인가설검정</a:t>
            </a:r>
            <a:br>
              <a:rPr kumimoji="1" lang="en-US" altLang="ko-Kore-KR" dirty="0"/>
            </a:b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B5A0F4-0483-654B-B1BF-044C33C01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가설</a:t>
            </a:r>
            <a:r>
              <a:rPr kumimoji="1" lang="ko-KR" altLang="en-US" dirty="0"/>
              <a:t> </a:t>
            </a:r>
            <a:r>
              <a:rPr kumimoji="1" lang="en-US" altLang="ko-KR" dirty="0"/>
              <a:t>1.</a:t>
            </a:r>
            <a:r>
              <a:rPr kumimoji="1" lang="ko-KR" altLang="en-US" dirty="0"/>
              <a:t> 출발 자치구와 도착 자치구가 </a:t>
            </a:r>
            <a:r>
              <a:rPr kumimoji="1" lang="ko-KR" altLang="en-US" dirty="0" err="1"/>
              <a:t>같을때가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다를때보다</a:t>
            </a:r>
            <a:r>
              <a:rPr kumimoji="1" lang="ko-KR" altLang="en-US" dirty="0"/>
              <a:t> 짧다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가설 </a:t>
            </a:r>
            <a:r>
              <a:rPr kumimoji="1" lang="en-US" altLang="ko-KR" dirty="0"/>
              <a:t>2-1.</a:t>
            </a:r>
            <a:r>
              <a:rPr kumimoji="1" lang="ko-KR" altLang="en-US" dirty="0"/>
              <a:t> 버스정류장수가 많으면 유입인구수가 많다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가설 </a:t>
            </a:r>
            <a:r>
              <a:rPr kumimoji="1" lang="en-US" altLang="ko-KR" dirty="0"/>
              <a:t>2-2. </a:t>
            </a:r>
            <a:r>
              <a:rPr kumimoji="1" lang="ko-KR" altLang="en-US" dirty="0"/>
              <a:t>버스정류장수가 많으면 유출인구수가 많다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가설 </a:t>
            </a:r>
            <a:r>
              <a:rPr kumimoji="1" lang="en-US" altLang="ko-KR" dirty="0"/>
              <a:t>3-1. </a:t>
            </a:r>
            <a:r>
              <a:rPr kumimoji="1" lang="ko-KR" altLang="en-US" dirty="0"/>
              <a:t>노선수가 많으면 유입인구수가 많다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가설 </a:t>
            </a:r>
            <a:r>
              <a:rPr kumimoji="1" lang="en-US" altLang="ko-KR" dirty="0"/>
              <a:t>3-2. </a:t>
            </a:r>
            <a:r>
              <a:rPr kumimoji="1" lang="ko-KR" altLang="en-US" dirty="0"/>
              <a:t>노선수가 많으면 유출인구수가 많다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98140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7CBF6-18AD-1D59-D879-57C8FB345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가설 </a:t>
            </a:r>
            <a:r>
              <a:rPr kumimoji="1" lang="en-US" altLang="ko-KR" dirty="0"/>
              <a:t>2-2. </a:t>
            </a:r>
            <a:r>
              <a:rPr kumimoji="1" lang="ko-KR" altLang="en-US" dirty="0"/>
              <a:t>버스정류장수가 많으면 유출인구수가 많다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1CB9E7-9571-7FC1-73CE-CC3A9B9B9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대립가설</a:t>
            </a:r>
            <a:r>
              <a:rPr kumimoji="1" lang="en-US" altLang="ko-KR" dirty="0"/>
              <a:t>: </a:t>
            </a:r>
            <a:r>
              <a:rPr kumimoji="1" lang="ko-KR" altLang="en-US" dirty="0"/>
              <a:t>버스정류장수와 </a:t>
            </a:r>
            <a:r>
              <a:rPr kumimoji="1" lang="ko-KR" altLang="en-US" dirty="0" err="1"/>
              <a:t>유출인구수는</a:t>
            </a:r>
            <a:r>
              <a:rPr kumimoji="1" lang="ko-KR" altLang="en-US" dirty="0"/>
              <a:t> 상관관계가 있다</a:t>
            </a:r>
            <a:r>
              <a:rPr kumimoji="1" lang="en-US" altLang="ko-KR" dirty="0"/>
              <a:t>.</a:t>
            </a:r>
            <a:endParaRPr kumimoji="1" lang="en" altLang="ko-Kore-KR" dirty="0"/>
          </a:p>
          <a:p>
            <a:r>
              <a:rPr kumimoji="1" lang="ko-KR" altLang="en-US" dirty="0" err="1"/>
              <a:t>귀무가설</a:t>
            </a:r>
            <a:r>
              <a:rPr kumimoji="1" lang="en-US" altLang="ko-KR" dirty="0"/>
              <a:t>: </a:t>
            </a:r>
            <a:r>
              <a:rPr kumimoji="1" lang="ko-KR" altLang="en-US" dirty="0"/>
              <a:t>버스정류장수와 </a:t>
            </a:r>
            <a:r>
              <a:rPr kumimoji="1" lang="ko-KR" altLang="en-US" dirty="0" err="1"/>
              <a:t>유출인구수는</a:t>
            </a:r>
            <a:r>
              <a:rPr kumimoji="1" lang="ko-KR" altLang="en-US" dirty="0"/>
              <a:t> 상관관계가 없다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86578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4E8B450-7D0B-3AA4-5C5C-544E5D8E20D6}"/>
              </a:ext>
            </a:extLst>
          </p:cNvPr>
          <p:cNvSpPr txBox="1">
            <a:spLocks/>
          </p:cNvSpPr>
          <p:nvPr/>
        </p:nvSpPr>
        <p:spPr>
          <a:xfrm>
            <a:off x="697523" y="2692058"/>
            <a:ext cx="10515600" cy="54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/>
              <a:t>유출 인구수는 자치구 내부이동은 고려하지 않는다고 가정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84DA8A0-DBB2-7075-5F19-0C065957C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393" y="3306262"/>
            <a:ext cx="99441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149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481DBF9-E5EA-3FB6-6CC9-22420F723E0B}"/>
              </a:ext>
            </a:extLst>
          </p:cNvPr>
          <p:cNvSpPr txBox="1">
            <a:spLocks/>
          </p:cNvSpPr>
          <p:nvPr/>
        </p:nvSpPr>
        <p:spPr>
          <a:xfrm>
            <a:off x="697523" y="452951"/>
            <a:ext cx="10515600" cy="54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/>
              <a:t>유출인구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02259F-86FD-4521-7510-9077E5BBC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23" y="1457439"/>
            <a:ext cx="7772400" cy="901147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99377D4-87C9-427E-457A-F1E7A2E63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6549"/>
            <a:ext cx="10515600" cy="1360414"/>
          </a:xfrm>
        </p:spPr>
        <p:txBody>
          <a:bodyPr>
            <a:normAutofit fontScale="92500" lnSpcReduction="10000"/>
          </a:bodyPr>
          <a:lstStyle/>
          <a:p>
            <a:r>
              <a:rPr kumimoji="1" lang="ko-KR" altLang="en-US" dirty="0"/>
              <a:t>집단의 수 </a:t>
            </a:r>
            <a:r>
              <a:rPr kumimoji="1" lang="en" altLang="ko-Kore-KR" dirty="0"/>
              <a:t>n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30</a:t>
            </a:r>
            <a:r>
              <a:rPr kumimoji="1" lang="ko-KR" altLang="en-US" dirty="0"/>
              <a:t>보다 작으므로 정규성 검정을 </a:t>
            </a:r>
            <a:r>
              <a:rPr kumimoji="1" lang="ko-KR" altLang="en-US" dirty="0" err="1"/>
              <a:t>진행해야함</a:t>
            </a:r>
            <a:endParaRPr kumimoji="1" lang="en" altLang="ko-Kore-KR" dirty="0"/>
          </a:p>
          <a:p>
            <a:r>
              <a:rPr kumimoji="1" lang="ko-KR" altLang="en-US" dirty="0" err="1"/>
              <a:t>귀무가설</a:t>
            </a:r>
            <a:r>
              <a:rPr kumimoji="1" lang="en-US" altLang="ko-KR" dirty="0"/>
              <a:t>: </a:t>
            </a:r>
            <a:r>
              <a:rPr kumimoji="1" lang="ko-KR" altLang="en-US" dirty="0"/>
              <a:t>데이터는 정규분포를 띨 것이다</a:t>
            </a:r>
            <a:r>
              <a:rPr kumimoji="1" lang="en-US" altLang="ko-KR" dirty="0"/>
              <a:t>. </a:t>
            </a:r>
            <a:endParaRPr kumimoji="1" lang="en" altLang="ko-Kore-KR" dirty="0"/>
          </a:p>
          <a:p>
            <a:r>
              <a:rPr kumimoji="1" lang="ko-KR" altLang="en-US" dirty="0"/>
              <a:t>대립가설</a:t>
            </a:r>
            <a:r>
              <a:rPr kumimoji="1" lang="en-US" altLang="ko-KR" dirty="0"/>
              <a:t>: </a:t>
            </a:r>
            <a:r>
              <a:rPr kumimoji="1" lang="ko-KR" altLang="en-US" dirty="0"/>
              <a:t>데이터는 정규분포를 띠지 않을 것이다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62D204B-5C24-43C1-9B5A-3B3D93685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23" y="892481"/>
            <a:ext cx="7010400" cy="546100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50C1B519-CD1C-99BC-C006-3EEFD991C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523" y="2494717"/>
            <a:ext cx="7772400" cy="962297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B319458D-8698-9CA3-7388-B8DA2F4DFA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523" y="3461313"/>
            <a:ext cx="16510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778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1A71DD-1183-8E0F-A9C4-FF11C0392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58" y="283904"/>
            <a:ext cx="10515600" cy="917575"/>
          </a:xfrm>
        </p:spPr>
        <p:txBody>
          <a:bodyPr/>
          <a:lstStyle/>
          <a:p>
            <a:r>
              <a:rPr kumimoji="1" lang="ko-Kore-KR" altLang="en-US" dirty="0"/>
              <a:t>정규성</a:t>
            </a:r>
            <a:r>
              <a:rPr kumimoji="1" lang="ko-KR" altLang="en-US" dirty="0"/>
              <a:t> 검정</a:t>
            </a:r>
            <a:endParaRPr kumimoji="1" lang="ko-Kore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5528B9C-83D6-1A84-51F1-141695D96E7F}"/>
              </a:ext>
            </a:extLst>
          </p:cNvPr>
          <p:cNvSpPr txBox="1">
            <a:spLocks/>
          </p:cNvSpPr>
          <p:nvPr/>
        </p:nvSpPr>
        <p:spPr>
          <a:xfrm>
            <a:off x="838200" y="3062177"/>
            <a:ext cx="10515600" cy="3114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/>
              <a:t>정류장수의 경우</a:t>
            </a:r>
            <a:r>
              <a:rPr kumimoji="1" lang="en-US" altLang="ko-KR" dirty="0"/>
              <a:t>, </a:t>
            </a:r>
            <a:r>
              <a:rPr kumimoji="1" lang="en" altLang="ko-KR" dirty="0"/>
              <a:t>p &gt; 0.05 </a:t>
            </a:r>
            <a:r>
              <a:rPr kumimoji="1" lang="ko-KR" altLang="en-US" dirty="0"/>
              <a:t>이므로 </a:t>
            </a:r>
            <a:r>
              <a:rPr kumimoji="1" lang="ko-KR" altLang="en-US" dirty="0" err="1"/>
              <a:t>귀무가설</a:t>
            </a:r>
            <a:r>
              <a:rPr kumimoji="1" lang="ko-KR" altLang="en-US" dirty="0"/>
              <a:t> 채택</a:t>
            </a:r>
            <a:r>
              <a:rPr kumimoji="1" lang="en-US" altLang="ko-KR" dirty="0"/>
              <a:t>, </a:t>
            </a:r>
            <a:r>
              <a:rPr kumimoji="1" lang="ko-KR" altLang="en-US" dirty="0"/>
              <a:t>정규성을 따름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하지만</a:t>
            </a:r>
            <a:r>
              <a:rPr kumimoji="1" lang="en-US" altLang="ko-KR" dirty="0"/>
              <a:t>, </a:t>
            </a:r>
            <a:r>
              <a:rPr kumimoji="1" lang="ko-KR" altLang="en-US" dirty="0"/>
              <a:t> 이동인구</a:t>
            </a:r>
            <a:r>
              <a:rPr kumimoji="1" lang="en-US" altLang="ko-KR" dirty="0"/>
              <a:t>(</a:t>
            </a:r>
            <a:r>
              <a:rPr kumimoji="1" lang="ko-KR" altLang="en-US" dirty="0"/>
              <a:t>합</a:t>
            </a:r>
            <a:r>
              <a:rPr kumimoji="1" lang="en-US" altLang="ko-KR" dirty="0"/>
              <a:t>)</a:t>
            </a:r>
            <a:r>
              <a:rPr kumimoji="1" lang="ko-KR" altLang="en-US" dirty="0"/>
              <a:t>의 경우</a:t>
            </a:r>
            <a:r>
              <a:rPr kumimoji="1" lang="en-US" altLang="ko-KR" dirty="0"/>
              <a:t>, </a:t>
            </a:r>
            <a:r>
              <a:rPr kumimoji="1" lang="en" altLang="ko-KR" dirty="0"/>
              <a:t>p &lt; 0.05 </a:t>
            </a:r>
            <a:r>
              <a:rPr kumimoji="1" lang="ko-KR" altLang="en-US" dirty="0"/>
              <a:t>이므로 </a:t>
            </a:r>
            <a:r>
              <a:rPr kumimoji="1" lang="ko-KR" altLang="en-US" dirty="0" err="1"/>
              <a:t>귀무가설</a:t>
            </a:r>
            <a:r>
              <a:rPr kumimoji="1" lang="ko-KR" altLang="en-US" dirty="0"/>
              <a:t> 기각</a:t>
            </a:r>
            <a:r>
              <a:rPr kumimoji="1" lang="en-US" altLang="ko-KR" dirty="0"/>
              <a:t>, </a:t>
            </a:r>
            <a:r>
              <a:rPr kumimoji="1" lang="ko-KR" altLang="en-US" dirty="0"/>
              <a:t>대립가설 채택</a:t>
            </a:r>
            <a:r>
              <a:rPr kumimoji="1" lang="en-US" altLang="ko-KR" dirty="0"/>
              <a:t>, </a:t>
            </a:r>
            <a:r>
              <a:rPr kumimoji="1" lang="ko-KR" altLang="en-US" dirty="0"/>
              <a:t>정규성을 따르지 않음</a:t>
            </a:r>
            <a:r>
              <a:rPr kumimoji="1" lang="en-US" altLang="ko-KR" dirty="0"/>
              <a:t>.</a:t>
            </a:r>
            <a:endParaRPr kumimoji="1" lang="en" altLang="ko-KR" dirty="0"/>
          </a:p>
          <a:p>
            <a:r>
              <a:rPr kumimoji="1" lang="en" altLang="ko-KR" dirty="0"/>
              <a:t>n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30</a:t>
            </a:r>
            <a:r>
              <a:rPr kumimoji="1" lang="ko-KR" altLang="en-US" dirty="0"/>
              <a:t>보다 작고 </a:t>
            </a:r>
            <a:r>
              <a:rPr kumimoji="1" lang="en" altLang="ko-KR" dirty="0"/>
              <a:t>p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0.05 </a:t>
            </a:r>
            <a:r>
              <a:rPr kumimoji="1" lang="ko-KR" altLang="en-US" dirty="0"/>
              <a:t>보다 작으므로 정규성을 따르지 않음</a:t>
            </a:r>
            <a:r>
              <a:rPr kumimoji="1" lang="en-US" altLang="ko-KR" dirty="0"/>
              <a:t>.</a:t>
            </a:r>
            <a:endParaRPr kumimoji="1" lang="en" altLang="ko-KR" dirty="0"/>
          </a:p>
          <a:p>
            <a:r>
              <a:rPr kumimoji="1" lang="ko-KR" altLang="en-US" dirty="0"/>
              <a:t>따라서 </a:t>
            </a:r>
            <a:r>
              <a:rPr kumimoji="1" lang="ko-KR" altLang="en-US" b="1" dirty="0" err="1"/>
              <a:t>비모수</a:t>
            </a:r>
            <a:r>
              <a:rPr kumimoji="1" lang="ko-KR" altLang="en-US" b="1" dirty="0"/>
              <a:t> 검정 </a:t>
            </a:r>
            <a:r>
              <a:rPr kumimoji="1" lang="ko-KR" altLang="en-US" dirty="0"/>
              <a:t>필요</a:t>
            </a:r>
            <a:endParaRPr kumimoji="1" lang="ko-Kore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F01D1A2-587D-D1E3-B2D0-633BA63CC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41277"/>
            <a:ext cx="7772400" cy="182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58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55781A-6D29-FFED-9E7F-514A2C544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7" y="347699"/>
            <a:ext cx="10515600" cy="715556"/>
          </a:xfrm>
        </p:spPr>
        <p:txBody>
          <a:bodyPr/>
          <a:lstStyle/>
          <a:p>
            <a:r>
              <a:rPr kumimoji="1" lang="ko-KR" altLang="en-US" dirty="0" err="1"/>
              <a:t>비모수검정</a:t>
            </a:r>
            <a:endParaRPr kumimoji="1" lang="ko-Kore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8F4D963-4AA4-10B5-BFC2-56AE4A1F54FF}"/>
              </a:ext>
            </a:extLst>
          </p:cNvPr>
          <p:cNvSpPr txBox="1">
            <a:spLocks/>
          </p:cNvSpPr>
          <p:nvPr/>
        </p:nvSpPr>
        <p:spPr>
          <a:xfrm>
            <a:off x="838200" y="2445487"/>
            <a:ext cx="10515600" cy="3731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" altLang="ko-Kore-KR" dirty="0"/>
              <a:t>p&lt;0.05 </a:t>
            </a:r>
            <a:r>
              <a:rPr kumimoji="1" lang="ko-KR" altLang="en-US" dirty="0"/>
              <a:t>이므로 </a:t>
            </a:r>
            <a:r>
              <a:rPr kumimoji="1" lang="ko-KR" altLang="en-US" dirty="0" err="1"/>
              <a:t>귀무가설</a:t>
            </a:r>
            <a:r>
              <a:rPr kumimoji="1" lang="ko-KR" altLang="en-US" dirty="0"/>
              <a:t> 기각</a:t>
            </a:r>
            <a:r>
              <a:rPr kumimoji="1" lang="en-US" altLang="ko-KR" dirty="0"/>
              <a:t>, </a:t>
            </a:r>
            <a:r>
              <a:rPr kumimoji="1" lang="ko-KR" altLang="en-US" dirty="0"/>
              <a:t>대립가설 채택</a:t>
            </a:r>
            <a:endParaRPr kumimoji="1" lang="en" altLang="ko-Kore-KR" dirty="0"/>
          </a:p>
          <a:p>
            <a:r>
              <a:rPr kumimoji="1" lang="ko-KR" altLang="en-US" b="1" dirty="0"/>
              <a:t>따라서  버스정류장수와 </a:t>
            </a:r>
            <a:r>
              <a:rPr kumimoji="1" lang="ko-KR" altLang="en-US" b="1" dirty="0" err="1"/>
              <a:t>유출인구수는</a:t>
            </a:r>
            <a:r>
              <a:rPr kumimoji="1" lang="ko-KR" altLang="en-US" b="1" dirty="0"/>
              <a:t> 상관관계가 있다</a:t>
            </a:r>
            <a:r>
              <a:rPr kumimoji="1" lang="en-US" altLang="ko-KR" dirty="0"/>
              <a:t>.</a:t>
            </a:r>
            <a:endParaRPr kumimoji="1" lang="ko-Kore-KR" altLang="en-US" b="1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D7191744-9054-FE19-8F65-7EECC1F95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893" y="954125"/>
            <a:ext cx="72136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647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4B6C0D-C1AD-66EA-4348-707414BA4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가설 </a:t>
            </a:r>
            <a:r>
              <a:rPr kumimoji="1" lang="en-US" altLang="ko-KR" dirty="0"/>
              <a:t>3-1. </a:t>
            </a:r>
            <a:r>
              <a:rPr kumimoji="1" lang="ko-KR" altLang="en-US" dirty="0"/>
              <a:t>노선수가 많으면 유입인구수가 많다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5382A-A62B-0557-18FD-EB61EF272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대립가설</a:t>
            </a:r>
            <a:r>
              <a:rPr kumimoji="1" lang="en-US" altLang="ko-KR" dirty="0"/>
              <a:t>: </a:t>
            </a:r>
            <a:r>
              <a:rPr kumimoji="1" lang="ko-KR" altLang="en-US" dirty="0"/>
              <a:t>노선수와 </a:t>
            </a:r>
            <a:r>
              <a:rPr kumimoji="1" lang="ko-KR" altLang="en-US" dirty="0" err="1"/>
              <a:t>유입인구수는</a:t>
            </a:r>
            <a:r>
              <a:rPr kumimoji="1" lang="ko-KR" altLang="en-US" dirty="0"/>
              <a:t> 상관관계가 있다</a:t>
            </a:r>
            <a:r>
              <a:rPr kumimoji="1" lang="en-US" altLang="ko-KR" dirty="0"/>
              <a:t>.</a:t>
            </a:r>
            <a:endParaRPr kumimoji="1" lang="en" altLang="ko-Kore-KR" dirty="0"/>
          </a:p>
          <a:p>
            <a:r>
              <a:rPr kumimoji="1" lang="ko-KR" altLang="en-US" dirty="0" err="1"/>
              <a:t>귀무가설</a:t>
            </a:r>
            <a:r>
              <a:rPr kumimoji="1" lang="en-US" altLang="ko-KR" dirty="0"/>
              <a:t>: </a:t>
            </a:r>
            <a:r>
              <a:rPr kumimoji="1" lang="ko-KR" altLang="en-US" dirty="0"/>
              <a:t>노선수와 </a:t>
            </a:r>
            <a:r>
              <a:rPr kumimoji="1" lang="ko-KR" altLang="en-US" dirty="0" err="1"/>
              <a:t>유입인구수는</a:t>
            </a:r>
            <a:r>
              <a:rPr kumimoji="1" lang="ko-KR" altLang="en-US" dirty="0"/>
              <a:t> 상관관계가 없다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46180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4E8B450-7D0B-3AA4-5C5C-544E5D8E20D6}"/>
              </a:ext>
            </a:extLst>
          </p:cNvPr>
          <p:cNvSpPr txBox="1">
            <a:spLocks/>
          </p:cNvSpPr>
          <p:nvPr/>
        </p:nvSpPr>
        <p:spPr>
          <a:xfrm>
            <a:off x="697523" y="2692058"/>
            <a:ext cx="10515600" cy="54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/>
              <a:t>유입 인구수는 자치구 내부이동은 고려하지 않는다고 가정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84DA8A0-DBB2-7075-5F19-0C065957C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393" y="3306262"/>
            <a:ext cx="99441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756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5A61D8DC-BBB7-EB30-8094-A554A0664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7540" y="2140449"/>
            <a:ext cx="1308100" cy="850900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987BEF5-B94F-8597-A84B-35F9D2255D76}"/>
              </a:ext>
            </a:extLst>
          </p:cNvPr>
          <p:cNvSpPr txBox="1">
            <a:spLocks/>
          </p:cNvSpPr>
          <p:nvPr/>
        </p:nvSpPr>
        <p:spPr>
          <a:xfrm>
            <a:off x="838200" y="3083441"/>
            <a:ext cx="10515600" cy="3093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/>
              <a:t>집단의 수 </a:t>
            </a:r>
            <a:r>
              <a:rPr kumimoji="1" lang="en" altLang="ko-Kore-KR" dirty="0"/>
              <a:t>n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30</a:t>
            </a:r>
            <a:r>
              <a:rPr kumimoji="1" lang="ko-KR" altLang="en-US" dirty="0"/>
              <a:t>보다 작으므로 정규성 검정을 </a:t>
            </a:r>
            <a:r>
              <a:rPr kumimoji="1" lang="ko-KR" altLang="en-US" dirty="0" err="1"/>
              <a:t>진행해야함</a:t>
            </a:r>
            <a:endParaRPr kumimoji="1" lang="en" altLang="ko-Kore-KR" dirty="0"/>
          </a:p>
          <a:p>
            <a:r>
              <a:rPr kumimoji="1" lang="ko-KR" altLang="en-US" dirty="0" err="1"/>
              <a:t>귀무가설</a:t>
            </a:r>
            <a:r>
              <a:rPr kumimoji="1" lang="en-US" altLang="ko-KR" dirty="0"/>
              <a:t>: </a:t>
            </a:r>
            <a:r>
              <a:rPr kumimoji="1" lang="ko-KR" altLang="en-US" dirty="0"/>
              <a:t>데이터는 정규분포를 띨 것이다</a:t>
            </a:r>
            <a:r>
              <a:rPr kumimoji="1" lang="en-US" altLang="ko-KR" dirty="0"/>
              <a:t>. </a:t>
            </a:r>
            <a:endParaRPr kumimoji="1" lang="en" altLang="ko-Kore-KR" dirty="0"/>
          </a:p>
          <a:p>
            <a:r>
              <a:rPr kumimoji="1" lang="ko-KR" altLang="en-US" dirty="0"/>
              <a:t>대립가설</a:t>
            </a:r>
            <a:r>
              <a:rPr kumimoji="1" lang="en-US" altLang="ko-KR" dirty="0"/>
              <a:t>: </a:t>
            </a:r>
            <a:r>
              <a:rPr kumimoji="1" lang="ko-KR" altLang="en-US" dirty="0"/>
              <a:t>데이터는 정규분포를 띠지 않을 것이다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92180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0374F0-B97F-A412-9491-CFC13E10A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5170"/>
            <a:ext cx="10515600" cy="1162124"/>
          </a:xfrm>
        </p:spPr>
        <p:txBody>
          <a:bodyPr/>
          <a:lstStyle/>
          <a:p>
            <a:r>
              <a:rPr kumimoji="1" lang="ko-Kore-KR" altLang="en-US" dirty="0"/>
              <a:t>정규성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검정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E47AD4-A66E-4E11-7C52-1CB72B813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13465"/>
            <a:ext cx="7747000" cy="1930400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3108E17-DCA3-A440-8183-3B02F5E626CF}"/>
              </a:ext>
            </a:extLst>
          </p:cNvPr>
          <p:cNvSpPr txBox="1">
            <a:spLocks/>
          </p:cNvSpPr>
          <p:nvPr/>
        </p:nvSpPr>
        <p:spPr>
          <a:xfrm>
            <a:off x="838200" y="3530379"/>
            <a:ext cx="10515600" cy="116212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R" dirty="0"/>
              <a:t>-</a:t>
            </a:r>
            <a:r>
              <a:rPr kumimoji="1" lang="ko-KR" altLang="en-US" dirty="0"/>
              <a:t> 노선수의 경우</a:t>
            </a:r>
            <a:r>
              <a:rPr kumimoji="1" lang="en-US" altLang="ko-KR" dirty="0"/>
              <a:t>, </a:t>
            </a:r>
            <a:r>
              <a:rPr kumimoji="1" lang="en" altLang="ko-Kore-KR" dirty="0"/>
              <a:t>p &gt; 0.05 </a:t>
            </a:r>
            <a:r>
              <a:rPr kumimoji="1" lang="ko-KR" altLang="en-US" dirty="0"/>
              <a:t>이므로 </a:t>
            </a:r>
            <a:r>
              <a:rPr kumimoji="1" lang="ko-KR" altLang="en-US" dirty="0" err="1"/>
              <a:t>귀무가설</a:t>
            </a:r>
            <a:r>
              <a:rPr kumimoji="1" lang="ko-KR" altLang="en-US" dirty="0"/>
              <a:t> 채택</a:t>
            </a:r>
            <a:r>
              <a:rPr kumimoji="1" lang="en-US" altLang="ko-KR" dirty="0"/>
              <a:t>, </a:t>
            </a:r>
            <a:r>
              <a:rPr kumimoji="1" lang="ko-KR" altLang="en-US" dirty="0"/>
              <a:t>정류성을 따름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-</a:t>
            </a:r>
            <a:r>
              <a:rPr kumimoji="1" lang="ko-KR" altLang="en-US" dirty="0"/>
              <a:t> 하지만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이동인구</a:t>
            </a:r>
            <a:r>
              <a:rPr kumimoji="1" lang="en-US" altLang="ko-KR" dirty="0"/>
              <a:t>(</a:t>
            </a:r>
            <a:r>
              <a:rPr kumimoji="1" lang="ko-KR" altLang="en-US" dirty="0"/>
              <a:t>합</a:t>
            </a:r>
            <a:r>
              <a:rPr kumimoji="1" lang="en-US" altLang="ko-KR" dirty="0"/>
              <a:t>)</a:t>
            </a:r>
            <a:r>
              <a:rPr kumimoji="1" lang="ko-KR" altLang="en-US" dirty="0"/>
              <a:t>의 경우</a:t>
            </a:r>
            <a:r>
              <a:rPr kumimoji="1" lang="en-US" altLang="ko-KR" dirty="0"/>
              <a:t>, </a:t>
            </a:r>
            <a:r>
              <a:rPr kumimoji="1" lang="en" altLang="ko-Kore-KR" dirty="0"/>
              <a:t>p &lt; 0.05 </a:t>
            </a:r>
            <a:r>
              <a:rPr kumimoji="1" lang="ko-KR" altLang="en-US" dirty="0"/>
              <a:t>이므로 </a:t>
            </a:r>
            <a:r>
              <a:rPr kumimoji="1" lang="ko-KR" altLang="en-US" dirty="0" err="1"/>
              <a:t>귀무가설</a:t>
            </a:r>
            <a:r>
              <a:rPr kumimoji="1" lang="ko-KR" altLang="en-US" dirty="0"/>
              <a:t> 기각</a:t>
            </a:r>
            <a:r>
              <a:rPr kumimoji="1" lang="en-US" altLang="ko-KR" dirty="0"/>
              <a:t>, </a:t>
            </a:r>
            <a:r>
              <a:rPr kumimoji="1" lang="ko-KR" altLang="en-US" dirty="0"/>
              <a:t>대립가설 채택</a:t>
            </a:r>
            <a:r>
              <a:rPr kumimoji="1" lang="en-US" altLang="ko-KR" dirty="0"/>
              <a:t>, </a:t>
            </a:r>
            <a:r>
              <a:rPr kumimoji="1" lang="ko-KR" altLang="en-US" dirty="0"/>
              <a:t>정류성을 따르지 않음</a:t>
            </a:r>
            <a:r>
              <a:rPr kumimoji="1" lang="en-US" altLang="ko-KR" dirty="0"/>
              <a:t>.</a:t>
            </a:r>
            <a:endParaRPr kumimoji="1" lang="en" altLang="ko-Kore-KR" dirty="0"/>
          </a:p>
          <a:p>
            <a:r>
              <a:rPr kumimoji="1" lang="en" altLang="ko-Kore-KR" dirty="0"/>
              <a:t>n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30</a:t>
            </a:r>
            <a:r>
              <a:rPr kumimoji="1" lang="ko-KR" altLang="en-US" dirty="0"/>
              <a:t>보다 작고 </a:t>
            </a:r>
            <a:r>
              <a:rPr kumimoji="1" lang="en" altLang="ko-Kore-KR" dirty="0"/>
              <a:t>p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0.05 </a:t>
            </a:r>
            <a:r>
              <a:rPr kumimoji="1" lang="ko-KR" altLang="en-US" dirty="0"/>
              <a:t>보다 작으므로 정규성을 따르지 않음</a:t>
            </a:r>
            <a:r>
              <a:rPr kumimoji="1" lang="en-US" altLang="ko-KR" dirty="0"/>
              <a:t>.</a:t>
            </a:r>
            <a:endParaRPr kumimoji="1" lang="en" altLang="ko-Kore-KR" dirty="0"/>
          </a:p>
          <a:p>
            <a:r>
              <a:rPr kumimoji="1" lang="ko-KR" altLang="en-US" b="1" dirty="0"/>
              <a:t>따라서 </a:t>
            </a:r>
            <a:r>
              <a:rPr kumimoji="1" lang="ko-KR" altLang="en-US" b="1" dirty="0" err="1"/>
              <a:t>비모수</a:t>
            </a:r>
            <a:r>
              <a:rPr kumimoji="1" lang="ko-KR" altLang="en-US" b="1" dirty="0"/>
              <a:t> 검정 필요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48320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B2D68A-C742-8D31-B587-5F2D3CE2B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7700"/>
            <a:ext cx="10515600" cy="694291"/>
          </a:xfrm>
        </p:spPr>
        <p:txBody>
          <a:bodyPr/>
          <a:lstStyle/>
          <a:p>
            <a:r>
              <a:rPr kumimoji="1" lang="ko-KR" altLang="en-US" dirty="0" err="1"/>
              <a:t>비모수</a:t>
            </a:r>
            <a:r>
              <a:rPr kumimoji="1" lang="ko-KR" altLang="en-US" dirty="0"/>
              <a:t> 검정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2DA9C68-F44A-39BA-4957-9FDE04B2CE3A}"/>
              </a:ext>
            </a:extLst>
          </p:cNvPr>
          <p:cNvSpPr txBox="1">
            <a:spLocks/>
          </p:cNvSpPr>
          <p:nvPr/>
        </p:nvSpPr>
        <p:spPr>
          <a:xfrm>
            <a:off x="937437" y="3429000"/>
            <a:ext cx="10515600" cy="9657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" altLang="ko-Kore-KR" dirty="0"/>
              <a:t>p&lt;0.05 </a:t>
            </a:r>
            <a:r>
              <a:rPr kumimoji="1" lang="ko-KR" altLang="en-US" dirty="0"/>
              <a:t>이므로 </a:t>
            </a:r>
            <a:r>
              <a:rPr kumimoji="1" lang="ko-KR" altLang="en-US" dirty="0" err="1"/>
              <a:t>귀무가설</a:t>
            </a:r>
            <a:r>
              <a:rPr kumimoji="1" lang="ko-KR" altLang="en-US" dirty="0"/>
              <a:t> 기각</a:t>
            </a:r>
            <a:r>
              <a:rPr kumimoji="1" lang="en-US" altLang="ko-KR" dirty="0"/>
              <a:t>, </a:t>
            </a:r>
            <a:r>
              <a:rPr kumimoji="1" lang="ko-KR" altLang="en-US" dirty="0"/>
              <a:t>대립가설 채택</a:t>
            </a:r>
            <a:endParaRPr kumimoji="1" lang="en" altLang="ko-Kore-KR" dirty="0"/>
          </a:p>
          <a:p>
            <a:r>
              <a:rPr kumimoji="1" lang="ko-KR" altLang="en-US" dirty="0"/>
              <a:t>따라서 </a:t>
            </a:r>
            <a:r>
              <a:rPr kumimoji="1" lang="ko-KR" altLang="en-US" b="1" dirty="0"/>
              <a:t>노선수와 </a:t>
            </a:r>
            <a:r>
              <a:rPr kumimoji="1" lang="ko-KR" altLang="en-US" b="1" dirty="0" err="1"/>
              <a:t>유입인구수는</a:t>
            </a:r>
            <a:r>
              <a:rPr kumimoji="1" lang="ko-KR" altLang="en-US" b="1" dirty="0"/>
              <a:t> 상관관계가 있다</a:t>
            </a:r>
            <a:r>
              <a:rPr kumimoji="1" lang="en-US" altLang="ko-KR" b="1" dirty="0"/>
              <a:t>.</a:t>
            </a:r>
            <a:endParaRPr kumimoji="1" lang="ko-Kore-KR" altLang="en-US" b="1" dirty="0"/>
          </a:p>
          <a:p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32976E-F0B0-9349-0F3A-BBDF377FF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990" y="1327888"/>
            <a:ext cx="71247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410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D9CBDB-3DCC-41BF-9C56-E15EBD1AD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가설 </a:t>
            </a:r>
            <a:r>
              <a:rPr kumimoji="1" lang="en-US" altLang="ko-KR" dirty="0"/>
              <a:t>1. </a:t>
            </a:r>
            <a:r>
              <a:rPr kumimoji="1" lang="ko-KR" altLang="en-US" dirty="0"/>
              <a:t>출발 자치구와 도착 자치구가 </a:t>
            </a:r>
            <a:r>
              <a:rPr kumimoji="1" lang="ko-KR" altLang="en-US" dirty="0" err="1"/>
              <a:t>같을때가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다를때보다</a:t>
            </a:r>
            <a:r>
              <a:rPr kumimoji="1" lang="ko-KR" altLang="en-US" dirty="0"/>
              <a:t> 짧다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B8AB38-4F9F-BA26-96A5-40F917CA3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대립가설</a:t>
            </a:r>
            <a:r>
              <a:rPr kumimoji="1" lang="en-US" altLang="ko-KR" dirty="0"/>
              <a:t>: </a:t>
            </a:r>
            <a:r>
              <a:rPr kumimoji="1" lang="ko-KR" altLang="en-US" dirty="0" err="1"/>
              <a:t>같을때와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다를때</a:t>
            </a:r>
            <a:r>
              <a:rPr kumimoji="1" lang="en-US" altLang="ko-KR" dirty="0"/>
              <a:t>, </a:t>
            </a:r>
            <a:r>
              <a:rPr kumimoji="1" lang="ko-KR" altLang="en-US" dirty="0"/>
              <a:t>평균이동시간에 차이가 있다</a:t>
            </a:r>
            <a:r>
              <a:rPr kumimoji="1" lang="en-US" altLang="ko-KR" dirty="0"/>
              <a:t>.</a:t>
            </a:r>
            <a:endParaRPr kumimoji="1" lang="en" altLang="ko-Kore-KR" dirty="0"/>
          </a:p>
          <a:p>
            <a:r>
              <a:rPr kumimoji="1" lang="ko-KR" altLang="en-US" dirty="0" err="1"/>
              <a:t>귀무가설</a:t>
            </a:r>
            <a:r>
              <a:rPr kumimoji="1" lang="en-US" altLang="ko-KR" dirty="0"/>
              <a:t>: </a:t>
            </a:r>
            <a:r>
              <a:rPr kumimoji="1" lang="ko-KR" altLang="en-US" dirty="0" err="1"/>
              <a:t>같을때와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다를때</a:t>
            </a:r>
            <a:r>
              <a:rPr kumimoji="1" lang="en-US" altLang="ko-KR" dirty="0"/>
              <a:t>, </a:t>
            </a:r>
            <a:r>
              <a:rPr kumimoji="1" lang="ko-KR" altLang="en-US" dirty="0"/>
              <a:t>평균이동시간에 차이가 없다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69399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2C27F-B1D4-1C79-293A-698E9D519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가설 </a:t>
            </a:r>
            <a:r>
              <a:rPr kumimoji="1" lang="en-US" altLang="ko-KR" dirty="0"/>
              <a:t>3-2. </a:t>
            </a:r>
            <a:r>
              <a:rPr kumimoji="1" lang="ko-KR" altLang="en-US" dirty="0"/>
              <a:t>노선수 많으면 유출인구수가 많다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4055BD-1551-662A-5BD8-8E9221B20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대립가설</a:t>
            </a:r>
            <a:r>
              <a:rPr kumimoji="1" lang="en-US" altLang="ko-KR" dirty="0"/>
              <a:t>: </a:t>
            </a:r>
            <a:r>
              <a:rPr kumimoji="1" lang="ko-KR" altLang="en-US" dirty="0"/>
              <a:t>노선수와 </a:t>
            </a:r>
            <a:r>
              <a:rPr kumimoji="1" lang="ko-KR" altLang="en-US" dirty="0" err="1"/>
              <a:t>유출인구수는</a:t>
            </a:r>
            <a:r>
              <a:rPr kumimoji="1" lang="ko-KR" altLang="en-US" dirty="0"/>
              <a:t> 상관관계가 있다</a:t>
            </a:r>
            <a:r>
              <a:rPr kumimoji="1" lang="en-US" altLang="ko-KR" dirty="0"/>
              <a:t>.</a:t>
            </a:r>
            <a:endParaRPr kumimoji="1" lang="en" altLang="ko-Kore-KR" dirty="0"/>
          </a:p>
          <a:p>
            <a:r>
              <a:rPr kumimoji="1" lang="ko-KR" altLang="en-US" dirty="0" err="1"/>
              <a:t>귀무가설</a:t>
            </a:r>
            <a:r>
              <a:rPr kumimoji="1" lang="en-US" altLang="ko-KR" dirty="0"/>
              <a:t>: </a:t>
            </a:r>
            <a:r>
              <a:rPr kumimoji="1" lang="ko-KR" altLang="en-US" dirty="0"/>
              <a:t>노선수와 </a:t>
            </a:r>
            <a:r>
              <a:rPr kumimoji="1" lang="ko-KR" altLang="en-US" dirty="0" err="1"/>
              <a:t>유출인구수는</a:t>
            </a:r>
            <a:r>
              <a:rPr kumimoji="1" lang="ko-KR" altLang="en-US" dirty="0"/>
              <a:t> 상관관계가 없다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27134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4E8B450-7D0B-3AA4-5C5C-544E5D8E20D6}"/>
              </a:ext>
            </a:extLst>
          </p:cNvPr>
          <p:cNvSpPr txBox="1">
            <a:spLocks/>
          </p:cNvSpPr>
          <p:nvPr/>
        </p:nvSpPr>
        <p:spPr>
          <a:xfrm>
            <a:off x="697523" y="2692058"/>
            <a:ext cx="10515600" cy="54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/>
              <a:t>유출 인구수는 자치구 내부이동은 고려하지 않는다고 가정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84DA8A0-DBB2-7075-5F19-0C065957C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393" y="3306262"/>
            <a:ext cx="99441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392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0C0CC8E-9C2A-9C50-8385-CA1B573C8D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109" y="691356"/>
            <a:ext cx="1397000" cy="673100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90E6232-373C-2C00-C920-B3AF30D9568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/>
              <a:t>집단의 수 </a:t>
            </a:r>
            <a:r>
              <a:rPr kumimoji="1" lang="en" altLang="ko-Kore-KR" dirty="0"/>
              <a:t>n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30</a:t>
            </a:r>
            <a:r>
              <a:rPr kumimoji="1" lang="ko-KR" altLang="en-US" dirty="0"/>
              <a:t>보다 작으므로 정규성 검정을 </a:t>
            </a:r>
            <a:r>
              <a:rPr kumimoji="1" lang="ko-KR" altLang="en-US" dirty="0" err="1"/>
              <a:t>진행해야함</a:t>
            </a:r>
            <a:r>
              <a:rPr kumimoji="1" lang="en-US" altLang="ko-KR" dirty="0"/>
              <a:t>.</a:t>
            </a:r>
            <a:endParaRPr kumimoji="1" lang="en" altLang="ko-Kore-KR" dirty="0"/>
          </a:p>
          <a:p>
            <a:r>
              <a:rPr kumimoji="1" lang="ko-KR" altLang="en-US" dirty="0" err="1"/>
              <a:t>귀무가설</a:t>
            </a:r>
            <a:r>
              <a:rPr kumimoji="1" lang="en-US" altLang="ko-KR" dirty="0"/>
              <a:t>: </a:t>
            </a:r>
            <a:r>
              <a:rPr kumimoji="1" lang="ko-KR" altLang="en-US" dirty="0"/>
              <a:t>데이터는 정규분포를 띨 것이다</a:t>
            </a:r>
            <a:r>
              <a:rPr kumimoji="1" lang="en-US" altLang="ko-KR" dirty="0"/>
              <a:t>. </a:t>
            </a:r>
            <a:endParaRPr kumimoji="1" lang="en" altLang="ko-Kore-KR" dirty="0"/>
          </a:p>
          <a:p>
            <a:r>
              <a:rPr kumimoji="1" lang="ko-KR" altLang="en-US" dirty="0"/>
              <a:t>대립가설</a:t>
            </a:r>
            <a:r>
              <a:rPr kumimoji="1" lang="en-US" altLang="ko-KR" dirty="0"/>
              <a:t>: </a:t>
            </a:r>
            <a:r>
              <a:rPr kumimoji="1" lang="ko-KR" altLang="en-US" dirty="0"/>
              <a:t>데이터는 정규분포를 띠지 않을 것이다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56251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3C6F63-D9BC-87AC-AD36-6F734E19C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5290"/>
            <a:ext cx="10515600" cy="598598"/>
          </a:xfrm>
        </p:spPr>
        <p:txBody>
          <a:bodyPr/>
          <a:lstStyle/>
          <a:p>
            <a:r>
              <a:rPr kumimoji="1" lang="ko-KR" altLang="en-US" dirty="0"/>
              <a:t>정규성 검정</a:t>
            </a:r>
            <a:endParaRPr kumimoji="1" lang="ko-Kore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9C4F2E5-D567-D96E-6F6C-0EE785EF31ED}"/>
              </a:ext>
            </a:extLst>
          </p:cNvPr>
          <p:cNvSpPr txBox="1">
            <a:spLocks/>
          </p:cNvSpPr>
          <p:nvPr/>
        </p:nvSpPr>
        <p:spPr>
          <a:xfrm>
            <a:off x="838200" y="3828089"/>
            <a:ext cx="10515600" cy="238765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kumimoji="1" lang="ko-KR" altLang="en-US" dirty="0"/>
              <a:t>노선수의 경우</a:t>
            </a:r>
            <a:r>
              <a:rPr kumimoji="1" lang="en-US" altLang="ko-KR" dirty="0"/>
              <a:t>, </a:t>
            </a:r>
            <a:r>
              <a:rPr kumimoji="1" lang="en" altLang="ko-Kore-KR" dirty="0"/>
              <a:t>p &gt; 0.05 </a:t>
            </a:r>
            <a:r>
              <a:rPr kumimoji="1" lang="ko-KR" altLang="en-US" dirty="0"/>
              <a:t>이므로 </a:t>
            </a:r>
            <a:r>
              <a:rPr kumimoji="1" lang="ko-KR" altLang="en-US" dirty="0" err="1"/>
              <a:t>귀무가설</a:t>
            </a:r>
            <a:r>
              <a:rPr kumimoji="1" lang="ko-KR" altLang="en-US" dirty="0"/>
              <a:t> 채택</a:t>
            </a:r>
            <a:r>
              <a:rPr kumimoji="1" lang="en-US" altLang="ko-KR" dirty="0"/>
              <a:t>, </a:t>
            </a:r>
            <a:r>
              <a:rPr kumimoji="1" lang="ko-KR" altLang="en-US" dirty="0"/>
              <a:t>정류성을 따름</a:t>
            </a:r>
            <a:r>
              <a:rPr kumimoji="1" lang="en-US" altLang="ko-KR" dirty="0"/>
              <a:t>.</a:t>
            </a:r>
          </a:p>
          <a:p>
            <a:pPr>
              <a:lnSpc>
                <a:spcPct val="160000"/>
              </a:lnSpc>
            </a:pPr>
            <a:r>
              <a:rPr kumimoji="1" lang="ko-KR" altLang="en-US" dirty="0"/>
              <a:t>하지만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이동인구</a:t>
            </a:r>
            <a:r>
              <a:rPr kumimoji="1" lang="en-US" altLang="ko-KR" dirty="0"/>
              <a:t>(</a:t>
            </a:r>
            <a:r>
              <a:rPr kumimoji="1" lang="ko-KR" altLang="en-US" dirty="0"/>
              <a:t>합</a:t>
            </a:r>
            <a:r>
              <a:rPr kumimoji="1" lang="en-US" altLang="ko-KR" dirty="0"/>
              <a:t>)</a:t>
            </a:r>
            <a:r>
              <a:rPr kumimoji="1" lang="ko-KR" altLang="en-US" dirty="0"/>
              <a:t>의 경우</a:t>
            </a:r>
            <a:r>
              <a:rPr kumimoji="1" lang="en-US" altLang="ko-KR" dirty="0"/>
              <a:t>, </a:t>
            </a:r>
            <a:r>
              <a:rPr kumimoji="1" lang="en" altLang="ko-Kore-KR" dirty="0"/>
              <a:t>p &lt; 0.05 </a:t>
            </a:r>
            <a:r>
              <a:rPr kumimoji="1" lang="ko-KR" altLang="en-US" dirty="0"/>
              <a:t>이므로 </a:t>
            </a:r>
            <a:r>
              <a:rPr kumimoji="1" lang="ko-KR" altLang="en-US" dirty="0" err="1"/>
              <a:t>귀무가설</a:t>
            </a:r>
            <a:r>
              <a:rPr kumimoji="1" lang="ko-KR" altLang="en-US" dirty="0"/>
              <a:t> 기각</a:t>
            </a:r>
            <a:r>
              <a:rPr kumimoji="1" lang="en-US" altLang="ko-KR" dirty="0"/>
              <a:t>, </a:t>
            </a:r>
            <a:r>
              <a:rPr kumimoji="1" lang="ko-KR" altLang="en-US" dirty="0"/>
              <a:t>대립가설 채택</a:t>
            </a:r>
            <a:r>
              <a:rPr kumimoji="1" lang="en-US" altLang="ko-KR" dirty="0"/>
              <a:t>, </a:t>
            </a:r>
            <a:r>
              <a:rPr kumimoji="1" lang="ko-KR" altLang="en-US" dirty="0"/>
              <a:t>정류성을 따르지 않음</a:t>
            </a:r>
            <a:r>
              <a:rPr kumimoji="1" lang="en-US" altLang="ko-KR" dirty="0"/>
              <a:t>. </a:t>
            </a:r>
            <a:endParaRPr kumimoji="1" lang="en" altLang="ko-Kore-KR" dirty="0"/>
          </a:p>
          <a:p>
            <a:pPr>
              <a:lnSpc>
                <a:spcPct val="160000"/>
              </a:lnSpc>
            </a:pPr>
            <a:r>
              <a:rPr kumimoji="1" lang="en" altLang="ko-Kore-KR" dirty="0"/>
              <a:t>n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30</a:t>
            </a:r>
            <a:r>
              <a:rPr kumimoji="1" lang="ko-KR" altLang="en-US" dirty="0"/>
              <a:t>보다 작고 </a:t>
            </a:r>
            <a:r>
              <a:rPr kumimoji="1" lang="en" altLang="ko-Kore-KR" dirty="0"/>
              <a:t>p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0.05 </a:t>
            </a:r>
            <a:r>
              <a:rPr kumimoji="1" lang="ko-KR" altLang="en-US" dirty="0"/>
              <a:t>보다 작으므로 정규성을 따르지 않음</a:t>
            </a:r>
            <a:r>
              <a:rPr kumimoji="1" lang="en-US" altLang="ko-KR" dirty="0"/>
              <a:t>.</a:t>
            </a:r>
            <a:endParaRPr kumimoji="1" lang="en" altLang="ko-Kore-KR" dirty="0"/>
          </a:p>
          <a:p>
            <a:pPr>
              <a:lnSpc>
                <a:spcPct val="160000"/>
              </a:lnSpc>
            </a:pPr>
            <a:r>
              <a:rPr kumimoji="1" lang="ko-KR" altLang="en-US" dirty="0"/>
              <a:t>따라서 </a:t>
            </a:r>
            <a:r>
              <a:rPr kumimoji="1" lang="ko-KR" altLang="en-US" dirty="0" err="1"/>
              <a:t>비모수</a:t>
            </a:r>
            <a:r>
              <a:rPr kumimoji="1" lang="ko-KR" altLang="en-US" dirty="0"/>
              <a:t> 검정 필요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4FDA98-E12F-EDD8-404F-C226B0465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324" y="1517059"/>
            <a:ext cx="7772400" cy="167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81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테이블이(가) 표시된 사진&#10;&#10;자동 생성된 설명">
            <a:extLst>
              <a:ext uri="{FF2B5EF4-FFF2-40B4-BE49-F238E27FC236}">
                <a16:creationId xmlns:a16="http://schemas.microsoft.com/office/drawing/2014/main" id="{2612DE70-A4E6-42A9-21D4-017DB7276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490" y="2387600"/>
            <a:ext cx="7251700" cy="1041400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02CC320-3E42-5112-20AF-CC50B5FF7A63}"/>
              </a:ext>
            </a:extLst>
          </p:cNvPr>
          <p:cNvSpPr txBox="1">
            <a:spLocks/>
          </p:cNvSpPr>
          <p:nvPr/>
        </p:nvSpPr>
        <p:spPr>
          <a:xfrm>
            <a:off x="838200" y="4008473"/>
            <a:ext cx="10515600" cy="2168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" altLang="ko-Kore-KR" dirty="0"/>
              <a:t>p&lt;0.05 </a:t>
            </a:r>
            <a:r>
              <a:rPr kumimoji="1" lang="ko-KR" altLang="en-US" dirty="0"/>
              <a:t>이므로 </a:t>
            </a:r>
            <a:r>
              <a:rPr kumimoji="1" lang="ko-KR" altLang="en-US" dirty="0" err="1"/>
              <a:t>귀무가설</a:t>
            </a:r>
            <a:r>
              <a:rPr kumimoji="1" lang="ko-KR" altLang="en-US" dirty="0"/>
              <a:t> 기각</a:t>
            </a:r>
            <a:r>
              <a:rPr kumimoji="1" lang="en-US" altLang="ko-KR" dirty="0"/>
              <a:t>, </a:t>
            </a:r>
            <a:r>
              <a:rPr kumimoji="1" lang="ko-KR" altLang="en-US" dirty="0"/>
              <a:t>대립가설 채택</a:t>
            </a:r>
            <a:endParaRPr kumimoji="1" lang="en-US" altLang="ko-KR" dirty="0"/>
          </a:p>
          <a:p>
            <a:r>
              <a:rPr kumimoji="1" lang="ko-KR" altLang="en-US" dirty="0"/>
              <a:t>따라서 </a:t>
            </a:r>
            <a:r>
              <a:rPr kumimoji="1" lang="ko-KR" altLang="en-US" b="1" dirty="0"/>
              <a:t>노선수와 </a:t>
            </a:r>
            <a:r>
              <a:rPr kumimoji="1" lang="ko-KR" altLang="en-US" b="1" dirty="0" err="1"/>
              <a:t>유출인구수는</a:t>
            </a:r>
            <a:r>
              <a:rPr kumimoji="1" lang="ko-KR" altLang="en-US" b="1" dirty="0"/>
              <a:t> 상관관계가 있다</a:t>
            </a:r>
            <a:r>
              <a:rPr kumimoji="1" lang="en-US" altLang="ko-KR" b="1" dirty="0"/>
              <a:t>.</a:t>
            </a:r>
            <a:endParaRPr kumimoji="1" lang="ko-Kore-KR" altLang="en-US" b="1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716ED5B-F491-E884-DD46-B1AE2F4B3302}"/>
              </a:ext>
            </a:extLst>
          </p:cNvPr>
          <p:cNvSpPr txBox="1">
            <a:spLocks/>
          </p:cNvSpPr>
          <p:nvPr/>
        </p:nvSpPr>
        <p:spPr>
          <a:xfrm>
            <a:off x="838200" y="475290"/>
            <a:ext cx="10515600" cy="598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 err="1"/>
              <a:t>비모수</a:t>
            </a:r>
            <a:r>
              <a:rPr kumimoji="1" lang="ko-KR" altLang="en-US" dirty="0"/>
              <a:t> 검정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37607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E2578F-2221-48FE-9B10-3CBAC6B01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/>
              <a:t>가설 </a:t>
            </a:r>
            <a:r>
              <a:rPr kumimoji="1" lang="en-US" altLang="ko-KR" dirty="0"/>
              <a:t>2</a:t>
            </a:r>
            <a:r>
              <a:rPr kumimoji="1" lang="ko-KR" altLang="en-US" dirty="0"/>
              <a:t>와 가설 </a:t>
            </a:r>
            <a:r>
              <a:rPr kumimoji="1" lang="en-US" altLang="ko-KR" dirty="0"/>
              <a:t>3</a:t>
            </a:r>
            <a:r>
              <a:rPr kumimoji="1" lang="ko-KR" altLang="en-US" dirty="0"/>
              <a:t>에 의해 정류장수는 </a:t>
            </a:r>
            <a:r>
              <a:rPr kumimoji="1" lang="ko-KR" altLang="en-US" dirty="0" err="1"/>
              <a:t>유입인구수와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유출인구수와</a:t>
            </a:r>
            <a:r>
              <a:rPr kumimoji="1" lang="ko-KR" altLang="en-US" dirty="0"/>
              <a:t> 상관 관계가 있고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노선수 또한 </a:t>
            </a:r>
            <a:r>
              <a:rPr kumimoji="1" lang="ko-KR" altLang="en-US" dirty="0" err="1"/>
              <a:t>유입인구수와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유출인구수와</a:t>
            </a:r>
            <a:r>
              <a:rPr kumimoji="1" lang="ko-KR" altLang="en-US" dirty="0"/>
              <a:t> 상관관계가 있다</a:t>
            </a:r>
            <a:r>
              <a:rPr kumimoji="1"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ko-Kore-KR" altLang="en-US" dirty="0"/>
              <a:t>상관계수를</a:t>
            </a:r>
            <a:r>
              <a:rPr kumimoji="1" lang="ko-KR" altLang="en-US" dirty="0"/>
              <a:t> 통해 </a:t>
            </a:r>
            <a:r>
              <a:rPr kumimoji="1" lang="ko-Kore-KR" altLang="en-US" dirty="0"/>
              <a:t>어떤</a:t>
            </a:r>
            <a:r>
              <a:rPr kumimoji="1" lang="ko-KR" altLang="en-US" dirty="0"/>
              <a:t> </a:t>
            </a:r>
            <a:r>
              <a:rPr kumimoji="1" lang="en-US" altLang="ko-KR" dirty="0"/>
              <a:t>feature</a:t>
            </a:r>
            <a:r>
              <a:rPr kumimoji="1" lang="ko-KR" altLang="en-US" dirty="0"/>
              <a:t>가 상관관계가 </a:t>
            </a:r>
            <a:r>
              <a:rPr kumimoji="1" lang="ko-KR" altLang="en-US" dirty="0" err="1"/>
              <a:t>깊은지</a:t>
            </a:r>
            <a:r>
              <a:rPr kumimoji="1" lang="ko-KR" altLang="en-US" dirty="0"/>
              <a:t> 알 수 있는데</a:t>
            </a:r>
            <a:r>
              <a:rPr kumimoji="1" lang="en-US" altLang="ko-KR" dirty="0"/>
              <a:t>,</a:t>
            </a:r>
            <a:br>
              <a:rPr kumimoji="1" lang="en-US" altLang="ko-KR" dirty="0"/>
            </a:br>
            <a:r>
              <a:rPr kumimoji="1" lang="en-US" altLang="ko-KR" dirty="0"/>
              <a:t>1</a:t>
            </a:r>
            <a:r>
              <a:rPr kumimoji="1" lang="ko-KR" altLang="en-US" dirty="0"/>
              <a:t>에 가까울수록 관계가 깊으며 </a:t>
            </a:r>
            <a:r>
              <a:rPr kumimoji="1" lang="en-US" altLang="ko-KR" dirty="0"/>
              <a:t>(</a:t>
            </a:r>
            <a:r>
              <a:rPr kumimoji="1" lang="ko-KR" altLang="en-US" dirty="0"/>
              <a:t>강한양의 상관관계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br>
              <a:rPr kumimoji="1" lang="en-US" altLang="ko-KR" dirty="0"/>
            </a:br>
            <a:r>
              <a:rPr kumimoji="1" lang="en-US" altLang="ko-KR" dirty="0"/>
              <a:t>0</a:t>
            </a:r>
            <a:r>
              <a:rPr kumimoji="1" lang="ko-KR" altLang="en-US" dirty="0"/>
              <a:t>에 가까울수록 관계가 적다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약한 양의 상관관계</a:t>
            </a:r>
            <a:r>
              <a:rPr kumimoji="1" lang="en-US" altLang="ko-KR" dirty="0"/>
              <a:t>)</a:t>
            </a:r>
            <a:br>
              <a:rPr lang="ko-KR" altLang="en-US" dirty="0"/>
            </a:b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18473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E859AC-C703-21A2-9118-D5B31B1A6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9448"/>
            <a:ext cx="10515600" cy="619863"/>
          </a:xfrm>
        </p:spPr>
        <p:txBody>
          <a:bodyPr/>
          <a:lstStyle/>
          <a:p>
            <a:r>
              <a:rPr kumimoji="1" lang="ko-KR" altLang="en-US" dirty="0"/>
              <a:t>상관계수를 구하고 시각화하기 위한 데이터프레임 </a:t>
            </a:r>
            <a:r>
              <a:rPr kumimoji="1" lang="en-US" altLang="ko-KR" dirty="0"/>
              <a:t> </a:t>
            </a:r>
            <a:r>
              <a:rPr kumimoji="1" lang="en" altLang="ko-Kore-KR" dirty="0"/>
              <a:t>total</a:t>
            </a:r>
            <a:endParaRPr kumimoji="1" lang="ko-Kore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8AD48D5-884D-6530-F7B6-AE3B974C7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083" y="1669311"/>
            <a:ext cx="6464300" cy="1409700"/>
          </a:xfrm>
          <a:prstGeom prst="rect">
            <a:avLst/>
          </a:prstGeom>
        </p:spPr>
      </p:pic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EA178C25-4473-8580-77F4-C8FD72337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083" y="3552678"/>
            <a:ext cx="45847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5576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테이블이(가) 표시된 사진&#10;&#10;자동 생성된 설명">
            <a:extLst>
              <a:ext uri="{FF2B5EF4-FFF2-40B4-BE49-F238E27FC236}">
                <a16:creationId xmlns:a16="http://schemas.microsoft.com/office/drawing/2014/main" id="{ACAC44F4-49D3-2F4D-874F-21BEA8B600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623" y="1617503"/>
            <a:ext cx="5390405" cy="2518561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6C777E6-174B-0D96-B133-C0B8013DF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028" y="339556"/>
            <a:ext cx="6386865" cy="6004745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0C7E341-2DCD-CD09-9EE8-2DDFF85C70BD}"/>
              </a:ext>
            </a:extLst>
          </p:cNvPr>
          <p:cNvSpPr txBox="1">
            <a:spLocks/>
          </p:cNvSpPr>
          <p:nvPr/>
        </p:nvSpPr>
        <p:spPr>
          <a:xfrm>
            <a:off x="821275" y="773001"/>
            <a:ext cx="4159102" cy="61986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" altLang="ko-Kore-KR" dirty="0"/>
              <a:t>Total</a:t>
            </a:r>
            <a:r>
              <a:rPr kumimoji="1" lang="ko-KR" altLang="en-US" dirty="0"/>
              <a:t>을 이용해 상관계수를 나타내고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 err="1"/>
              <a:t>히트맵을</a:t>
            </a:r>
            <a:r>
              <a:rPr kumimoji="1" lang="ko-KR" altLang="en-US" dirty="0"/>
              <a:t> 이용해 시각화</a:t>
            </a:r>
            <a:endParaRPr kumimoji="1" lang="ko-Kore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958F0F0-FA21-735D-DFE1-EE5C1FB46EDB}"/>
              </a:ext>
            </a:extLst>
          </p:cNvPr>
          <p:cNvSpPr txBox="1">
            <a:spLocks/>
          </p:cNvSpPr>
          <p:nvPr/>
        </p:nvSpPr>
        <p:spPr>
          <a:xfrm>
            <a:off x="569637" y="4360703"/>
            <a:ext cx="4159102" cy="136323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kumimoji="1" lang="ko-Kore-KR" altLang="en-US" dirty="0"/>
              <a:t>노선수가</a:t>
            </a:r>
            <a:r>
              <a:rPr kumimoji="1" lang="ko-KR" altLang="en-US" dirty="0"/>
              <a:t> 정류장수보다 </a:t>
            </a:r>
            <a:br>
              <a:rPr kumimoji="1" lang="en-US" altLang="ko-KR" dirty="0"/>
            </a:br>
            <a:r>
              <a:rPr kumimoji="1" lang="ko-KR" altLang="en-US" dirty="0"/>
              <a:t>유입이동인구와 유출이동인구와 </a:t>
            </a:r>
            <a:br>
              <a:rPr kumimoji="1" lang="en-US" altLang="ko-KR" dirty="0"/>
            </a:br>
            <a:r>
              <a:rPr kumimoji="1" lang="ko-Kore-KR" altLang="en-US" dirty="0"/>
              <a:t>상관관계가</a:t>
            </a:r>
            <a:r>
              <a:rPr kumimoji="1" lang="ko-KR" altLang="en-US" dirty="0"/>
              <a:t> 깊다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1999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58ACAE8-B946-2377-3BD6-89905227E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862" y="549309"/>
            <a:ext cx="10020300" cy="105410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424DE24-9B9F-7867-FB21-16A97E2F6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862" y="1795092"/>
            <a:ext cx="9719788" cy="1054100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8F3B2702-7A57-B0FB-CBC6-15CC67543A55}"/>
              </a:ext>
            </a:extLst>
          </p:cNvPr>
          <p:cNvSpPr txBox="1">
            <a:spLocks/>
          </p:cNvSpPr>
          <p:nvPr/>
        </p:nvSpPr>
        <p:spPr>
          <a:xfrm>
            <a:off x="767862" y="303530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/>
              <a:t>출발자치구와 도착자치구가 </a:t>
            </a:r>
            <a:r>
              <a:rPr kumimoji="1" lang="ko-KR" altLang="en-US" dirty="0" err="1"/>
              <a:t>같을때와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다를때</a:t>
            </a:r>
            <a:r>
              <a:rPr kumimoji="1" lang="ko-KR" altLang="en-US" dirty="0"/>
              <a:t> </a:t>
            </a:r>
            <a:br>
              <a:rPr kumimoji="1" lang="en-US" altLang="ko-KR" dirty="0"/>
            </a:br>
            <a:r>
              <a:rPr kumimoji="1" lang="ko-KR" altLang="en-US" dirty="0"/>
              <a:t>모두 데이터 수 </a:t>
            </a:r>
            <a:r>
              <a:rPr kumimoji="1" lang="en" altLang="ko-KR" dirty="0"/>
              <a:t>n</a:t>
            </a:r>
            <a:r>
              <a:rPr kumimoji="1" lang="ko-KR" altLang="en-US" dirty="0"/>
              <a:t>보다 </a:t>
            </a:r>
            <a:r>
              <a:rPr kumimoji="1" lang="en-US" altLang="ko-KR" dirty="0"/>
              <a:t>30</a:t>
            </a:r>
            <a:r>
              <a:rPr kumimoji="1" lang="ko-KR" altLang="en-US" dirty="0"/>
              <a:t>크므로 정규성을 따른다고 가정</a:t>
            </a:r>
            <a:endParaRPr kumimoji="1" lang="en" altLang="ko-KR" dirty="0"/>
          </a:p>
          <a:p>
            <a:r>
              <a:rPr kumimoji="1" lang="ko-KR" altLang="en-US" dirty="0"/>
              <a:t>두 집단 모두 정규성을 </a:t>
            </a:r>
            <a:r>
              <a:rPr kumimoji="1" lang="ko-KR" altLang="en-US" dirty="0" err="1"/>
              <a:t>따르기</a:t>
            </a:r>
            <a:r>
              <a:rPr kumimoji="1" lang="ko-KR" altLang="en-US" dirty="0"/>
              <a:t> 때문에 </a:t>
            </a:r>
            <a:r>
              <a:rPr kumimoji="1" lang="ko-KR" altLang="en-US" dirty="0" err="1"/>
              <a:t>독립표본검정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모수검정</a:t>
            </a:r>
            <a:r>
              <a:rPr kumimoji="1" lang="en-US" altLang="ko-KR" dirty="0"/>
              <a:t>) </a:t>
            </a:r>
            <a:r>
              <a:rPr kumimoji="1" lang="ko-KR" altLang="en-US" dirty="0"/>
              <a:t>사용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=&gt;</a:t>
            </a:r>
            <a:r>
              <a:rPr kumimoji="1" lang="ko-KR" altLang="en-US" dirty="0"/>
              <a:t> 독립표본 검정 </a:t>
            </a:r>
            <a:r>
              <a:rPr kumimoji="1" lang="en" altLang="ko-KR" dirty="0"/>
              <a:t>T-test </a:t>
            </a:r>
            <a:r>
              <a:rPr kumimoji="1" lang="ko-KR" altLang="en-US" dirty="0"/>
              <a:t>진행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43122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7B9338-14F4-6287-32EA-CE1D60402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73193"/>
            <a:ext cx="10515600" cy="2603769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독립표본 </a:t>
            </a:r>
            <a:r>
              <a:rPr kumimoji="1" lang="en" altLang="ko-Kore-KR" dirty="0"/>
              <a:t>t-</a:t>
            </a:r>
            <a:r>
              <a:rPr kumimoji="1" lang="ko-KR" altLang="en-US" dirty="0"/>
              <a:t>검정 결과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" altLang="ko-Kore-KR" dirty="0"/>
              <a:t>p-value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0.05</a:t>
            </a:r>
            <a:r>
              <a:rPr kumimoji="1" lang="ko-KR" altLang="en-US" dirty="0"/>
              <a:t>보다 작으므로 </a:t>
            </a:r>
            <a:endParaRPr kumimoji="1" lang="en" altLang="ko-Kore-KR" dirty="0"/>
          </a:p>
          <a:p>
            <a:r>
              <a:rPr kumimoji="1" lang="en" altLang="ko-Kore-KR" dirty="0"/>
              <a:t>"</a:t>
            </a:r>
            <a:r>
              <a:rPr kumimoji="1" lang="ko-KR" altLang="en-US" dirty="0" err="1"/>
              <a:t>같을때와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다를때</a:t>
            </a:r>
            <a:r>
              <a:rPr kumimoji="1" lang="en-US" altLang="ko-KR" dirty="0"/>
              <a:t>, </a:t>
            </a:r>
            <a:r>
              <a:rPr kumimoji="1" lang="ko-KR" altLang="en-US" dirty="0"/>
              <a:t>평균이동시간에 차이가 없다</a:t>
            </a:r>
            <a:r>
              <a:rPr kumimoji="1" lang="en-US" altLang="ko-KR" dirty="0"/>
              <a:t>."</a:t>
            </a:r>
            <a:r>
              <a:rPr kumimoji="1" lang="ko-KR" altLang="en-US" dirty="0"/>
              <a:t>라는 </a:t>
            </a:r>
            <a:r>
              <a:rPr kumimoji="1" lang="ko-KR" altLang="en-US" dirty="0" err="1"/>
              <a:t>귀무가설을</a:t>
            </a:r>
            <a:r>
              <a:rPr kumimoji="1" lang="ko-KR" altLang="en-US" dirty="0"/>
              <a:t> 기각</a:t>
            </a:r>
            <a:r>
              <a:rPr kumimoji="1" lang="en-US" altLang="ko-KR" dirty="0"/>
              <a:t>,</a:t>
            </a:r>
            <a:r>
              <a:rPr kumimoji="1" lang="ko-KR" altLang="en-US" dirty="0"/>
              <a:t> 대립가설 채택</a:t>
            </a:r>
            <a:endParaRPr kumimoji="1" lang="en" altLang="ko-Kore-KR" dirty="0"/>
          </a:p>
          <a:p>
            <a:r>
              <a:rPr kumimoji="1" lang="ko-KR" altLang="en-US" dirty="0"/>
              <a:t>따라서 자치구가 </a:t>
            </a:r>
            <a:r>
              <a:rPr kumimoji="1" lang="ko-KR" altLang="en-US" dirty="0" err="1"/>
              <a:t>같을때와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다를때</a:t>
            </a:r>
            <a:r>
              <a:rPr kumimoji="1" lang="en-US" altLang="ko-KR" dirty="0"/>
              <a:t>, </a:t>
            </a:r>
            <a:r>
              <a:rPr kumimoji="1" lang="ko-KR" altLang="en-US" dirty="0"/>
              <a:t>평균 이동시간에 차이가 있다</a:t>
            </a:r>
            <a:r>
              <a:rPr kumimoji="1" lang="en-US" altLang="ko-KR" dirty="0"/>
              <a:t>. 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ECCA4F6-CE0C-E8B6-F83E-96DC798C1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170" y="681038"/>
            <a:ext cx="62103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851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8DC65-6DF3-763B-3780-616BD5D61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가설 </a:t>
            </a:r>
            <a:r>
              <a:rPr kumimoji="1" lang="en-US" altLang="ko-KR" dirty="0"/>
              <a:t>2-1. </a:t>
            </a:r>
            <a:r>
              <a:rPr kumimoji="1" lang="ko-KR" altLang="en-US" dirty="0"/>
              <a:t>버스정류장수가 많으면 유입인구수가 많다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4BD21E-588B-B1EB-78D3-3395A4EAF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대립가설</a:t>
            </a:r>
            <a:r>
              <a:rPr kumimoji="1" lang="en-US" altLang="ko-KR" dirty="0"/>
              <a:t>: </a:t>
            </a:r>
            <a:r>
              <a:rPr kumimoji="1" lang="ko-KR" altLang="en-US" dirty="0"/>
              <a:t>버스정류장수와 </a:t>
            </a:r>
            <a:r>
              <a:rPr kumimoji="1" lang="ko-KR" altLang="en-US" dirty="0" err="1"/>
              <a:t>유입인구수는</a:t>
            </a:r>
            <a:r>
              <a:rPr kumimoji="1" lang="ko-KR" altLang="en-US" dirty="0"/>
              <a:t> 상관관계가 있다</a:t>
            </a:r>
            <a:r>
              <a:rPr kumimoji="1" lang="en-US" altLang="ko-KR" dirty="0"/>
              <a:t>.</a:t>
            </a:r>
            <a:endParaRPr kumimoji="1" lang="en" altLang="ko-Kore-KR" dirty="0"/>
          </a:p>
          <a:p>
            <a:r>
              <a:rPr kumimoji="1" lang="ko-KR" altLang="en-US" dirty="0" err="1"/>
              <a:t>귀무가설</a:t>
            </a:r>
            <a:r>
              <a:rPr kumimoji="1" lang="en-US" altLang="ko-KR" dirty="0"/>
              <a:t>: </a:t>
            </a:r>
            <a:r>
              <a:rPr kumimoji="1" lang="ko-KR" altLang="en-US" dirty="0"/>
              <a:t>버스정류장수와 </a:t>
            </a:r>
            <a:r>
              <a:rPr kumimoji="1" lang="ko-KR" altLang="en-US" dirty="0" err="1"/>
              <a:t>유입인구수는</a:t>
            </a:r>
            <a:r>
              <a:rPr kumimoji="1" lang="ko-KR" altLang="en-US" dirty="0"/>
              <a:t> 상관관계가 없다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71570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C53231-2D2C-DD85-9DB0-B1C48A141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23" y="2692058"/>
            <a:ext cx="10515600" cy="546100"/>
          </a:xfrm>
        </p:spPr>
        <p:txBody>
          <a:bodyPr>
            <a:normAutofit/>
          </a:bodyPr>
          <a:lstStyle/>
          <a:p>
            <a:r>
              <a:rPr kumimoji="1" lang="ko-KR" altLang="en-US" dirty="0" err="1"/>
              <a:t>유입인구수는</a:t>
            </a:r>
            <a:r>
              <a:rPr kumimoji="1" lang="ko-KR" altLang="en-US" dirty="0"/>
              <a:t> 자치구 내부이동은 고려하지 않는다고 가정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6BED4F6B-146A-4B4C-3B06-1EC8A18DB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393" y="3306262"/>
            <a:ext cx="99441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943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2336BBF-DE4B-D70E-83F0-8BED8816B427}"/>
              </a:ext>
            </a:extLst>
          </p:cNvPr>
          <p:cNvSpPr txBox="1">
            <a:spLocks/>
          </p:cNvSpPr>
          <p:nvPr/>
        </p:nvSpPr>
        <p:spPr>
          <a:xfrm>
            <a:off x="697523" y="452951"/>
            <a:ext cx="10515600" cy="54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/>
              <a:t>유입인구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62C2DB1-A601-5674-6C55-B8E00AA0D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23" y="1457439"/>
            <a:ext cx="7772400" cy="90114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527F6A4-98DA-CD71-1E80-E1C5145A3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23" y="2502562"/>
            <a:ext cx="7772400" cy="92025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EE2A748-A3C3-8C9D-A2B7-8986BAC71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393" y="975653"/>
            <a:ext cx="6527800" cy="596900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CDD16B98-C489-A837-1C84-DC615F78FB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523" y="3460530"/>
            <a:ext cx="2400300" cy="965200"/>
          </a:xfrm>
          <a:prstGeom prst="rect">
            <a:avLst/>
          </a:prstGeom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CE51A1B5-513A-66E0-4634-43FA023B6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6549"/>
            <a:ext cx="10515600" cy="1360414"/>
          </a:xfrm>
        </p:spPr>
        <p:txBody>
          <a:bodyPr>
            <a:normAutofit fontScale="92500" lnSpcReduction="10000"/>
          </a:bodyPr>
          <a:lstStyle/>
          <a:p>
            <a:r>
              <a:rPr kumimoji="1" lang="ko-KR" altLang="en-US" dirty="0"/>
              <a:t>집단의 수 </a:t>
            </a:r>
            <a:r>
              <a:rPr kumimoji="1" lang="en" altLang="ko-Kore-KR" dirty="0"/>
              <a:t>n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30</a:t>
            </a:r>
            <a:r>
              <a:rPr kumimoji="1" lang="ko-KR" altLang="en-US" dirty="0"/>
              <a:t>보다 작으므로 정규성 검정을 </a:t>
            </a:r>
            <a:r>
              <a:rPr kumimoji="1" lang="ko-KR" altLang="en-US" dirty="0" err="1"/>
              <a:t>진행해야함</a:t>
            </a:r>
            <a:endParaRPr kumimoji="1" lang="en" altLang="ko-Kore-KR" dirty="0"/>
          </a:p>
          <a:p>
            <a:r>
              <a:rPr kumimoji="1" lang="ko-KR" altLang="en-US" dirty="0" err="1"/>
              <a:t>귀무가설</a:t>
            </a:r>
            <a:r>
              <a:rPr kumimoji="1" lang="en-US" altLang="ko-KR" dirty="0"/>
              <a:t>: </a:t>
            </a:r>
            <a:r>
              <a:rPr kumimoji="1" lang="ko-KR" altLang="en-US" dirty="0"/>
              <a:t>데이터는 정규분포를 띨 것이다</a:t>
            </a:r>
            <a:r>
              <a:rPr kumimoji="1" lang="en-US" altLang="ko-KR" dirty="0"/>
              <a:t>. </a:t>
            </a:r>
            <a:endParaRPr kumimoji="1" lang="en" altLang="ko-Kore-KR" dirty="0"/>
          </a:p>
          <a:p>
            <a:r>
              <a:rPr kumimoji="1" lang="ko-KR" altLang="en-US" dirty="0"/>
              <a:t>대립가설</a:t>
            </a:r>
            <a:r>
              <a:rPr kumimoji="1" lang="en-US" altLang="ko-KR" dirty="0"/>
              <a:t>: </a:t>
            </a:r>
            <a:r>
              <a:rPr kumimoji="1" lang="ko-KR" altLang="en-US" dirty="0"/>
              <a:t>데이터는 정규분포를 띠지 않을 것이다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12706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1A71DD-1183-8E0F-A9C4-FF11C0392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58" y="283904"/>
            <a:ext cx="10515600" cy="917575"/>
          </a:xfrm>
        </p:spPr>
        <p:txBody>
          <a:bodyPr/>
          <a:lstStyle/>
          <a:p>
            <a:r>
              <a:rPr kumimoji="1" lang="ko-Kore-KR" altLang="en-US" dirty="0"/>
              <a:t>정규성</a:t>
            </a:r>
            <a:r>
              <a:rPr kumimoji="1" lang="ko-KR" altLang="en-US" dirty="0"/>
              <a:t> 검정</a:t>
            </a:r>
            <a:endParaRPr kumimoji="1" lang="ko-Kore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46173ED-B353-552A-4296-50FBE5AA1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69" y="1058382"/>
            <a:ext cx="7772400" cy="1875283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5528B9C-83D6-1A84-51F1-141695D96E7F}"/>
              </a:ext>
            </a:extLst>
          </p:cNvPr>
          <p:cNvSpPr txBox="1">
            <a:spLocks/>
          </p:cNvSpPr>
          <p:nvPr/>
        </p:nvSpPr>
        <p:spPr>
          <a:xfrm>
            <a:off x="838200" y="3062177"/>
            <a:ext cx="10515600" cy="3114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/>
              <a:t>정류장수의 경우</a:t>
            </a:r>
            <a:r>
              <a:rPr kumimoji="1" lang="en-US" altLang="ko-KR" dirty="0"/>
              <a:t>, </a:t>
            </a:r>
            <a:r>
              <a:rPr kumimoji="1" lang="en" altLang="ko-Kore-KR" dirty="0"/>
              <a:t>p &gt; 0.05 </a:t>
            </a:r>
            <a:r>
              <a:rPr kumimoji="1" lang="ko-KR" altLang="en-US" dirty="0"/>
              <a:t>이므로 </a:t>
            </a:r>
            <a:r>
              <a:rPr kumimoji="1" lang="ko-KR" altLang="en-US" dirty="0" err="1"/>
              <a:t>귀무가설</a:t>
            </a:r>
            <a:r>
              <a:rPr kumimoji="1" lang="ko-KR" altLang="en-US" dirty="0"/>
              <a:t> 채택</a:t>
            </a:r>
            <a:r>
              <a:rPr kumimoji="1" lang="en-US" altLang="ko-KR" dirty="0"/>
              <a:t>, </a:t>
            </a:r>
            <a:r>
              <a:rPr kumimoji="1" lang="ko-KR" altLang="en-US" dirty="0"/>
              <a:t>정규성 따름</a:t>
            </a:r>
            <a:r>
              <a:rPr kumimoji="1" lang="en-US" altLang="ko-KR" dirty="0"/>
              <a:t>. </a:t>
            </a:r>
          </a:p>
          <a:p>
            <a:r>
              <a:rPr kumimoji="1" lang="ko-KR" altLang="en-US" dirty="0"/>
              <a:t>하지만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이동인구</a:t>
            </a:r>
            <a:r>
              <a:rPr kumimoji="1" lang="en-US" altLang="ko-KR" dirty="0"/>
              <a:t>(</a:t>
            </a:r>
            <a:r>
              <a:rPr kumimoji="1" lang="ko-KR" altLang="en-US" dirty="0"/>
              <a:t>합</a:t>
            </a:r>
            <a:r>
              <a:rPr kumimoji="1" lang="en-US" altLang="ko-KR" dirty="0"/>
              <a:t>)</a:t>
            </a:r>
            <a:r>
              <a:rPr kumimoji="1" lang="ko-KR" altLang="en-US" dirty="0"/>
              <a:t>의 경우</a:t>
            </a:r>
            <a:r>
              <a:rPr kumimoji="1" lang="en-US" altLang="ko-KR" dirty="0"/>
              <a:t>, </a:t>
            </a:r>
            <a:r>
              <a:rPr kumimoji="1" lang="en" altLang="ko-Kore-KR" dirty="0"/>
              <a:t>p &lt; 0.05 </a:t>
            </a:r>
            <a:r>
              <a:rPr kumimoji="1" lang="ko-KR" altLang="en-US" dirty="0"/>
              <a:t>이므로 </a:t>
            </a:r>
            <a:r>
              <a:rPr kumimoji="1" lang="ko-KR" altLang="en-US" dirty="0" err="1"/>
              <a:t>귀무가설</a:t>
            </a:r>
            <a:r>
              <a:rPr kumimoji="1" lang="ko-KR" altLang="en-US" dirty="0"/>
              <a:t> 기각</a:t>
            </a:r>
            <a:r>
              <a:rPr kumimoji="1" lang="en-US" altLang="ko-KR" dirty="0"/>
              <a:t>, </a:t>
            </a:r>
            <a:r>
              <a:rPr kumimoji="1" lang="ko-KR" altLang="en-US" dirty="0"/>
              <a:t>대립가설 채택</a:t>
            </a:r>
            <a:r>
              <a:rPr kumimoji="1" lang="en-US" altLang="ko-KR" dirty="0"/>
              <a:t>,</a:t>
            </a:r>
            <a:r>
              <a:rPr kumimoji="1" lang="ko-KR" altLang="en-US" dirty="0"/>
              <a:t> 정규성을 따르지 않음</a:t>
            </a:r>
            <a:r>
              <a:rPr kumimoji="1" lang="en-US" altLang="ko-KR" dirty="0"/>
              <a:t>.</a:t>
            </a:r>
            <a:endParaRPr kumimoji="1" lang="en" altLang="ko-Kore-KR" dirty="0"/>
          </a:p>
          <a:p>
            <a:r>
              <a:rPr kumimoji="1" lang="en" altLang="ko-Kore-KR" dirty="0"/>
              <a:t>n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30</a:t>
            </a:r>
            <a:r>
              <a:rPr kumimoji="1" lang="ko-KR" altLang="en-US" dirty="0"/>
              <a:t>보다 작고 </a:t>
            </a:r>
            <a:r>
              <a:rPr kumimoji="1" lang="en" altLang="ko-Kore-KR" dirty="0"/>
              <a:t>p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0.05 </a:t>
            </a:r>
            <a:r>
              <a:rPr kumimoji="1" lang="ko-KR" altLang="en-US" dirty="0"/>
              <a:t>보다 작으므로 정규성을 따르지 않음</a:t>
            </a:r>
            <a:r>
              <a:rPr kumimoji="1" lang="en-US" altLang="ko-KR" dirty="0"/>
              <a:t>.</a:t>
            </a:r>
            <a:endParaRPr kumimoji="1" lang="en" altLang="ko-Kore-KR" dirty="0"/>
          </a:p>
          <a:p>
            <a:r>
              <a:rPr kumimoji="1" lang="ko-KR" altLang="en-US" dirty="0"/>
              <a:t>따라서 </a:t>
            </a:r>
            <a:r>
              <a:rPr kumimoji="1" lang="ko-KR" altLang="en-US" dirty="0" err="1"/>
              <a:t>비모수</a:t>
            </a:r>
            <a:r>
              <a:rPr kumimoji="1" lang="ko-KR" altLang="en-US" dirty="0"/>
              <a:t> 검정 필요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78754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55781A-6D29-FFED-9E7F-514A2C544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7" y="347699"/>
            <a:ext cx="10515600" cy="715556"/>
          </a:xfrm>
        </p:spPr>
        <p:txBody>
          <a:bodyPr/>
          <a:lstStyle/>
          <a:p>
            <a:r>
              <a:rPr kumimoji="1" lang="ko-KR" altLang="en-US" dirty="0" err="1"/>
              <a:t>비모수검정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4BFD05-7C5C-4D37-7C18-97D906135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893" y="1063255"/>
            <a:ext cx="7366000" cy="1257300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8F4D963-4AA4-10B5-BFC2-56AE4A1F54FF}"/>
              </a:ext>
            </a:extLst>
          </p:cNvPr>
          <p:cNvSpPr txBox="1">
            <a:spLocks/>
          </p:cNvSpPr>
          <p:nvPr/>
        </p:nvSpPr>
        <p:spPr>
          <a:xfrm>
            <a:off x="838200" y="2445487"/>
            <a:ext cx="10515600" cy="3731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" altLang="ko-Kore-KR" dirty="0"/>
              <a:t>p&lt;0.05 </a:t>
            </a:r>
            <a:r>
              <a:rPr kumimoji="1" lang="ko-KR" altLang="en-US" dirty="0"/>
              <a:t>이므로 </a:t>
            </a:r>
            <a:r>
              <a:rPr kumimoji="1" lang="ko-KR" altLang="en-US" dirty="0" err="1"/>
              <a:t>귀무가설</a:t>
            </a:r>
            <a:r>
              <a:rPr kumimoji="1" lang="ko-KR" altLang="en-US" dirty="0"/>
              <a:t> 기각</a:t>
            </a:r>
            <a:r>
              <a:rPr kumimoji="1" lang="en-US" altLang="ko-KR" dirty="0"/>
              <a:t>, </a:t>
            </a:r>
            <a:r>
              <a:rPr kumimoji="1" lang="ko-KR" altLang="en-US" dirty="0"/>
              <a:t>대립가설 채택</a:t>
            </a:r>
            <a:endParaRPr kumimoji="1" lang="en" altLang="ko-Kore-KR" dirty="0"/>
          </a:p>
          <a:p>
            <a:r>
              <a:rPr kumimoji="1" lang="ko-KR" altLang="en-US" b="1" dirty="0"/>
              <a:t>따라서 버스정류장수와 </a:t>
            </a:r>
            <a:r>
              <a:rPr kumimoji="1" lang="ko-KR" altLang="en-US" b="1" dirty="0" err="1"/>
              <a:t>유입인구수는</a:t>
            </a:r>
            <a:r>
              <a:rPr kumimoji="1" lang="ko-KR" altLang="en-US" b="1" dirty="0"/>
              <a:t> 상관관계가 있다</a:t>
            </a:r>
            <a:r>
              <a:rPr kumimoji="1" lang="en-US" altLang="ko-KR" b="1" dirty="0"/>
              <a:t>.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85716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731</Words>
  <Application>Microsoft Macintosh PowerPoint</Application>
  <PresentationFormat>와이드스크린</PresentationFormat>
  <Paragraphs>83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테마</vt:lpstr>
      <vt:lpstr>개인가설검정 </vt:lpstr>
      <vt:lpstr>가설 1. 출발 자치구와 도착 자치구가 같을때가 다를때보다 짧다.</vt:lpstr>
      <vt:lpstr>PowerPoint 프레젠테이션</vt:lpstr>
      <vt:lpstr>PowerPoint 프레젠테이션</vt:lpstr>
      <vt:lpstr>가설 2-1. 버스정류장수가 많으면 유입인구수가 많다.</vt:lpstr>
      <vt:lpstr>PowerPoint 프레젠테이션</vt:lpstr>
      <vt:lpstr>PowerPoint 프레젠테이션</vt:lpstr>
      <vt:lpstr>PowerPoint 프레젠테이션</vt:lpstr>
      <vt:lpstr>PowerPoint 프레젠테이션</vt:lpstr>
      <vt:lpstr>가설 2-2. 버스정류장수가 많으면 유출인구수가 많다.</vt:lpstr>
      <vt:lpstr>PowerPoint 프레젠테이션</vt:lpstr>
      <vt:lpstr>PowerPoint 프레젠테이션</vt:lpstr>
      <vt:lpstr>PowerPoint 프레젠테이션</vt:lpstr>
      <vt:lpstr>PowerPoint 프레젠테이션</vt:lpstr>
      <vt:lpstr>가설 3-1. 노선수가 많으면 유입인구수가 많다. </vt:lpstr>
      <vt:lpstr>PowerPoint 프레젠테이션</vt:lpstr>
      <vt:lpstr>PowerPoint 프레젠테이션</vt:lpstr>
      <vt:lpstr>PowerPoint 프레젠테이션</vt:lpstr>
      <vt:lpstr>PowerPoint 프레젠테이션</vt:lpstr>
      <vt:lpstr>가설 3-2. 노선수 많으면 유출인구수가 많다.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개인가설검정 </dc:title>
  <dc:creator>박은희</dc:creator>
  <cp:lastModifiedBy>박은희</cp:lastModifiedBy>
  <cp:revision>3</cp:revision>
  <dcterms:created xsi:type="dcterms:W3CDTF">2022-10-26T09:11:47Z</dcterms:created>
  <dcterms:modified xsi:type="dcterms:W3CDTF">2022-10-27T05:12:14Z</dcterms:modified>
</cp:coreProperties>
</file>