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2" r:id="rId6"/>
    <p:sldId id="266" r:id="rId7"/>
    <p:sldId id="265" r:id="rId8"/>
    <p:sldId id="269" r:id="rId9"/>
    <p:sldId id="273" r:id="rId10"/>
    <p:sldId id="272" r:id="rId11"/>
    <p:sldId id="270" r:id="rId12"/>
    <p:sldId id="264" r:id="rId13"/>
    <p:sldId id="274" r:id="rId14"/>
    <p:sldId id="275" r:id="rId15"/>
    <p:sldId id="276" r:id="rId16"/>
    <p:sldId id="277" r:id="rId17"/>
    <p:sldId id="279" r:id="rId18"/>
    <p:sldId id="281" r:id="rId19"/>
    <p:sldId id="280" r:id="rId20"/>
    <p:sldId id="282" r:id="rId21"/>
    <p:sldId id="284" r:id="rId22"/>
    <p:sldId id="283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6DDE6-0B32-4EA4-9521-D55A3A46B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E80400-9903-4E03-B77E-0CB06442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B73D-D6A6-43DA-A775-481E00B3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71C8B-52B2-4879-8725-94F8AFE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D303D-7873-48E3-AE5A-22939A5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B6F69-C2B0-4998-A4CF-CBA3127D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0B597F-CF31-4A34-ABC0-BE41C681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B32BA-0169-4CB3-8344-90F5D5B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CA52-BAA7-4F88-87BE-4DA7526D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CC49B-FB90-41EE-99F5-32A69615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FC975-9B17-4585-B81D-DBE2CDBE7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78B4C-CCF6-4BE0-852D-5BF66F88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CC8BC-E8F6-4546-81D9-AD324717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9892-D02A-449A-99CA-44845799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96390-9927-40DF-AE9C-B339752E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B97E-7AAE-4C2E-A4D0-2C86838B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6CFB2-F431-4BA4-B5C6-0F1E1916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AA4CD-85DC-4AC2-8686-84DE1B14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2523B-A84A-470F-89A2-F9874C7B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96E38-BE0A-4316-9207-F1386192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7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96116-56CF-40FD-A831-CEA5AA1E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89666-EE74-4146-B004-A30E98C9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ED712-DF1D-4A78-8D63-2334F02F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EDD1-798B-4E68-904C-9AB576A4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D73AD-7F68-4162-A31B-81088527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D3BD7-EE2E-4FA3-A9CC-3B732348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D6BB0-2E1C-4312-9DF2-7F3D6E247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597AB-8D76-4CD1-B553-33C0E08D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F1FBA-E3E3-4B46-B595-1CF152C2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F1F93-6625-4251-B1F2-304E14B6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D4635-5B81-47DD-BB88-9D19B533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7757-902D-4864-8630-2E91E4F4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63299-9CE3-4CE0-A326-8F1F38D1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930A0-8CBB-455E-8313-60D88FA7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762D8-447F-4E87-9F0A-128AD9E5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A2FD36-EB81-4155-8844-B095C905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4CA218-ABAF-47CA-BF02-5406B245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39E72-F1DF-4108-A71B-DD1BEC61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B36C7-E1E5-45E8-8DC8-EB518C17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0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D114-6EFD-42E8-8A37-505D5955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02FD30-D22C-4C4E-B526-2FF54E98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618C7A-745C-4FF3-83F4-A6121281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190B1-8601-4A87-B728-1692FA23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5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E4767D-3555-40F3-871D-1AC3AB64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8488AC-1D26-4230-8135-474599A1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4793-5A75-4E3F-8E9D-EAEA1F70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ADC4-42BB-4178-9F8B-D2A59B4E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E25E-1389-40D8-8200-F8E8A70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C0E24-B8DC-46F0-9A28-D4333A55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AB8B3-E55D-442D-A5A5-93A9A916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78298-BC53-4708-9DD4-5D3CD792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A1ECF-AF6E-45B9-8A54-DF71EB68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713A8-49DE-49C0-A3F8-343512C7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21D2C5-B08F-4D10-AABA-8B535FBDE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DED2D-1E25-447B-BEE7-22789DA8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D7E0A-359D-4503-9791-0AE6266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CB10-E955-4A0E-B00A-08012E95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A689D-5DE5-4762-882A-33D91873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5AAED-727B-430E-B302-67B071FE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80489-C20B-41AC-8222-AF332F21C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2BC59-E9D5-4704-A3C9-92B8C98A3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FF31-5E89-40C0-9E74-43EB093B0167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1C9AF-6881-4AF8-B305-F99A86FB0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05776-CA8C-480C-8E44-3A6B57B94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5278-ABA0-4D5D-AAC3-B9D7E00F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2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A10D1-3FB0-4A17-ACDD-EC7F5AAB4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9</a:t>
            </a:r>
            <a:r>
              <a:rPr lang="ko-KR" altLang="en-US" sz="5000" dirty="0"/>
              <a:t>주차 발표 자료 정리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300" dirty="0"/>
              <a:t>202011084 </a:t>
            </a:r>
            <a:r>
              <a:rPr lang="ko-KR" altLang="en-US" sz="3300" dirty="0"/>
              <a:t>윤은수</a:t>
            </a:r>
          </a:p>
        </p:txBody>
      </p:sp>
    </p:spTree>
    <p:extLst>
      <p:ext uri="{BB962C8B-B14F-4D97-AF65-F5344CB8AC3E}">
        <p14:creationId xmlns:p14="http://schemas.microsoft.com/office/powerpoint/2010/main" val="14676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48216C-527B-47E5-95BF-5225EBBDD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6" r="65127" b="42149"/>
          <a:stretch/>
        </p:blipFill>
        <p:spPr>
          <a:xfrm>
            <a:off x="7022229" y="1503704"/>
            <a:ext cx="2404404" cy="4815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4DE928-CD4E-4701-B47D-1569F04D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22"/>
          <a:stretch/>
        </p:blipFill>
        <p:spPr>
          <a:xfrm>
            <a:off x="363151" y="2228605"/>
            <a:ext cx="6204772" cy="703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52FB2-D1B8-404B-A8B9-4CDC2813FC3D}"/>
              </a:ext>
            </a:extLst>
          </p:cNvPr>
          <p:cNvSpPr txBox="1"/>
          <p:nvPr/>
        </p:nvSpPr>
        <p:spPr>
          <a:xfrm>
            <a:off x="363151" y="1720054"/>
            <a:ext cx="624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가설 검정에 사용할 데이터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자치구별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승하차총승객수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674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02F9-0B0A-4ACC-95F5-5DAB4D5D5BD9}"/>
              </a:ext>
            </a:extLst>
          </p:cNvPr>
          <p:cNvSpPr txBox="1"/>
          <p:nvPr/>
        </p:nvSpPr>
        <p:spPr>
          <a:xfrm>
            <a:off x="108337" y="1571351"/>
            <a:ext cx="6987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&lt;</a:t>
            </a:r>
            <a:r>
              <a:rPr lang="ko-KR" altLang="en-US" b="0" i="0" dirty="0">
                <a:effectLst/>
                <a:latin typeface="-apple-system"/>
              </a:rPr>
              <a:t>상관계수 </a:t>
            </a:r>
            <a:r>
              <a:rPr lang="en-US" altLang="ko-KR" dirty="0">
                <a:latin typeface="-apple-system"/>
              </a:rPr>
              <a:t>(R) </a:t>
            </a:r>
            <a:r>
              <a:rPr lang="ko-KR" altLang="en-US" dirty="0">
                <a:latin typeface="-apple-system"/>
              </a:rPr>
              <a:t>해석</a:t>
            </a:r>
            <a:r>
              <a:rPr lang="en-US" altLang="ko-KR" b="0" i="0" dirty="0">
                <a:effectLst/>
                <a:latin typeface="-apple-system"/>
              </a:rPr>
              <a:t>&gt;</a:t>
            </a:r>
          </a:p>
          <a:p>
            <a:r>
              <a:rPr lang="en-US" altLang="ko-KR" b="0" i="0" dirty="0">
                <a:effectLst/>
                <a:latin typeface="-apple-system"/>
              </a:rPr>
              <a:t>R &gt;= 0.5,  R&lt;= -0.5: </a:t>
            </a:r>
            <a:r>
              <a:rPr lang="ko-KR" altLang="en-US" b="0" i="0" dirty="0">
                <a:effectLst/>
                <a:latin typeface="-apple-system"/>
              </a:rPr>
              <a:t>강한 상관관계가 있다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0.2 &lt; = </a:t>
            </a:r>
            <a:r>
              <a:rPr lang="en-US" altLang="ko-KR" dirty="0">
                <a:latin typeface="-apple-system"/>
              </a:rPr>
              <a:t>R &lt; </a:t>
            </a:r>
            <a:r>
              <a:rPr lang="en-US" altLang="ko-KR" b="0" i="0" dirty="0">
                <a:effectLst/>
                <a:latin typeface="-apple-system"/>
              </a:rPr>
              <a:t>0.5, -0.5 &lt; R &lt;= -0.2: </a:t>
            </a:r>
            <a:r>
              <a:rPr lang="ko-KR" altLang="en-US" b="0" i="0" dirty="0">
                <a:effectLst/>
                <a:latin typeface="-apple-system"/>
              </a:rPr>
              <a:t>중간 정도의 상관관계가 있다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-0.2 &lt; R &lt; 0.2: </a:t>
            </a:r>
            <a:r>
              <a:rPr lang="ko-KR" altLang="en-US" b="0" i="0" dirty="0">
                <a:effectLst/>
                <a:latin typeface="-apple-system"/>
              </a:rPr>
              <a:t>약하거나 상관관계가 없다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345CA0-7B86-4284-8E4C-1BD8BFBD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04" y="1585933"/>
            <a:ext cx="4078971" cy="1055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27B5A7-8238-4CAB-8E7C-A6C53E0D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8" y="3015923"/>
            <a:ext cx="10267592" cy="2741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4BD889-C427-4A02-BF8D-24B5DE218917}"/>
              </a:ext>
            </a:extLst>
          </p:cNvPr>
          <p:cNvSpPr txBox="1"/>
          <p:nvPr/>
        </p:nvSpPr>
        <p:spPr>
          <a:xfrm>
            <a:off x="263348" y="5808231"/>
            <a:ext cx="859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요식업 </a:t>
            </a:r>
            <a:r>
              <a:rPr lang="ko-KR" altLang="en-US" b="0" i="0" dirty="0" err="1">
                <a:effectLst/>
                <a:latin typeface="-apple-system"/>
              </a:rPr>
              <a:t>사업체수와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ko-KR" altLang="en-US" b="0" i="0" dirty="0" err="1">
                <a:effectLst/>
                <a:latin typeface="-apple-system"/>
              </a:rPr>
              <a:t>승하차총승객수의</a:t>
            </a:r>
            <a:r>
              <a:rPr lang="ko-KR" altLang="en-US" b="0" i="0" dirty="0">
                <a:effectLst/>
                <a:latin typeface="-apple-system"/>
              </a:rPr>
              <a:t> 상관계수는 </a:t>
            </a:r>
            <a:r>
              <a:rPr lang="en-US" altLang="ko-KR" b="0" i="0" dirty="0">
                <a:effectLst/>
                <a:latin typeface="-apple-system"/>
              </a:rPr>
              <a:t>0.53</a:t>
            </a:r>
            <a:r>
              <a:rPr lang="ko-KR" altLang="en-US" b="0" i="0" dirty="0">
                <a:effectLst/>
                <a:latin typeface="-apple-system"/>
              </a:rPr>
              <a:t>으로 </a:t>
            </a:r>
            <a:r>
              <a:rPr lang="en-US" altLang="ko-KR" b="0" i="0" dirty="0">
                <a:effectLst/>
                <a:latin typeface="-apple-system"/>
              </a:rPr>
              <a:t>R &gt;= 0.5 </a:t>
            </a:r>
            <a:r>
              <a:rPr lang="ko-KR" altLang="en-US" b="0" i="0" dirty="0">
                <a:effectLst/>
                <a:latin typeface="-apple-system"/>
              </a:rPr>
              <a:t>에 부합함</a:t>
            </a:r>
            <a:endParaRPr lang="en-US" altLang="ko-KR" b="0" i="0" dirty="0">
              <a:effectLst/>
              <a:latin typeface="-apple-system"/>
            </a:endParaRPr>
          </a:p>
          <a:p>
            <a:r>
              <a:rPr lang="ko-KR" altLang="en-US" dirty="0">
                <a:latin typeface="-apple-system"/>
              </a:rPr>
              <a:t>따라서 두 데이터는 강한 </a:t>
            </a:r>
            <a:r>
              <a:rPr lang="ko-KR" altLang="en-US" b="0" i="0" dirty="0">
                <a:effectLst/>
                <a:latin typeface="-apple-system"/>
              </a:rPr>
              <a:t> 상관관계를 가짐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A9BB7-9F96-43D9-8BE1-BC318064D8FF}"/>
              </a:ext>
            </a:extLst>
          </p:cNvPr>
          <p:cNvSpPr txBox="1"/>
          <p:nvPr/>
        </p:nvSpPr>
        <p:spPr>
          <a:xfrm>
            <a:off x="108337" y="956550"/>
            <a:ext cx="6987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데이터의 상관관계 분석</a:t>
            </a:r>
            <a:endParaRPr lang="en-US" altLang="ko-KR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928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6CA37-E138-4FC9-B52B-C733A5951901}"/>
              </a:ext>
            </a:extLst>
          </p:cNvPr>
          <p:cNvSpPr txBox="1"/>
          <p:nvPr/>
        </p:nvSpPr>
        <p:spPr>
          <a:xfrm>
            <a:off x="157480" y="2073255"/>
            <a:ext cx="11475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예측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구 별 유동인구 데이터</a:t>
            </a:r>
            <a:r>
              <a:rPr lang="en-US" altLang="ko-KR" sz="2000" dirty="0"/>
              <a:t>,</a:t>
            </a:r>
            <a:r>
              <a:rPr lang="ko-KR" altLang="en-US" sz="2000" dirty="0"/>
              <a:t>구 별 주민 등록 데이터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ko-KR" altLang="en-US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구 별 유동인구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도착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코드를 기준으로 이동유형별 이동인구</a:t>
            </a:r>
            <a:r>
              <a:rPr lang="en-US" altLang="ko-KR" sz="2000" dirty="0"/>
              <a:t>(</a:t>
            </a:r>
            <a:r>
              <a:rPr lang="ko-KR" altLang="en-US" sz="2000" dirty="0"/>
              <a:t>합</a:t>
            </a:r>
            <a:r>
              <a:rPr lang="en-US" altLang="ko-KR" sz="2000" dirty="0"/>
              <a:t>)</a:t>
            </a:r>
            <a:r>
              <a:rPr lang="ko-KR" altLang="en-US" sz="2000" dirty="0"/>
              <a:t>의 총합 사용</a:t>
            </a:r>
            <a:endParaRPr lang="en-US" altLang="ko-KR" sz="2000" dirty="0"/>
          </a:p>
          <a:p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구 별 주민 등록 데이터 </a:t>
            </a:r>
            <a:r>
              <a:rPr lang="en-US" altLang="ko-KR" sz="2000" dirty="0"/>
              <a:t>: </a:t>
            </a:r>
            <a:r>
              <a:rPr lang="ko-KR" altLang="en-US" sz="2000" dirty="0"/>
              <a:t>구별 인구</a:t>
            </a:r>
            <a:r>
              <a:rPr lang="en-US" altLang="ko-KR" sz="2000" dirty="0"/>
              <a:t>(</a:t>
            </a:r>
            <a:r>
              <a:rPr lang="ko-KR" altLang="en-US" sz="2000" dirty="0"/>
              <a:t>계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36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AAE2B-02E9-4B7A-BC30-8252B2DC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6" y="2519932"/>
            <a:ext cx="8773749" cy="233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EFFCC-03B2-4F25-93A6-017A43503B1B}"/>
              </a:ext>
            </a:extLst>
          </p:cNvPr>
          <p:cNvSpPr txBox="1"/>
          <p:nvPr/>
        </p:nvSpPr>
        <p:spPr>
          <a:xfrm>
            <a:off x="232016" y="1890318"/>
            <a:ext cx="617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구 별 유동인구 데이터 </a:t>
            </a:r>
            <a:r>
              <a:rPr lang="en-US" altLang="ko-KR" b="1" i="0" dirty="0">
                <a:effectLst/>
                <a:latin typeface="-apple-system"/>
              </a:rPr>
              <a:t>- </a:t>
            </a:r>
            <a:r>
              <a:rPr lang="en-US" altLang="ko-KR" b="1" i="0" dirty="0" err="1">
                <a:effectLst/>
                <a:latin typeface="-apple-system"/>
              </a:rPr>
              <a:t>df_seoul_moving</a:t>
            </a:r>
            <a:endParaRPr lang="en-US" altLang="ko-KR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724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E510A-6D60-4756-81A2-D3023616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42349"/>
            <a:ext cx="3278405" cy="201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F3389-6237-4113-90E0-274F5C51B2CF}"/>
              </a:ext>
            </a:extLst>
          </p:cNvPr>
          <p:cNvSpPr txBox="1"/>
          <p:nvPr/>
        </p:nvSpPr>
        <p:spPr>
          <a:xfrm>
            <a:off x="252614" y="1418836"/>
            <a:ext cx="106204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i="0" dirty="0" err="1">
                <a:effectLst/>
                <a:latin typeface="-apple-system"/>
              </a:rPr>
              <a:t>df_seoul_moving</a:t>
            </a:r>
            <a:r>
              <a:rPr lang="ko-KR" altLang="en-US" sz="2000" dirty="0">
                <a:latin typeface="-apple-system"/>
              </a:rPr>
              <a:t>에서 도착 </a:t>
            </a:r>
            <a:r>
              <a:rPr lang="ko-KR" altLang="en-US" sz="2000" dirty="0" err="1">
                <a:latin typeface="-apple-system"/>
              </a:rPr>
              <a:t>시군구</a:t>
            </a:r>
            <a:r>
              <a:rPr lang="ko-KR" altLang="en-US" sz="2000" dirty="0">
                <a:latin typeface="-apple-system"/>
              </a:rPr>
              <a:t> 코드를 기준으로 이동유형별 이동인구</a:t>
            </a:r>
            <a:r>
              <a:rPr lang="en-US" altLang="ko-KR" sz="2000" dirty="0">
                <a:latin typeface="-apple-system"/>
              </a:rPr>
              <a:t>(</a:t>
            </a:r>
            <a:r>
              <a:rPr lang="ko-KR" altLang="en-US" sz="2000" dirty="0">
                <a:latin typeface="-apple-system"/>
              </a:rPr>
              <a:t>합</a:t>
            </a:r>
            <a:r>
              <a:rPr lang="en-US" altLang="ko-KR" sz="2000" dirty="0">
                <a:latin typeface="-apple-system"/>
              </a:rPr>
              <a:t>)</a:t>
            </a:r>
            <a:r>
              <a:rPr lang="ko-KR" altLang="en-US" sz="2000" dirty="0">
                <a:latin typeface="-apple-system"/>
              </a:rPr>
              <a:t>의 합을 구함</a:t>
            </a: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-apple-system"/>
              </a:rPr>
              <a:t>이동 유형중 </a:t>
            </a:r>
            <a:r>
              <a:rPr lang="en-US" altLang="ko-KR" sz="2000" dirty="0">
                <a:latin typeface="-apple-system"/>
              </a:rPr>
              <a:t>HH, EH, WH</a:t>
            </a:r>
            <a:r>
              <a:rPr lang="ko-KR" altLang="en-US" sz="2000" dirty="0">
                <a:latin typeface="-apple-system"/>
              </a:rPr>
              <a:t>의 데이터만  사용 </a:t>
            </a: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89E82-41FC-41CD-9E98-6CC6FBFD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75" y="2667666"/>
            <a:ext cx="2505425" cy="3600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E79CC-2D7C-4318-B298-E1A424AF12A2}"/>
              </a:ext>
            </a:extLst>
          </p:cNvPr>
          <p:cNvSpPr txBox="1"/>
          <p:nvPr/>
        </p:nvSpPr>
        <p:spPr>
          <a:xfrm>
            <a:off x="4873651" y="3777338"/>
            <a:ext cx="1145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-apple-system"/>
              </a:rPr>
              <a:t>→</a:t>
            </a:r>
            <a:endParaRPr lang="en-US" altLang="ko-KR" sz="40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342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7791E3-7D5A-4771-84F5-A48D8419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331381"/>
            <a:ext cx="7241448" cy="8248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5DB90F-50DA-4904-873E-9262BEEA7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34"/>
          <a:stretch/>
        </p:blipFill>
        <p:spPr>
          <a:xfrm>
            <a:off x="8711738" y="1539221"/>
            <a:ext cx="2541899" cy="4795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3DD0E-ED8B-4A27-B3EE-9559A941954F}"/>
              </a:ext>
            </a:extLst>
          </p:cNvPr>
          <p:cNvSpPr txBox="1"/>
          <p:nvPr/>
        </p:nvSpPr>
        <p:spPr>
          <a:xfrm>
            <a:off x="363150" y="1720054"/>
            <a:ext cx="8348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가설 검정에 사용할 데이터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도착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시군구별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‘_H ‘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이동유형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개의 이동인구 총합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674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B9486-40B1-4291-9CB7-D9769578BE9D}"/>
              </a:ext>
            </a:extLst>
          </p:cNvPr>
          <p:cNvSpPr txBox="1"/>
          <p:nvPr/>
        </p:nvSpPr>
        <p:spPr>
          <a:xfrm>
            <a:off x="392724" y="1374502"/>
            <a:ext cx="617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구 별 주민 등록 데이터 </a:t>
            </a:r>
            <a:r>
              <a:rPr lang="en-US" altLang="ko-KR" b="1" i="0" dirty="0">
                <a:effectLst/>
                <a:latin typeface="-apple-system"/>
              </a:rPr>
              <a:t>- </a:t>
            </a:r>
            <a:r>
              <a:rPr lang="en-US" altLang="ko-KR" b="1" i="0" dirty="0" err="1">
                <a:effectLst/>
                <a:latin typeface="-apple-system"/>
              </a:rPr>
              <a:t>df_seoul_people</a:t>
            </a:r>
            <a:endParaRPr lang="en-US" altLang="ko-KR" b="1" i="0" dirty="0"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A6CE98-113A-4EB4-973F-FD4E7EE0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4" y="2465099"/>
            <a:ext cx="1031701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B456E-B669-4D94-A46A-E5556E4C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0" y="2229587"/>
            <a:ext cx="7085353" cy="11259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B259DE-E669-48B5-801D-7224C8D29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32"/>
          <a:stretch/>
        </p:blipFill>
        <p:spPr>
          <a:xfrm>
            <a:off x="7538553" y="989428"/>
            <a:ext cx="2346370" cy="5378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AE224-D1A5-4A98-94D6-6B4BADE369FE}"/>
              </a:ext>
            </a:extLst>
          </p:cNvPr>
          <p:cNvSpPr txBox="1"/>
          <p:nvPr/>
        </p:nvSpPr>
        <p:spPr>
          <a:xfrm>
            <a:off x="363150" y="1720054"/>
            <a:ext cx="8348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가설 검정에 사용할 데이터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자치구별 인구 총 합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95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2)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(_H)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n-ea"/>
              </a:rPr>
              <a:t>와 등록인구는 상관관계가 있다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F4C99-E854-49E2-89AA-73D7B5D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83" y="1811543"/>
            <a:ext cx="2883024" cy="102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49FF9-D5DB-496F-824D-FE9485A23704}"/>
              </a:ext>
            </a:extLst>
          </p:cNvPr>
          <p:cNvSpPr txBox="1"/>
          <p:nvPr/>
        </p:nvSpPr>
        <p:spPr>
          <a:xfrm>
            <a:off x="890954" y="1130915"/>
            <a:ext cx="6987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데이터의 상관관계 분석</a:t>
            </a:r>
            <a:endParaRPr lang="en-US" altLang="ko-KR" b="1" i="0" dirty="0"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50E306-341D-4FF5-B400-1615A357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64" y="3046674"/>
            <a:ext cx="9993120" cy="2553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BB2D8-9466-4AED-A5D9-F8B343B50614}"/>
              </a:ext>
            </a:extLst>
          </p:cNvPr>
          <p:cNvSpPr txBox="1"/>
          <p:nvPr/>
        </p:nvSpPr>
        <p:spPr>
          <a:xfrm>
            <a:off x="834364" y="5806807"/>
            <a:ext cx="10736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야간상주지</a:t>
            </a:r>
            <a:r>
              <a:rPr lang="en-US" altLang="ko-KR" dirty="0"/>
              <a:t>(H)</a:t>
            </a:r>
            <a:r>
              <a:rPr lang="ko-KR" altLang="en-US" dirty="0"/>
              <a:t>로 향하는 유동인구와 자치구별 등록인구의 상관계수는 </a:t>
            </a:r>
            <a:r>
              <a:rPr lang="en-US" altLang="ko-KR" dirty="0"/>
              <a:t>0.94</a:t>
            </a:r>
            <a:r>
              <a:rPr lang="ko-KR" altLang="en-US" dirty="0"/>
              <a:t>이므로 </a:t>
            </a:r>
            <a:r>
              <a:rPr lang="en-US" altLang="ko-KR" b="0" i="0" dirty="0">
                <a:effectLst/>
                <a:latin typeface="-apple-system"/>
              </a:rPr>
              <a:t>R &gt;= 0.5 </a:t>
            </a:r>
            <a:r>
              <a:rPr lang="ko-KR" altLang="en-US" b="0" i="0" dirty="0">
                <a:effectLst/>
                <a:latin typeface="-apple-system"/>
              </a:rPr>
              <a:t>에 부합함</a:t>
            </a:r>
            <a:endParaRPr lang="en-US" altLang="ko-KR" b="0" i="0" dirty="0">
              <a:effectLst/>
              <a:latin typeface="-apple-system"/>
            </a:endParaRPr>
          </a:p>
          <a:p>
            <a:r>
              <a:rPr lang="ko-KR" altLang="en-US" dirty="0">
                <a:latin typeface="-apple-system"/>
              </a:rPr>
              <a:t>따라서 두 데이터는 강한 </a:t>
            </a:r>
            <a:r>
              <a:rPr lang="ko-KR" altLang="en-US" b="0" i="0" dirty="0">
                <a:effectLst/>
                <a:latin typeface="-apple-system"/>
              </a:rPr>
              <a:t> 상관관계를 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9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A1DFA-5E41-46A5-B369-F8A47358D929}"/>
              </a:ext>
            </a:extLst>
          </p:cNvPr>
          <p:cNvSpPr txBox="1"/>
          <p:nvPr/>
        </p:nvSpPr>
        <p:spPr>
          <a:xfrm>
            <a:off x="290945" y="1824473"/>
            <a:ext cx="116295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예측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도착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+mn-ea"/>
              </a:rPr>
              <a:t>시군구를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 기준으로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_W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인 유동인구를 구하면 </a:t>
            </a:r>
            <a:r>
              <a:rPr lang="ko-KR" altLang="en-US" sz="2000" i="0" err="1">
                <a:solidFill>
                  <a:srgbClr val="000000"/>
                </a:solidFill>
                <a:effectLst/>
                <a:latin typeface="+mn-ea"/>
              </a:rPr>
              <a:t>주간상주지</a:t>
            </a:r>
            <a:r>
              <a:rPr lang="en-US" altLang="ko-KR" sz="2000" i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>
                <a:solidFill>
                  <a:srgbClr val="000000"/>
                </a:solidFill>
                <a:latin typeface="+mn-ea"/>
              </a:rPr>
              <a:t>직장</a:t>
            </a:r>
            <a:r>
              <a:rPr lang="en-US" altLang="ko-KR" sz="2000" i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으로 가는 유동인구이다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200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종사자수가 많은 곳에 직장으로 향하는 사람이 많을 것이므로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_W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유형의 유동인구수가 많을 것이다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00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endParaRPr lang="en-US" altLang="ko-KR" sz="200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구 별 유동인구 데이터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구 별 업종 등록 정보 데이터 사용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200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구 별 유동인구 데이터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구별 이동유형별 이동인구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합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의 총합 사용</a:t>
            </a:r>
            <a:b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</a:br>
            <a:endParaRPr lang="en-US" altLang="ko-KR" sz="200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2000" i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구 별 업종 등록 정보 데이터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+mn-ea"/>
              </a:rPr>
              <a:t>구별 업종별 종사자수의 총 합을 사용</a:t>
            </a:r>
          </a:p>
        </p:txBody>
      </p:sp>
    </p:spTree>
    <p:extLst>
      <p:ext uri="{BB962C8B-B14F-4D97-AF65-F5344CB8AC3E}">
        <p14:creationId xmlns:p14="http://schemas.microsoft.com/office/powerpoint/2010/main" val="338497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3D324C-AB73-4689-AD00-1EF6164FE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3" y="2155995"/>
            <a:ext cx="12192000" cy="25460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300" dirty="0"/>
              <a:t>- </a:t>
            </a:r>
            <a:r>
              <a:rPr lang="ko-KR" altLang="en-US" sz="3300" dirty="0"/>
              <a:t>가설 </a:t>
            </a:r>
            <a:r>
              <a:rPr lang="en-US" altLang="ko-KR" sz="3300" dirty="0"/>
              <a:t>1: </a:t>
            </a:r>
            <a:r>
              <a:rPr lang="ko-KR" altLang="en-US" sz="3300" dirty="0"/>
              <a:t>요식업 사업체 수와 </a:t>
            </a:r>
            <a:r>
              <a:rPr lang="ko-KR" altLang="en-US" sz="3300" dirty="0" err="1"/>
              <a:t>승하차총승객수는</a:t>
            </a:r>
            <a:r>
              <a:rPr lang="ko-KR" altLang="en-US" sz="3300" dirty="0"/>
              <a:t> 상관관계가 있다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- </a:t>
            </a:r>
            <a:r>
              <a:rPr lang="ko-KR" altLang="en-US" sz="3300" dirty="0"/>
              <a:t>가설 </a:t>
            </a:r>
            <a:r>
              <a:rPr lang="en-US" altLang="ko-KR" sz="3300" dirty="0"/>
              <a:t>2: </a:t>
            </a:r>
            <a:r>
              <a:rPr lang="ko-KR" altLang="en-US" sz="3300" dirty="0"/>
              <a:t>유동인구</a:t>
            </a:r>
            <a:r>
              <a:rPr lang="en-US" altLang="ko-KR" sz="3300" dirty="0"/>
              <a:t>(_H)</a:t>
            </a:r>
            <a:r>
              <a:rPr lang="ko-KR" altLang="en-US" sz="3300" dirty="0"/>
              <a:t>와 등록인구는 상관관계가 있다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- </a:t>
            </a:r>
            <a:r>
              <a:rPr lang="ko-KR" altLang="en-US" sz="3300" dirty="0"/>
              <a:t>가설 </a:t>
            </a:r>
            <a:r>
              <a:rPr lang="en-US" altLang="ko-KR" sz="3300" dirty="0"/>
              <a:t>3: </a:t>
            </a:r>
            <a:r>
              <a:rPr lang="ko-KR" altLang="en-US" sz="3300" dirty="0"/>
              <a:t>유동인구</a:t>
            </a:r>
            <a:r>
              <a:rPr lang="en-US" altLang="ko-KR" sz="3300" dirty="0"/>
              <a:t>(_W)</a:t>
            </a:r>
            <a:r>
              <a:rPr lang="ko-KR" altLang="en-US" sz="3300" dirty="0"/>
              <a:t>와 종사자 수는 상관관계가 있다</a:t>
            </a:r>
            <a:r>
              <a:rPr lang="en-US" altLang="ko-KR" sz="3300" dirty="0"/>
              <a:t>.</a:t>
            </a:r>
            <a:endParaRPr lang="ko-KR" altLang="en-US" sz="3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454AB-BD48-4F82-A574-B0E3ABDF85EB}"/>
              </a:ext>
            </a:extLst>
          </p:cNvPr>
          <p:cNvSpPr txBox="1"/>
          <p:nvPr/>
        </p:nvSpPr>
        <p:spPr>
          <a:xfrm>
            <a:off x="0" y="196334"/>
            <a:ext cx="12869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7835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F5112-DA4C-4F63-B53F-8EF0D1E17CE6}"/>
              </a:ext>
            </a:extLst>
          </p:cNvPr>
          <p:cNvSpPr txBox="1"/>
          <p:nvPr/>
        </p:nvSpPr>
        <p:spPr>
          <a:xfrm>
            <a:off x="196128" y="1587042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 구 별 유동인구 데이터 </a:t>
            </a:r>
            <a:r>
              <a:rPr lang="en-US" altLang="ko-KR" b="1" i="0" dirty="0">
                <a:effectLst/>
                <a:latin typeface="-apple-system"/>
              </a:rPr>
              <a:t>- </a:t>
            </a:r>
            <a:r>
              <a:rPr lang="en-US" altLang="ko-KR" b="1" i="0" dirty="0" err="1">
                <a:effectLst/>
                <a:latin typeface="-apple-system"/>
              </a:rPr>
              <a:t>df_seoul_moving</a:t>
            </a:r>
            <a:endParaRPr lang="en-US" altLang="ko-KR" b="1" i="0" dirty="0"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160996-78FB-4D31-8259-ADDAF5F1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8" y="2233445"/>
            <a:ext cx="9460163" cy="31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7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132AF-FBB1-4851-8975-9588BF12E574}"/>
              </a:ext>
            </a:extLst>
          </p:cNvPr>
          <p:cNvSpPr txBox="1"/>
          <p:nvPr/>
        </p:nvSpPr>
        <p:spPr>
          <a:xfrm>
            <a:off x="252614" y="1418836"/>
            <a:ext cx="106204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i="0" dirty="0" err="1">
                <a:effectLst/>
                <a:latin typeface="-apple-system"/>
              </a:rPr>
              <a:t>df_seoul_moving</a:t>
            </a:r>
            <a:r>
              <a:rPr lang="ko-KR" altLang="en-US" sz="2000" dirty="0">
                <a:latin typeface="-apple-system"/>
              </a:rPr>
              <a:t>에서 도착 </a:t>
            </a:r>
            <a:r>
              <a:rPr lang="ko-KR" altLang="en-US" sz="2000" dirty="0" err="1">
                <a:latin typeface="-apple-system"/>
              </a:rPr>
              <a:t>시군구</a:t>
            </a:r>
            <a:r>
              <a:rPr lang="ko-KR" altLang="en-US" sz="2000" dirty="0">
                <a:latin typeface="-apple-system"/>
              </a:rPr>
              <a:t> 코드를 기준으로 이동유형별 이동인구</a:t>
            </a:r>
            <a:r>
              <a:rPr lang="en-US" altLang="ko-KR" sz="2000" dirty="0">
                <a:latin typeface="-apple-system"/>
              </a:rPr>
              <a:t>(</a:t>
            </a:r>
            <a:r>
              <a:rPr lang="ko-KR" altLang="en-US" sz="2000" dirty="0">
                <a:latin typeface="-apple-system"/>
              </a:rPr>
              <a:t>합</a:t>
            </a:r>
            <a:r>
              <a:rPr lang="en-US" altLang="ko-KR" sz="2000" dirty="0">
                <a:latin typeface="-apple-system"/>
              </a:rPr>
              <a:t>)</a:t>
            </a:r>
            <a:r>
              <a:rPr lang="ko-KR" altLang="en-US" sz="2000" dirty="0">
                <a:latin typeface="-apple-system"/>
              </a:rPr>
              <a:t>의 합을 구함</a:t>
            </a: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-apple-system"/>
              </a:rPr>
              <a:t>이동 유형중 </a:t>
            </a:r>
            <a:r>
              <a:rPr lang="en-US" altLang="ko-KR" sz="2000" dirty="0">
                <a:latin typeface="-apple-system"/>
              </a:rPr>
              <a:t>WW, HW, EW</a:t>
            </a:r>
            <a:r>
              <a:rPr lang="ko-KR" altLang="en-US" sz="2000" dirty="0">
                <a:latin typeface="-apple-system"/>
              </a:rPr>
              <a:t>의 데이터만  사용 </a:t>
            </a: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BF7C3-6CC9-4C64-9D33-8FE7B13E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75" y="2667666"/>
            <a:ext cx="2505425" cy="3600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5431F-9802-4EA8-9577-6E8B7B334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55" y="2667666"/>
            <a:ext cx="276263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DC594-01EA-472D-8283-81A11FAFC00A}"/>
              </a:ext>
            </a:extLst>
          </p:cNvPr>
          <p:cNvSpPr txBox="1"/>
          <p:nvPr/>
        </p:nvSpPr>
        <p:spPr>
          <a:xfrm>
            <a:off x="4873652" y="3777338"/>
            <a:ext cx="963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-apple-system"/>
              </a:rPr>
              <a:t>→</a:t>
            </a:r>
            <a:endParaRPr lang="en-US" altLang="ko-KR" sz="40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770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F0F6D-A011-45C1-A6DA-9B248207C16D}"/>
              </a:ext>
            </a:extLst>
          </p:cNvPr>
          <p:cNvSpPr txBox="1"/>
          <p:nvPr/>
        </p:nvSpPr>
        <p:spPr>
          <a:xfrm>
            <a:off x="363150" y="1720054"/>
            <a:ext cx="8693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가설 검정에 사용할 데이터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도착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시군구별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‘_W ‘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이동유형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개의 이동인구 총합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A289C-92AC-4274-B795-25963720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9" y="2439529"/>
            <a:ext cx="8280108" cy="8858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3E75DE-814F-4031-84D6-53E60EF8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14" y="1638632"/>
            <a:ext cx="203863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A56D7-2E3E-44B6-8756-B862EC6C7815}"/>
              </a:ext>
            </a:extLst>
          </p:cNvPr>
          <p:cNvSpPr txBox="1"/>
          <p:nvPr/>
        </p:nvSpPr>
        <p:spPr>
          <a:xfrm>
            <a:off x="382772" y="1581480"/>
            <a:ext cx="699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구 별 업종 등록 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/>
              </a:rPr>
              <a:t>df_seoul_business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385028-2C94-4E4F-B230-163EE2DB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" y="2320324"/>
            <a:ext cx="11551811" cy="27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5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7A71C2-7ECA-435D-B660-666473B8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5" y="2874954"/>
            <a:ext cx="9964541" cy="337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A0301-E694-4FA6-8FDA-B6EFD113F668}"/>
              </a:ext>
            </a:extLst>
          </p:cNvPr>
          <p:cNvSpPr txBox="1"/>
          <p:nvPr/>
        </p:nvSpPr>
        <p:spPr>
          <a:xfrm>
            <a:off x="287382" y="1120628"/>
            <a:ext cx="11653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Helvetica Neue"/>
              </a:rPr>
              <a:t>df_seoul_business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동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별 구분없이 자치구의 총합을 사용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180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Helvetica Neue"/>
              </a:rPr>
              <a:t>업종 중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종사자수 데이터를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Helvetica Neue"/>
              </a:rPr>
              <a:t>선택해 사용함</a:t>
            </a:r>
            <a:endParaRPr lang="en-US" altLang="ko-KR" sz="18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Tx/>
              <a:buChar char="-"/>
            </a:pPr>
            <a:endParaRPr lang="en-US" altLang="ko-KR" sz="180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각 종사자수의 합계인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총 종사자수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구함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55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FFE50-7C19-4093-8C92-BE1DA9B5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1" y="2311376"/>
            <a:ext cx="8199668" cy="9037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59F323-ABBC-4369-9D72-522D9DF9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046" y="1190387"/>
            <a:ext cx="2292240" cy="5173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C7BCE-529A-4454-9372-884EAE89A2B3}"/>
              </a:ext>
            </a:extLst>
          </p:cNvPr>
          <p:cNvSpPr txBox="1"/>
          <p:nvPr/>
        </p:nvSpPr>
        <p:spPr>
          <a:xfrm>
            <a:off x="363151" y="1720054"/>
            <a:ext cx="624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가설 검정에 사용할 데이터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자치구별 총 종사자수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201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D59FB5-1FB1-4C74-8A46-A4007802F439}"/>
              </a:ext>
            </a:extLst>
          </p:cNvPr>
          <p:cNvSpPr txBox="1"/>
          <p:nvPr/>
        </p:nvSpPr>
        <p:spPr>
          <a:xfrm>
            <a:off x="0" y="99239"/>
            <a:ext cx="1204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+mn-ea"/>
              </a:rPr>
              <a:t>가설 </a:t>
            </a:r>
            <a:r>
              <a:rPr lang="en-US" altLang="ko-KR" sz="3000" dirty="0">
                <a:latin typeface="+mn-ea"/>
              </a:rPr>
              <a:t>3)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유동인구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(_W)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n-ea"/>
              </a:rPr>
              <a:t>와 종사자 수는 상관관계가 있다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300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0A9DA9-1F66-49B6-B8D7-67154C2D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4" y="1895989"/>
            <a:ext cx="2919046" cy="9833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6599FC-4723-48AB-A8B0-AAE61B67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97" y="2879355"/>
            <a:ext cx="10078857" cy="250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165FA-3A38-48E6-A353-96E04C2B9E1A}"/>
              </a:ext>
            </a:extLst>
          </p:cNvPr>
          <p:cNvSpPr txBox="1"/>
          <p:nvPr/>
        </p:nvSpPr>
        <p:spPr>
          <a:xfrm>
            <a:off x="890954" y="1130915"/>
            <a:ext cx="6987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데이터의 상관관계 분석</a:t>
            </a:r>
            <a:endParaRPr lang="en-US" altLang="ko-KR" b="1" i="0" dirty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05955-E493-4C2F-8F90-B0E949F2C2BD}"/>
              </a:ext>
            </a:extLst>
          </p:cNvPr>
          <p:cNvSpPr txBox="1"/>
          <p:nvPr/>
        </p:nvSpPr>
        <p:spPr>
          <a:xfrm>
            <a:off x="834364" y="5806807"/>
            <a:ext cx="10736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주간상주지</a:t>
            </a:r>
            <a:r>
              <a:rPr lang="en-US" altLang="ko-KR" dirty="0"/>
              <a:t>(W)</a:t>
            </a:r>
            <a:r>
              <a:rPr lang="ko-KR" altLang="en-US" dirty="0"/>
              <a:t>로 향하는 유동인구와 자치구별 종사자수의 상관계수는 </a:t>
            </a:r>
            <a:r>
              <a:rPr lang="en-US" altLang="ko-KR" dirty="0"/>
              <a:t>0.9</a:t>
            </a:r>
            <a:r>
              <a:rPr lang="ko-KR" altLang="en-US" dirty="0"/>
              <a:t>이므로 </a:t>
            </a:r>
            <a:r>
              <a:rPr lang="en-US" altLang="ko-KR" b="0" i="0" dirty="0">
                <a:effectLst/>
                <a:latin typeface="-apple-system"/>
              </a:rPr>
              <a:t>R &gt;= 0.5 </a:t>
            </a:r>
            <a:r>
              <a:rPr lang="ko-KR" altLang="en-US" b="0" i="0" dirty="0">
                <a:effectLst/>
                <a:latin typeface="-apple-system"/>
              </a:rPr>
              <a:t>에 부합함</a:t>
            </a:r>
            <a:endParaRPr lang="en-US" altLang="ko-KR" b="0" i="0" dirty="0">
              <a:effectLst/>
              <a:latin typeface="-apple-system"/>
            </a:endParaRPr>
          </a:p>
          <a:p>
            <a:r>
              <a:rPr lang="ko-KR" altLang="en-US" dirty="0">
                <a:latin typeface="-apple-system"/>
              </a:rPr>
              <a:t>따라서 두 데이터는 강한 </a:t>
            </a:r>
            <a:r>
              <a:rPr lang="ko-KR" altLang="en-US" b="0" i="0" dirty="0">
                <a:effectLst/>
                <a:latin typeface="-apple-system"/>
              </a:rPr>
              <a:t> 상관관계를 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7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4BFA87-B82F-4021-B5E6-1FF7CE01B5C2}"/>
              </a:ext>
            </a:extLst>
          </p:cNvPr>
          <p:cNvSpPr txBox="1"/>
          <p:nvPr/>
        </p:nvSpPr>
        <p:spPr>
          <a:xfrm>
            <a:off x="0" y="198104"/>
            <a:ext cx="10786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제공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C279A-7C06-4AE2-B5C9-B8A338E8451C}"/>
              </a:ext>
            </a:extLst>
          </p:cNvPr>
          <p:cNvSpPr txBox="1"/>
          <p:nvPr/>
        </p:nvSpPr>
        <p:spPr>
          <a:xfrm>
            <a:off x="-311151" y="2459504"/>
            <a:ext cx="11408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1)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구 별 유동인구 데이터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altLang="ko-KR" sz="3000" b="0" i="0" dirty="0" err="1">
                <a:solidFill>
                  <a:srgbClr val="000000"/>
                </a:solidFill>
                <a:effectLst/>
                <a:latin typeface="Helvetica Neue"/>
              </a:rPr>
              <a:t>df_seoul_moving</a:t>
            </a:r>
            <a:endParaRPr lang="en-US" altLang="ko-KR" sz="3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 algn="l"/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2)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구 별 주민 등록 데이터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altLang="ko-KR" sz="3000" b="0" i="0" dirty="0" err="1">
                <a:solidFill>
                  <a:srgbClr val="000000"/>
                </a:solidFill>
                <a:effectLst/>
                <a:latin typeface="Helvetica Neue"/>
              </a:rPr>
              <a:t>df_seoul_people</a:t>
            </a:r>
            <a:endParaRPr lang="en-US" altLang="ko-KR" sz="3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 algn="l"/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3)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구 별 업종 등록 정보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altLang="ko-KR" sz="3000" b="0" i="0" dirty="0" err="1">
                <a:solidFill>
                  <a:srgbClr val="000000"/>
                </a:solidFill>
                <a:effectLst/>
                <a:latin typeface="Helvetica Neue"/>
              </a:rPr>
              <a:t>df_seoul_business</a:t>
            </a:r>
            <a:endParaRPr lang="en-US" altLang="ko-KR" sz="3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 algn="l"/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4)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버스 </a:t>
            </a:r>
            <a:r>
              <a:rPr lang="ko-KR" altLang="en-US" sz="3000" b="0" i="0" dirty="0" err="1">
                <a:solidFill>
                  <a:srgbClr val="000000"/>
                </a:solidFill>
                <a:effectLst/>
                <a:latin typeface="Helvetica Neue"/>
              </a:rPr>
              <a:t>승하차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 및 운행 노선 데이터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altLang="ko-KR" sz="3000" b="0" i="0" dirty="0" err="1">
                <a:solidFill>
                  <a:srgbClr val="000000"/>
                </a:solidFill>
                <a:effectLst/>
                <a:latin typeface="Helvetica Neue"/>
              </a:rPr>
              <a:t>df_seoul_bus_station</a:t>
            </a:r>
            <a:endParaRPr lang="en-US" altLang="ko-KR" sz="3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371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377A28-5EA8-41A4-985F-09B46E67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3333"/>
            <a:ext cx="12192000" cy="92642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/>
              <a:t>가설 </a:t>
            </a:r>
            <a:r>
              <a:rPr lang="en-US" altLang="ko-KR" sz="3600" dirty="0"/>
              <a:t>1) </a:t>
            </a:r>
            <a:r>
              <a:rPr lang="ko-KR" altLang="en-US" sz="3600" dirty="0"/>
              <a:t>요식업 </a:t>
            </a:r>
            <a:r>
              <a:rPr lang="ko-KR" altLang="en-US" sz="3600" dirty="0" err="1"/>
              <a:t>사업체수와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승하차총승객수는</a:t>
            </a:r>
            <a:r>
              <a:rPr lang="ko-KR" altLang="en-US" sz="3600" dirty="0"/>
              <a:t> 상관관계가 있다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000" dirty="0"/>
            </a:br>
            <a:endParaRPr lang="ko-KR" alt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DD558-05F2-4342-BBFA-2F0F583BD383}"/>
              </a:ext>
            </a:extLst>
          </p:cNvPr>
          <p:cNvSpPr txBox="1"/>
          <p:nvPr/>
        </p:nvSpPr>
        <p:spPr>
          <a:xfrm>
            <a:off x="0" y="2231378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예측</a:t>
            </a:r>
            <a:r>
              <a:rPr lang="en-US" altLang="ko-KR" sz="2000" dirty="0"/>
              <a:t>: </a:t>
            </a:r>
            <a:r>
              <a:rPr lang="ko-KR" altLang="en-US" sz="2000" dirty="0"/>
              <a:t>요식업 사업체가 많은 곳에 사람이 많을 것이므로 </a:t>
            </a:r>
            <a:r>
              <a:rPr lang="ko-KR" altLang="en-US" sz="2000" dirty="0" err="1"/>
              <a:t>승하차총승객수도</a:t>
            </a:r>
            <a:r>
              <a:rPr lang="ko-KR" altLang="en-US" sz="2000" dirty="0"/>
              <a:t> 많을 것이다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구 별 업종 등록 정보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 데이터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버스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승하차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및 운행 노선 데이터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사용</a:t>
            </a:r>
            <a:endParaRPr lang="en-US" altLang="ko-KR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Tx/>
              <a:buChar char="-"/>
            </a:pPr>
            <a:endParaRPr lang="ko-KR" altLang="en-US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구 별 업종 등록 정보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 데이터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지역구별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Helvetica Neue"/>
              </a:rPr>
              <a:t>한식일반음식점업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커피전문점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Helvetica Neue"/>
              </a:rPr>
              <a:t>한식육류요리전문점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기타주점업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사업체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의 총합을 사용</a:t>
            </a:r>
            <a:endParaRPr lang="en-US" altLang="ko-KR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b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버스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승하차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및 운행 노선 데이터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지역구별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승하차총승객수를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94029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70184-6CF8-4CDA-A7EE-189913777AE2}"/>
              </a:ext>
            </a:extLst>
          </p:cNvPr>
          <p:cNvSpPr txBox="1"/>
          <p:nvPr/>
        </p:nvSpPr>
        <p:spPr>
          <a:xfrm>
            <a:off x="382772" y="1581480"/>
            <a:ext cx="699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구 별 업종 등록 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/>
              </a:rPr>
              <a:t>df_seoul_business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DB9ABB-E518-4EE3-B8D8-6326F6D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" y="2320324"/>
            <a:ext cx="11551811" cy="27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3144EE5-740B-4A16-9CFA-408D6210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3254506"/>
            <a:ext cx="10576023" cy="22725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E94367-D0A2-41DD-8E44-57AA2A661568}"/>
              </a:ext>
            </a:extLst>
          </p:cNvPr>
          <p:cNvSpPr txBox="1"/>
          <p:nvPr/>
        </p:nvSpPr>
        <p:spPr>
          <a:xfrm>
            <a:off x="284480" y="1586379"/>
            <a:ext cx="11653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Helvetica Neue"/>
              </a:rPr>
              <a:t>df_seoul_business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동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별 구분없이 자치구의 총합을 사용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180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Helvetica Neue"/>
              </a:rPr>
              <a:t>업종 중 </a:t>
            </a:r>
            <a:r>
              <a:rPr lang="ko-KR" altLang="en-US" sz="1800" i="0" dirty="0" err="1">
                <a:solidFill>
                  <a:srgbClr val="000000"/>
                </a:solidFill>
                <a:effectLst/>
                <a:latin typeface="Helvetica Neue"/>
              </a:rPr>
              <a:t>한식일반음식점업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Helvetica Neue"/>
              </a:rPr>
              <a:t>커피전문점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800" i="0" dirty="0" err="1">
                <a:solidFill>
                  <a:srgbClr val="000000"/>
                </a:solidFill>
                <a:effectLst/>
                <a:latin typeface="Helvetica Neue"/>
              </a:rPr>
              <a:t>한식육류요리전문점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Helvetica Neue"/>
              </a:rPr>
              <a:t>기타주점업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사업체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Helvetica Neue"/>
              </a:rPr>
              <a:t>를 선택해 사용함</a:t>
            </a:r>
            <a:endParaRPr lang="en-US" altLang="ko-KR" sz="18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Tx/>
              <a:buChar char="-"/>
            </a:pPr>
            <a:endParaRPr lang="en-US" altLang="ko-KR" sz="180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각 사업체수의 합계인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총 요식업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사업체수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구함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E1C29-F7E8-4470-8C85-A60144C02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1" r="63441" b="43222"/>
          <a:stretch/>
        </p:blipFill>
        <p:spPr>
          <a:xfrm>
            <a:off x="7177495" y="1720053"/>
            <a:ext cx="2493526" cy="4464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3AD38B-926E-483A-B7DA-36BD2BDD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1" y="2512781"/>
            <a:ext cx="6554115" cy="600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18B5F-B884-40EF-A351-C985678EC0AF}"/>
              </a:ext>
            </a:extLst>
          </p:cNvPr>
          <p:cNvSpPr txBox="1"/>
          <p:nvPr/>
        </p:nvSpPr>
        <p:spPr>
          <a:xfrm>
            <a:off x="363151" y="1720054"/>
            <a:ext cx="624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가설 검정에 사용할 데이터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자치구별 총 요식업 사업체 수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8098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9473-E6C2-4829-8747-066E6A3894B5}"/>
              </a:ext>
            </a:extLst>
          </p:cNvPr>
          <p:cNvSpPr txBox="1"/>
          <p:nvPr/>
        </p:nvSpPr>
        <p:spPr>
          <a:xfrm>
            <a:off x="227209" y="1342382"/>
            <a:ext cx="6987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버스 </a:t>
            </a:r>
            <a:r>
              <a:rPr lang="ko-KR" altLang="en-US" b="1" i="0" dirty="0" err="1">
                <a:effectLst/>
                <a:latin typeface="-apple-system"/>
              </a:rPr>
              <a:t>승하차</a:t>
            </a:r>
            <a:r>
              <a:rPr lang="ko-KR" altLang="en-US" b="1" i="0" dirty="0">
                <a:effectLst/>
                <a:latin typeface="-apple-system"/>
              </a:rPr>
              <a:t> 및 운행 노선 데이터 </a:t>
            </a:r>
            <a:r>
              <a:rPr lang="en-US" altLang="ko-KR" b="1" i="0" dirty="0">
                <a:effectLst/>
                <a:latin typeface="-apple-system"/>
              </a:rPr>
              <a:t>- </a:t>
            </a:r>
            <a:r>
              <a:rPr lang="en-US" altLang="ko-KR" b="1" i="0" dirty="0" err="1">
                <a:effectLst/>
                <a:latin typeface="-apple-system"/>
              </a:rPr>
              <a:t>df_seoul_bus_station</a:t>
            </a:r>
            <a:endParaRPr lang="en-US" altLang="ko-KR" b="1" i="0" dirty="0"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EF2C86-2C4B-485F-BDEF-363B055B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9" y="1898734"/>
            <a:ext cx="9259892" cy="34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98D63-9913-4237-9739-2B9C6AA2A057}"/>
              </a:ext>
            </a:extLst>
          </p:cNvPr>
          <p:cNvSpPr txBox="1"/>
          <p:nvPr/>
        </p:nvSpPr>
        <p:spPr>
          <a:xfrm>
            <a:off x="0" y="142502"/>
            <a:ext cx="138345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가설 </a:t>
            </a:r>
            <a:r>
              <a:rPr lang="en-US" altLang="ko-KR" sz="3000" dirty="0"/>
              <a:t>1) </a:t>
            </a:r>
            <a:r>
              <a:rPr lang="ko-KR" altLang="en-US" sz="3000" dirty="0"/>
              <a:t>요식업 </a:t>
            </a:r>
            <a:r>
              <a:rPr lang="ko-KR" altLang="en-US" sz="3000" dirty="0" err="1"/>
              <a:t>사업체수와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승하차총승객수는</a:t>
            </a:r>
            <a:r>
              <a:rPr lang="ko-KR" altLang="en-US" sz="3000" dirty="0"/>
              <a:t> 상관관계가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B4915-1D5D-4ED3-B31C-4119A93F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3032802"/>
            <a:ext cx="5958840" cy="3003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08A843-DC4E-4CA4-A8E9-C5942AC8797F}"/>
              </a:ext>
            </a:extLst>
          </p:cNvPr>
          <p:cNvSpPr txBox="1"/>
          <p:nvPr/>
        </p:nvSpPr>
        <p:spPr>
          <a:xfrm>
            <a:off x="269240" y="1738779"/>
            <a:ext cx="6934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0" dirty="0">
                <a:effectLst/>
                <a:latin typeface="-apple-system"/>
              </a:rPr>
              <a:t>- </a:t>
            </a:r>
            <a:r>
              <a:rPr lang="en-US" altLang="ko-KR" sz="2000" i="0" dirty="0" err="1">
                <a:effectLst/>
                <a:latin typeface="-apple-system"/>
              </a:rPr>
              <a:t>df_seoul_bus_station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에서 자치구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별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승하차총승객수를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 사용</a:t>
            </a:r>
            <a:endParaRPr lang="en-US" altLang="ko-KR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자치구별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Helvetica Neue"/>
              </a:rPr>
              <a:t>승차총승객수와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i="0" dirty="0" err="1">
                <a:solidFill>
                  <a:srgbClr val="000000"/>
                </a:solidFill>
                <a:effectLst/>
                <a:latin typeface="Helvetica Neue"/>
              </a:rPr>
              <a:t>하차총승객수를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Helvetica Neue"/>
              </a:rPr>
              <a:t> 더해 사용함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96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961</Words>
  <Application>Microsoft Office PowerPoint</Application>
  <PresentationFormat>와이드스크린</PresentationFormat>
  <Paragraphs>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-apple-system</vt:lpstr>
      <vt:lpstr>Helvetica Neue</vt:lpstr>
      <vt:lpstr>맑은 고딕</vt:lpstr>
      <vt:lpstr>Arial</vt:lpstr>
      <vt:lpstr>Office 테마</vt:lpstr>
      <vt:lpstr>9주차 발표 자료 정리  202011084 윤은수</vt:lpstr>
      <vt:lpstr>- 가설 1: 요식업 사업체 수와 승하차총승객수는 상관관계가 있다.  - 가설 2: 유동인구(_H)와 등록인구는 상관관계가 있다.  - 가설 3: 유동인구(_W)와 종사자 수는 상관관계가 있다.</vt:lpstr>
      <vt:lpstr>PowerPoint 프레젠테이션</vt:lpstr>
      <vt:lpstr>가설 1) 요식업 사업체수와 승하차총승객수는 상관관계가 있다.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발표 자료 정리  202011084 윤은수</dc:title>
  <dc:creator>윤은수</dc:creator>
  <cp:lastModifiedBy>윤은수</cp:lastModifiedBy>
  <cp:revision>7</cp:revision>
  <dcterms:created xsi:type="dcterms:W3CDTF">2022-10-23T13:51:28Z</dcterms:created>
  <dcterms:modified xsi:type="dcterms:W3CDTF">2022-10-26T10:27:17Z</dcterms:modified>
</cp:coreProperties>
</file>