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69" r:id="rId3"/>
    <p:sldId id="257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5" r:id="rId12"/>
    <p:sldId id="266" r:id="rId13"/>
    <p:sldId id="271" r:id="rId14"/>
    <p:sldId id="267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2" autoAdjust="0"/>
    <p:restoredTop sz="82010" autoAdjust="0"/>
  </p:normalViewPr>
  <p:slideViewPr>
    <p:cSldViewPr snapToGrid="0">
      <p:cViewPr>
        <p:scale>
          <a:sx n="66" d="100"/>
          <a:sy n="66" d="100"/>
        </p:scale>
        <p:origin x="1099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AC5CA-C1E4-49CC-BEFE-F9EE420173C0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42D77-1641-4BFB-8229-26D7714F2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2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42D77-1641-4BFB-8229-26D7714F20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14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정류장수</a:t>
            </a:r>
            <a:r>
              <a:rPr lang="en-US" altLang="ko-KR" dirty="0"/>
              <a:t>/</a:t>
            </a:r>
            <a:r>
              <a:rPr lang="ko-KR" altLang="en-US" dirty="0"/>
              <a:t>등록인구 수 비율이 가장 작은 값 </a:t>
            </a:r>
            <a:r>
              <a:rPr lang="en-US" altLang="ko-KR" dirty="0"/>
              <a:t>5</a:t>
            </a:r>
            <a:r>
              <a:rPr lang="ko-KR" altLang="en-US" dirty="0"/>
              <a:t>개의 자치구를 확인할 수 있었음 </a:t>
            </a:r>
            <a:r>
              <a:rPr lang="en-US" altLang="ko-KR" dirty="0"/>
              <a:t>(</a:t>
            </a:r>
            <a:r>
              <a:rPr lang="ko-KR" altLang="en-US" dirty="0"/>
              <a:t>스토리텔링 </a:t>
            </a:r>
            <a:r>
              <a:rPr lang="en-US" altLang="ko-KR" dirty="0"/>
              <a:t>ppt)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데이터를 비율에 따라 점의 크기를 다르게 설정해서 </a:t>
            </a:r>
            <a:r>
              <a:rPr lang="ko-KR" altLang="en-US" dirty="0" err="1"/>
              <a:t>시각화함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작은 값 </a:t>
            </a:r>
            <a:r>
              <a:rPr lang="en-US" altLang="ko-KR" dirty="0"/>
              <a:t>5</a:t>
            </a:r>
            <a:r>
              <a:rPr lang="ko-KR" altLang="en-US" dirty="0"/>
              <a:t>개의 자치구가 등록인구 수 대비 버스정류장 수가 적은 자치구임을 확인할 수 있음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42D77-1641-4BFB-8229-26D7714F202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19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회귀 분석을 통해 해당 가설이 유의미한 가설임을 확인함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en-US" altLang="ko-KR" dirty="0"/>
              <a:t>- (</a:t>
            </a:r>
            <a:r>
              <a:rPr lang="ko-KR" altLang="en-US" dirty="0" err="1"/>
              <a:t>실제값과</a:t>
            </a:r>
            <a:r>
              <a:rPr lang="ko-KR" altLang="en-US" dirty="0"/>
              <a:t> </a:t>
            </a:r>
            <a:r>
              <a:rPr lang="ko-KR" altLang="en-US" dirty="0" err="1"/>
              <a:t>예측값의</a:t>
            </a:r>
            <a:r>
              <a:rPr lang="ko-KR" altLang="en-US" dirty="0"/>
              <a:t> 차이가 적음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P-value</a:t>
            </a:r>
            <a:r>
              <a:rPr lang="ko-KR" altLang="en-US" dirty="0"/>
              <a:t>와 설명력을 확인할 수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42D77-1641-4BFB-8229-26D7714F202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84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등록인구</a:t>
            </a:r>
            <a:r>
              <a:rPr lang="en-US" altLang="ko-KR" dirty="0"/>
              <a:t>/</a:t>
            </a:r>
            <a:r>
              <a:rPr lang="ko-KR" altLang="en-US" dirty="0"/>
              <a:t>유동인구 비율이 가장 작은 값 </a:t>
            </a:r>
            <a:r>
              <a:rPr lang="en-US" altLang="ko-KR" dirty="0"/>
              <a:t>5</a:t>
            </a:r>
            <a:r>
              <a:rPr lang="ko-KR" altLang="en-US" dirty="0"/>
              <a:t>개의 자치구를 확인할 수 있었음 </a:t>
            </a:r>
            <a:r>
              <a:rPr lang="en-US" altLang="ko-KR" dirty="0"/>
              <a:t>(</a:t>
            </a:r>
            <a:r>
              <a:rPr lang="ko-KR" altLang="en-US" dirty="0"/>
              <a:t>스토리텔링 </a:t>
            </a:r>
            <a:r>
              <a:rPr lang="en-US" altLang="ko-KR" dirty="0"/>
              <a:t>ppt)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데이터를 비율에 따라 점의 크기를 다르게 설정해서 </a:t>
            </a:r>
            <a:r>
              <a:rPr lang="ko-KR" altLang="en-US" dirty="0" err="1"/>
              <a:t>시각화함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작은 값 </a:t>
            </a:r>
            <a:r>
              <a:rPr lang="en-US" altLang="ko-KR" dirty="0"/>
              <a:t>5</a:t>
            </a:r>
            <a:r>
              <a:rPr lang="ko-KR" altLang="en-US" dirty="0"/>
              <a:t>개의 자치구가 </a:t>
            </a:r>
            <a:r>
              <a:rPr lang="ko-KR" altLang="en-US" dirty="0" err="1"/>
              <a:t>야간상주지로</a:t>
            </a:r>
            <a:r>
              <a:rPr lang="ko-KR" altLang="en-US" dirty="0"/>
              <a:t> 가는 유동인구 수 대비 등록인구 수가 적은 자치구임을 확인할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42D77-1641-4BFB-8229-26D7714F202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1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노선수</a:t>
            </a:r>
            <a:r>
              <a:rPr lang="en-US" altLang="ko-KR" dirty="0"/>
              <a:t>/</a:t>
            </a:r>
            <a:r>
              <a:rPr lang="ko-KR" altLang="en-US" dirty="0"/>
              <a:t>유입인구 수 비율이 가장 작은 값 </a:t>
            </a:r>
            <a:r>
              <a:rPr lang="en-US" altLang="ko-KR" dirty="0"/>
              <a:t>5</a:t>
            </a:r>
            <a:r>
              <a:rPr lang="ko-KR" altLang="en-US" dirty="0"/>
              <a:t>개의 자치구를 확인할 수 있었음 </a:t>
            </a:r>
            <a:r>
              <a:rPr lang="en-US" altLang="ko-KR" dirty="0"/>
              <a:t>(</a:t>
            </a:r>
            <a:r>
              <a:rPr lang="ko-KR" altLang="en-US" dirty="0"/>
              <a:t>스토리텔링 </a:t>
            </a:r>
            <a:r>
              <a:rPr lang="en-US" altLang="ko-KR" dirty="0"/>
              <a:t>ppt)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데이터를 비율에 따라 점의 크기를 다르게 설정해서 </a:t>
            </a:r>
            <a:r>
              <a:rPr lang="ko-KR" altLang="en-US" dirty="0" err="1"/>
              <a:t>시각화함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작은 값 </a:t>
            </a:r>
            <a:r>
              <a:rPr lang="en-US" altLang="ko-KR" dirty="0"/>
              <a:t>5</a:t>
            </a:r>
            <a:r>
              <a:rPr lang="ko-KR" altLang="en-US" dirty="0"/>
              <a:t>개의 자치구가 유입인구 수 대비 노선 수가 적은 자치구임을 확인할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42D77-1641-4BFB-8229-26D7714F202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4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42D77-1641-4BFB-8229-26D7714F202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2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정류장수</a:t>
            </a:r>
            <a:r>
              <a:rPr lang="en-US" altLang="ko-KR" dirty="0"/>
              <a:t>/</a:t>
            </a:r>
            <a:r>
              <a:rPr lang="ko-KR" altLang="en-US" dirty="0" err="1"/>
              <a:t>승하차총승객수</a:t>
            </a:r>
            <a:r>
              <a:rPr lang="ko-KR" altLang="en-US" dirty="0"/>
              <a:t> 비율이 가장 작은 값 </a:t>
            </a:r>
            <a:r>
              <a:rPr lang="en-US" altLang="ko-KR" dirty="0"/>
              <a:t>5</a:t>
            </a:r>
            <a:r>
              <a:rPr lang="ko-KR" altLang="en-US" dirty="0"/>
              <a:t>개의 자치구를 확인할 수 있었음 </a:t>
            </a:r>
            <a:r>
              <a:rPr lang="en-US" altLang="ko-KR" dirty="0"/>
              <a:t>(</a:t>
            </a:r>
            <a:r>
              <a:rPr lang="ko-KR" altLang="en-US" dirty="0"/>
              <a:t>스토리텔링 </a:t>
            </a:r>
            <a:r>
              <a:rPr lang="en-US" altLang="ko-KR" dirty="0"/>
              <a:t>ppt)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데이터를 비율에 따라 점의 크기를 다르게 설정해서 </a:t>
            </a:r>
            <a:r>
              <a:rPr lang="ko-KR" altLang="en-US" dirty="0" err="1"/>
              <a:t>시각화함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작은 값 </a:t>
            </a:r>
            <a:r>
              <a:rPr lang="en-US" altLang="ko-KR" dirty="0"/>
              <a:t>5</a:t>
            </a:r>
            <a:r>
              <a:rPr lang="ko-KR" altLang="en-US" dirty="0"/>
              <a:t>개의 자치구가 </a:t>
            </a:r>
            <a:r>
              <a:rPr lang="ko-KR" altLang="en-US" dirty="0" err="1"/>
              <a:t>승하차총승객수</a:t>
            </a:r>
            <a:r>
              <a:rPr lang="ko-KR" altLang="en-US" dirty="0"/>
              <a:t> 대비 버스정류장수가 적은 자치구임을 확인할 수 있음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42D77-1641-4BFB-8229-26D7714F202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95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42D77-1641-4BFB-8229-26D7714F202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210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정류장수</a:t>
            </a:r>
            <a:r>
              <a:rPr lang="en-US" altLang="ko-KR" dirty="0"/>
              <a:t>/</a:t>
            </a:r>
            <a:r>
              <a:rPr lang="ko-KR" altLang="en-US" dirty="0"/>
              <a:t>총 종사자 수 비율이 가장 작은 값 </a:t>
            </a:r>
            <a:r>
              <a:rPr lang="en-US" altLang="ko-KR" dirty="0"/>
              <a:t>5</a:t>
            </a:r>
            <a:r>
              <a:rPr lang="ko-KR" altLang="en-US" dirty="0"/>
              <a:t>개의 자치구를 확인할 수 있었음 </a:t>
            </a:r>
            <a:r>
              <a:rPr lang="en-US" altLang="ko-KR" dirty="0"/>
              <a:t>(</a:t>
            </a:r>
            <a:r>
              <a:rPr lang="ko-KR" altLang="en-US" dirty="0"/>
              <a:t>스토리텔링 </a:t>
            </a:r>
            <a:r>
              <a:rPr lang="en-US" altLang="ko-KR" dirty="0"/>
              <a:t>ppt)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데이터를 비율에 따라 점의 크기를 다르게 설정해서 </a:t>
            </a:r>
            <a:r>
              <a:rPr lang="ko-KR" altLang="en-US" dirty="0" err="1"/>
              <a:t>시각화함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작은 값 </a:t>
            </a:r>
            <a:r>
              <a:rPr lang="en-US" altLang="ko-KR" dirty="0"/>
              <a:t>5</a:t>
            </a:r>
            <a:r>
              <a:rPr lang="ko-KR" altLang="en-US" dirty="0"/>
              <a:t>개의 자치구가 총 종사자 수 대비 버스정류장 수가 적은 자치구임을 확인할 수 있음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42D77-1641-4BFB-8229-26D7714F202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69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회귀 분석을 통해 해당 가설이 유의미한 가설임을 확인함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en-US" altLang="ko-KR" dirty="0"/>
              <a:t>- (</a:t>
            </a:r>
            <a:r>
              <a:rPr lang="ko-KR" altLang="en-US" dirty="0" err="1"/>
              <a:t>실제값과</a:t>
            </a:r>
            <a:r>
              <a:rPr lang="ko-KR" altLang="en-US" dirty="0"/>
              <a:t> </a:t>
            </a:r>
            <a:r>
              <a:rPr lang="ko-KR" altLang="en-US" dirty="0" err="1"/>
              <a:t>예측값의</a:t>
            </a:r>
            <a:r>
              <a:rPr lang="ko-KR" altLang="en-US" dirty="0"/>
              <a:t> 차이가 적음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P-value</a:t>
            </a:r>
            <a:r>
              <a:rPr lang="ko-KR" altLang="en-US" dirty="0"/>
              <a:t>와 설명력을 확인할 수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42D77-1641-4BFB-8229-26D7714F202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02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총 종사자 수</a:t>
            </a:r>
            <a:r>
              <a:rPr lang="en-US" altLang="ko-KR" dirty="0"/>
              <a:t>/</a:t>
            </a:r>
            <a:r>
              <a:rPr lang="ko-KR" altLang="en-US" dirty="0"/>
              <a:t>유동인구 비율이 가장 작은 값 </a:t>
            </a:r>
            <a:r>
              <a:rPr lang="en-US" altLang="ko-KR" dirty="0"/>
              <a:t>5</a:t>
            </a:r>
            <a:r>
              <a:rPr lang="ko-KR" altLang="en-US" dirty="0"/>
              <a:t>개의 자치구를 확인할 수 있었음 </a:t>
            </a:r>
            <a:r>
              <a:rPr lang="en-US" altLang="ko-KR" dirty="0"/>
              <a:t>(</a:t>
            </a:r>
            <a:r>
              <a:rPr lang="ko-KR" altLang="en-US" dirty="0"/>
              <a:t>스토리텔링 </a:t>
            </a:r>
            <a:r>
              <a:rPr lang="en-US" altLang="ko-KR" dirty="0"/>
              <a:t>ppt)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데이터를 비율에 따라 점의 크기를 다르게 설정해서 </a:t>
            </a:r>
            <a:r>
              <a:rPr lang="ko-KR" altLang="en-US" dirty="0" err="1"/>
              <a:t>시각화함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작은 값 </a:t>
            </a:r>
            <a:r>
              <a:rPr lang="en-US" altLang="ko-KR" dirty="0"/>
              <a:t>5</a:t>
            </a:r>
            <a:r>
              <a:rPr lang="ko-KR" altLang="en-US" dirty="0"/>
              <a:t>개의 자치구가 </a:t>
            </a:r>
            <a:r>
              <a:rPr lang="ko-KR" altLang="en-US" dirty="0" err="1"/>
              <a:t>주간상주지로</a:t>
            </a:r>
            <a:r>
              <a:rPr lang="ko-KR" altLang="en-US" dirty="0"/>
              <a:t> 가는 유동인구 수 대비 총 종사자 수가 적은 자치구임을 확인할 수 있음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42D77-1641-4BFB-8229-26D7714F20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818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42D77-1641-4BFB-8229-26D7714F202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94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F21E6-9B22-4EAE-9925-5C968E65F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EF1CAA-07AB-48F6-9E73-23A7E8952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3D3CE-2744-43C3-8FC3-86A2BA6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7C8B-46D9-40C0-9B3D-D41768452F09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25354-38D1-4BA8-BF31-C9CF2BB2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262F0-6648-4452-B917-3D641ED3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726F-F6FE-473D-B329-7668F8524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1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F9141-1E7D-4B75-84D8-E77E7723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5C2CBD-2B3D-4102-A68E-0A4CBE7A0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A2A37-549B-447E-9A11-E7350CDA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7C8B-46D9-40C0-9B3D-D41768452F09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FFC17-DB8C-4270-BB4D-CFF96FC2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DCCEF-58F3-4845-9015-46247740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726F-F6FE-473D-B329-7668F8524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78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27E7E0-4412-4EAF-94A1-18716F415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BF743E-FEFA-45FF-B6AE-E8D5FD2CF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CC186-04CF-4241-94E6-17DF5DF0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7C8B-46D9-40C0-9B3D-D41768452F09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7336A-656D-4D37-926A-AD294086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891F72-FE8F-453D-B11C-2F9B76E9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726F-F6FE-473D-B329-7668F8524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2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AB8BF-A51C-47CA-AF18-36EDAFBC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6FDC6A-C682-4DE9-80CD-CA2DA7A24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1C1FD-AC47-4E15-94C6-8E9D57CB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7C8B-46D9-40C0-9B3D-D41768452F09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99A38-53E6-4357-9903-7CA34109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DA369-C28C-4D23-8DCA-FF8522F8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726F-F6FE-473D-B329-7668F8524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3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7E32-6B2B-437E-AA51-697B993AD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9F5FEF-3041-434B-97F7-C6374723E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617F3-AD65-4888-98F4-0B7ECC93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7C8B-46D9-40C0-9B3D-D41768452F09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F3B29-081D-4AAE-96D9-877F2F46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D10BA-8059-4232-9DC3-A25FE410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726F-F6FE-473D-B329-7668F8524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8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0419-CB02-4FDB-A0F8-FFB429AA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7CE62-D27A-46CC-8785-FF9AE2B4D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049F25-8C2E-46CE-B5BD-D0634B613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41EC5-C2B6-4681-AECB-5EAD440D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7C8B-46D9-40C0-9B3D-D41768452F09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8932FF-06A0-40AD-8609-F4ADF5B0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BDD28-F43A-4F23-9676-C7802595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726F-F6FE-473D-B329-7668F8524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1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F4F1C-DE6A-4F78-A241-1D87DA04B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A631B9-F5E3-494A-BC02-E3AEFC5D5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60EF1-30D6-49DE-9ABF-62A54135D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5020C7-3AFC-4793-AEDF-FD1B0E05C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9B02EE-9C1B-4D39-843A-454E2EF54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D9A5AB-C2EF-4F57-B446-872164F0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7C8B-46D9-40C0-9B3D-D41768452F09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7A9AA0-5CE0-4F86-9159-90FF7B62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CAD72F-27D5-4D74-88A5-BCBBDC8B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726F-F6FE-473D-B329-7668F8524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6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B8146-717E-46D1-9DD8-4D4A1ECD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909CCA-7041-4BAA-8378-078AAD12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7C8B-46D9-40C0-9B3D-D41768452F09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744F2B-8C49-467A-9A84-E52EA82E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BD7BA4-11AB-4E6F-AEEE-EA9BDB12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726F-F6FE-473D-B329-7668F8524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6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16BE41-FA17-4B7B-B467-29E62624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7C8B-46D9-40C0-9B3D-D41768452F09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5EFD34-533D-4972-BF4A-09101A99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227F2-D865-42AF-8618-37AAAC00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726F-F6FE-473D-B329-7668F8524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2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33BFC-48CB-4E2C-A170-C47DB15D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BFEC0-4485-40EB-94D7-D6A2D89E7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88373-84A5-4192-A277-A98BF5774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64440B-05CC-4DAA-B8FE-A1A79D40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7C8B-46D9-40C0-9B3D-D41768452F09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478102-32F7-4F64-9AE0-0837B01D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EB36C2-68A7-4C2C-BAA4-6E646D0E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726F-F6FE-473D-B329-7668F8524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7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FB2FB-9FAD-46C0-9BE6-A9FA902A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CA77C4-C363-416C-AD6C-ED08E2BCE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2ABC6C-0E22-46AD-9C1C-5F89214AE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D1698-C2AF-4148-A87D-6E4ADC3F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7C8B-46D9-40C0-9B3D-D41768452F09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F55395-1C0A-4F66-A869-D9F7D481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C681B8-F3D6-44BA-B7D1-420E4441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726F-F6FE-473D-B329-7668F8524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8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2A69A0-2946-4818-91F2-36ED582E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4531F5-1C59-4107-AE52-9077C6CB3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F3715-B501-4FDF-A6D5-FA51B277C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7C8B-46D9-40C0-9B3D-D41768452F09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DE7B44-8962-449B-9FF6-1CC467BC4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D799B-83A9-40F9-933D-D03764523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5726F-F6FE-473D-B329-7668F8524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93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E2D2ECF-1B76-45F6-91BC-59A9086AF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5059" y="2601119"/>
            <a:ext cx="9144000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3000" dirty="0"/>
              <a:t>상관관계 </a:t>
            </a:r>
            <a:r>
              <a:rPr lang="en-US" altLang="ko-KR" sz="3000" dirty="0"/>
              <a:t>/ </a:t>
            </a:r>
            <a:r>
              <a:rPr lang="ko-KR" altLang="en-US" sz="3000" dirty="0"/>
              <a:t>회귀 분석 내용</a:t>
            </a:r>
            <a:endParaRPr lang="en-US" altLang="ko-KR" sz="3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3000" dirty="0"/>
              <a:t>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104818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56F8E3-FA3D-49B1-9F59-29A8EDE8F7A2}"/>
              </a:ext>
            </a:extLst>
          </p:cNvPr>
          <p:cNvSpPr txBox="1"/>
          <p:nvPr/>
        </p:nvSpPr>
        <p:spPr>
          <a:xfrm>
            <a:off x="228599" y="259164"/>
            <a:ext cx="10715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4.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주간상주지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근무지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로 가는 유동인구와 총 종사자수는 상관관계가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F9729C-C20C-4849-8125-C5E2CB349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7" r="7296" b="4910"/>
          <a:stretch/>
        </p:blipFill>
        <p:spPr>
          <a:xfrm>
            <a:off x="0" y="1202267"/>
            <a:ext cx="11302409" cy="5029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6E8473-8624-4B7B-8275-87A660249793}"/>
              </a:ext>
            </a:extLst>
          </p:cNvPr>
          <p:cNvSpPr txBox="1"/>
          <p:nvPr/>
        </p:nvSpPr>
        <p:spPr>
          <a:xfrm>
            <a:off x="1905198" y="5895937"/>
            <a:ext cx="78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용산구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3EDBD6-6D8F-4D89-A527-2BA9811EC73F}"/>
              </a:ext>
            </a:extLst>
          </p:cNvPr>
          <p:cNvSpPr txBox="1"/>
          <p:nvPr/>
        </p:nvSpPr>
        <p:spPr>
          <a:xfrm>
            <a:off x="2747781" y="5533580"/>
            <a:ext cx="947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서대문구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06F88E-3543-4AA7-9A98-BAEAFD7C9853}"/>
              </a:ext>
            </a:extLst>
          </p:cNvPr>
          <p:cNvSpPr txBox="1"/>
          <p:nvPr/>
        </p:nvSpPr>
        <p:spPr>
          <a:xfrm>
            <a:off x="3894443" y="5206282"/>
            <a:ext cx="78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종로구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E99154-18D0-4260-863B-065563F791FF}"/>
              </a:ext>
            </a:extLst>
          </p:cNvPr>
          <p:cNvSpPr txBox="1"/>
          <p:nvPr/>
        </p:nvSpPr>
        <p:spPr>
          <a:xfrm>
            <a:off x="4655189" y="4724844"/>
            <a:ext cx="93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영등포구</a:t>
            </a:r>
            <a:endParaRPr lang="ko-KR" alt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5DF112-E8AC-4715-BC9A-402461D25541}"/>
              </a:ext>
            </a:extLst>
          </p:cNvPr>
          <p:cNvSpPr txBox="1"/>
          <p:nvPr/>
        </p:nvSpPr>
        <p:spPr>
          <a:xfrm>
            <a:off x="5596894" y="4445546"/>
            <a:ext cx="78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서초구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55032F-2395-4072-8ABD-BBAFA65FC6D3}"/>
              </a:ext>
            </a:extLst>
          </p:cNvPr>
          <p:cNvSpPr txBox="1"/>
          <p:nvPr/>
        </p:nvSpPr>
        <p:spPr>
          <a:xfrm>
            <a:off x="694105" y="1363871"/>
            <a:ext cx="1265214" cy="43088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dirty="0">
                <a:solidFill>
                  <a:srgbClr val="FF0000"/>
                </a:solidFill>
              </a:rPr>
              <a:t>총종사자수 ↑</a:t>
            </a:r>
            <a:endParaRPr lang="en-US" altLang="ko-KR" sz="1100" dirty="0">
              <a:solidFill>
                <a:schemeClr val="accent1"/>
              </a:solidFill>
            </a:endParaRPr>
          </a:p>
          <a:p>
            <a:pPr algn="dist"/>
            <a:r>
              <a:rPr lang="ko-KR" altLang="en-US" sz="1100" dirty="0">
                <a:solidFill>
                  <a:schemeClr val="accent1"/>
                </a:solidFill>
              </a:rPr>
              <a:t>이동인구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합</a:t>
            </a:r>
            <a:r>
              <a:rPr lang="en-US" altLang="ko-KR" sz="1100" dirty="0">
                <a:solidFill>
                  <a:schemeClr val="accent1"/>
                </a:solidFill>
              </a:rPr>
              <a:t>) </a:t>
            </a:r>
            <a:r>
              <a:rPr lang="ko-KR" altLang="en-US" sz="1100" dirty="0">
                <a:solidFill>
                  <a:schemeClr val="accent1"/>
                </a:solidFill>
              </a:rPr>
              <a:t>↓</a:t>
            </a:r>
            <a:endParaRPr lang="en-US" altLang="ko-KR" sz="1100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B50227-AECB-45C9-B3AF-9EF497F358C5}"/>
              </a:ext>
            </a:extLst>
          </p:cNvPr>
          <p:cNvSpPr txBox="1"/>
          <p:nvPr/>
        </p:nvSpPr>
        <p:spPr>
          <a:xfrm>
            <a:off x="692189" y="5374354"/>
            <a:ext cx="1303893" cy="430887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dirty="0">
                <a:solidFill>
                  <a:schemeClr val="accent1"/>
                </a:solidFill>
              </a:rPr>
              <a:t>총종사자수 ↓</a:t>
            </a:r>
            <a:endParaRPr lang="en-US" altLang="ko-KR" sz="1100" dirty="0">
              <a:solidFill>
                <a:schemeClr val="accent1"/>
              </a:solidFill>
            </a:endParaRPr>
          </a:p>
          <a:p>
            <a:pPr algn="dist"/>
            <a:r>
              <a:rPr lang="ko-KR" altLang="en-US" sz="1100" dirty="0">
                <a:solidFill>
                  <a:schemeClr val="accent1"/>
                </a:solidFill>
              </a:rPr>
              <a:t>이동인구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합</a:t>
            </a:r>
            <a:r>
              <a:rPr lang="en-US" altLang="ko-KR" sz="1100" dirty="0">
                <a:solidFill>
                  <a:schemeClr val="accent1"/>
                </a:solidFill>
              </a:rPr>
              <a:t>) </a:t>
            </a:r>
            <a:r>
              <a:rPr lang="ko-KR" altLang="en-US" sz="1100" dirty="0">
                <a:solidFill>
                  <a:schemeClr val="accent1"/>
                </a:solidFill>
              </a:rPr>
              <a:t>↓</a:t>
            </a:r>
            <a:endParaRPr lang="en-US" altLang="ko-KR" sz="1100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33780E-CACA-4BE7-B33F-A1CB06A0BF9D}"/>
              </a:ext>
            </a:extLst>
          </p:cNvPr>
          <p:cNvSpPr txBox="1"/>
          <p:nvPr/>
        </p:nvSpPr>
        <p:spPr>
          <a:xfrm>
            <a:off x="9717401" y="1351171"/>
            <a:ext cx="1353088" cy="43088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dirty="0">
                <a:solidFill>
                  <a:srgbClr val="FF0000"/>
                </a:solidFill>
              </a:rPr>
              <a:t>총종사자수 ↑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algn="dist"/>
            <a:r>
              <a:rPr lang="ko-KR" altLang="en-US" sz="1100" dirty="0">
                <a:solidFill>
                  <a:srgbClr val="FF0000"/>
                </a:solidFill>
              </a:rPr>
              <a:t>이동인구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합</a:t>
            </a:r>
            <a:r>
              <a:rPr lang="en-US" altLang="ko-KR" sz="1100" dirty="0">
                <a:solidFill>
                  <a:srgbClr val="FF0000"/>
                </a:solidFill>
              </a:rPr>
              <a:t>) </a:t>
            </a:r>
            <a:r>
              <a:rPr lang="ko-KR" altLang="en-US" sz="1100" dirty="0">
                <a:solidFill>
                  <a:srgbClr val="FF0000"/>
                </a:solidFill>
              </a:rPr>
              <a:t>↑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F829F8-06F6-4E68-AC3F-D9C8BAF529E3}"/>
              </a:ext>
            </a:extLst>
          </p:cNvPr>
          <p:cNvSpPr txBox="1"/>
          <p:nvPr/>
        </p:nvSpPr>
        <p:spPr>
          <a:xfrm>
            <a:off x="9704797" y="5361654"/>
            <a:ext cx="1303893" cy="43088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dirty="0">
                <a:solidFill>
                  <a:schemeClr val="accent1"/>
                </a:solidFill>
              </a:rPr>
              <a:t>총종사자수 ↓ 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algn="dist"/>
            <a:r>
              <a:rPr lang="ko-KR" altLang="en-US" sz="1100" dirty="0">
                <a:solidFill>
                  <a:srgbClr val="FF0000"/>
                </a:solidFill>
              </a:rPr>
              <a:t>이동인구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합</a:t>
            </a:r>
            <a:r>
              <a:rPr lang="en-US" altLang="ko-KR" sz="1100" dirty="0">
                <a:solidFill>
                  <a:srgbClr val="FF0000"/>
                </a:solidFill>
              </a:rPr>
              <a:t>) </a:t>
            </a:r>
            <a:r>
              <a:rPr lang="ko-KR" altLang="en-US" sz="1100" dirty="0">
                <a:solidFill>
                  <a:srgbClr val="FF0000"/>
                </a:solidFill>
              </a:rPr>
              <a:t>↑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EC27AC3-E80D-4CE8-8F26-D3D08CC1ED1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297139" y="5611091"/>
            <a:ext cx="0" cy="284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A62F6A-1DC5-4BA9-B276-AC3E2C8A97DE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812759" y="5431412"/>
            <a:ext cx="409005" cy="102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0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EA3D70-379F-4C19-8525-8067702F9BDB}"/>
              </a:ext>
            </a:extLst>
          </p:cNvPr>
          <p:cNvSpPr txBox="1"/>
          <p:nvPr/>
        </p:nvSpPr>
        <p:spPr>
          <a:xfrm>
            <a:off x="218975" y="224407"/>
            <a:ext cx="7115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Helvetica Neue"/>
              </a:rPr>
              <a:t>5. </a:t>
            </a:r>
            <a:r>
              <a:rPr lang="ko-KR" altLang="en-US" sz="2400" dirty="0">
                <a:solidFill>
                  <a:srgbClr val="000000"/>
                </a:solidFill>
                <a:latin typeface="Helvetica Neue"/>
              </a:rPr>
              <a:t>등록인구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와 버스정류장수는 상관관계가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CC5A664-5AB0-46DD-9700-F738545F591C}"/>
              </a:ext>
            </a:extLst>
          </p:cNvPr>
          <p:cNvSpPr txBox="1">
            <a:spLocks/>
          </p:cNvSpPr>
          <p:nvPr/>
        </p:nvSpPr>
        <p:spPr>
          <a:xfrm>
            <a:off x="305602" y="949701"/>
            <a:ext cx="7403298" cy="757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대립가설</a:t>
            </a:r>
            <a:r>
              <a:rPr kumimoji="1" lang="en-US" altLang="ko-KR" sz="2000" dirty="0"/>
              <a:t>: 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등록인구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와 버스정류장수는 상관관계가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ko-KR" altLang="en-US" sz="2000" dirty="0" err="1"/>
              <a:t>귀무가설</a:t>
            </a:r>
            <a:r>
              <a:rPr kumimoji="1" lang="en-US" altLang="ko-KR" sz="2000" dirty="0"/>
              <a:t>: 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등록인구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와 버스정류장수는 상관관계가 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없다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kumimoji="1" lang="ko-Kore-KR" altLang="en-US" sz="2000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66791D1C-1E76-4985-AABE-80B72E843F9B}"/>
              </a:ext>
            </a:extLst>
          </p:cNvPr>
          <p:cNvSpPr txBox="1">
            <a:spLocks/>
          </p:cNvSpPr>
          <p:nvPr/>
        </p:nvSpPr>
        <p:spPr>
          <a:xfrm>
            <a:off x="305602" y="1853176"/>
            <a:ext cx="440983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정규성 검정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D95B1-7B82-4DD9-83F5-CBED683F5214}"/>
              </a:ext>
            </a:extLst>
          </p:cNvPr>
          <p:cNvSpPr txBox="1"/>
          <p:nvPr/>
        </p:nvSpPr>
        <p:spPr>
          <a:xfrm>
            <a:off x="7448751" y="2873966"/>
            <a:ext cx="4267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- </a:t>
            </a:r>
            <a:r>
              <a:rPr kumimoji="1" lang="ko-KR" altLang="en-US" dirty="0"/>
              <a:t>인구</a:t>
            </a:r>
            <a:r>
              <a:rPr kumimoji="1" lang="en-US" altLang="ko-KR" dirty="0"/>
              <a:t>(</a:t>
            </a:r>
            <a:r>
              <a:rPr kumimoji="1" lang="ko-KR" altLang="en-US" dirty="0"/>
              <a:t>계</a:t>
            </a:r>
            <a:r>
              <a:rPr kumimoji="1" lang="en-US" altLang="ko-KR" dirty="0"/>
              <a:t>): </a:t>
            </a:r>
            <a:r>
              <a:rPr kumimoji="1" lang="ko-KR" altLang="en-US" dirty="0"/>
              <a:t>정규성을 따름</a:t>
            </a:r>
            <a:endParaRPr kumimoji="1" lang="en-US" altLang="ko-KR" dirty="0"/>
          </a:p>
          <a:p>
            <a:r>
              <a:rPr kumimoji="1" lang="en-US" altLang="ko-KR" dirty="0"/>
              <a:t>- </a:t>
            </a:r>
            <a:r>
              <a:rPr kumimoji="1" lang="ko-KR" altLang="en-US" dirty="0"/>
              <a:t>정류장수</a:t>
            </a:r>
            <a:r>
              <a:rPr kumimoji="1" lang="en-US" altLang="ko-KR" dirty="0"/>
              <a:t>: </a:t>
            </a:r>
            <a:r>
              <a:rPr kumimoji="1" lang="ko-KR" altLang="en-US" dirty="0"/>
              <a:t>정규성을 따름</a:t>
            </a:r>
            <a:endParaRPr kumimoji="1" lang="en-US" altLang="ko-KR" dirty="0"/>
          </a:p>
          <a:p>
            <a:r>
              <a:rPr kumimoji="1" lang="en-US" altLang="ko-KR" dirty="0"/>
              <a:t>-&gt; </a:t>
            </a:r>
            <a:r>
              <a:rPr kumimoji="1" lang="en-US" altLang="ko-KR" dirty="0" err="1"/>
              <a:t>Pearsonr</a:t>
            </a:r>
            <a:r>
              <a:rPr kumimoji="1" lang="en-US" altLang="ko-KR" dirty="0"/>
              <a:t> </a:t>
            </a:r>
            <a:r>
              <a:rPr kumimoji="1" lang="ko-KR" altLang="en-US" dirty="0"/>
              <a:t>상관관계 분석</a:t>
            </a:r>
            <a:endParaRPr kumimoji="1" lang="en" altLang="ko-Kore-KR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9FE3A69-6E89-46DF-89CE-C6FBC1BCC85C}"/>
              </a:ext>
            </a:extLst>
          </p:cNvPr>
          <p:cNvSpPr txBox="1">
            <a:spLocks/>
          </p:cNvSpPr>
          <p:nvPr/>
        </p:nvSpPr>
        <p:spPr>
          <a:xfrm>
            <a:off x="305601" y="5617677"/>
            <a:ext cx="8878155" cy="965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kumimoji="1" lang="ko-KR" altLang="en-US" sz="1800" dirty="0"/>
              <a:t>상관계수</a:t>
            </a:r>
            <a:r>
              <a:rPr kumimoji="1" lang="en-US" altLang="ko-KR" sz="1800" dirty="0"/>
              <a:t>: 0.567, p-value: 0.0031</a:t>
            </a:r>
          </a:p>
          <a:p>
            <a:pPr>
              <a:buFontTx/>
              <a:buChar char="-"/>
            </a:pPr>
            <a:r>
              <a:rPr kumimoji="1" lang="en" altLang="ko-Kore-KR" sz="1800" dirty="0"/>
              <a:t>p&lt;0.05 </a:t>
            </a:r>
            <a:r>
              <a:rPr kumimoji="1" lang="ko-KR" altLang="en-US" sz="1800" dirty="0"/>
              <a:t>이므로 </a:t>
            </a:r>
            <a:r>
              <a:rPr kumimoji="1" lang="ko-KR" altLang="en-US" sz="1800" dirty="0" err="1"/>
              <a:t>귀무가설</a:t>
            </a:r>
            <a:r>
              <a:rPr kumimoji="1" lang="ko-KR" altLang="en-US" sz="1800" dirty="0"/>
              <a:t> 기각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대립가설 채택</a:t>
            </a:r>
            <a:endParaRPr kumimoji="1" lang="en" altLang="ko-Kore-KR" sz="1800" dirty="0"/>
          </a:p>
          <a:p>
            <a:pPr marL="0" indent="0" algn="l">
              <a:buNone/>
            </a:pPr>
            <a:r>
              <a:rPr kumimoji="1" lang="en-US" altLang="ko-KR" sz="1800" dirty="0"/>
              <a:t>- </a:t>
            </a:r>
            <a:r>
              <a:rPr kumimoji="1" lang="ko-KR" altLang="en-US" sz="1800" dirty="0"/>
              <a:t>따라서 </a:t>
            </a:r>
            <a:r>
              <a:rPr lang="ko-KR" altLang="en-US" sz="1800" b="1" dirty="0">
                <a:solidFill>
                  <a:srgbClr val="000000"/>
                </a:solidFill>
                <a:latin typeface="Helvetica Neue"/>
              </a:rPr>
              <a:t>등록인구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Helvetica Neue"/>
              </a:rPr>
              <a:t>와 버스정류장수는 상관관계가 있다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  <a:p>
            <a:pPr marL="0" indent="0">
              <a:buNone/>
            </a:pPr>
            <a:endParaRPr kumimoji="1" lang="ko-Kore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641FAC-AC98-426A-B21B-AE036FB97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01" y="2327540"/>
            <a:ext cx="6945060" cy="1661367"/>
          </a:xfrm>
          <a:prstGeom prst="rect">
            <a:avLst/>
          </a:prstGeom>
        </p:spPr>
      </p:pic>
      <p:sp>
        <p:nvSpPr>
          <p:cNvPr id="13" name="부제목 2">
            <a:extLst>
              <a:ext uri="{FF2B5EF4-FFF2-40B4-BE49-F238E27FC236}">
                <a16:creationId xmlns:a16="http://schemas.microsoft.com/office/drawing/2014/main" id="{74E97E30-8038-4DDC-8BCB-6771B9FF036C}"/>
              </a:ext>
            </a:extLst>
          </p:cNvPr>
          <p:cNvSpPr txBox="1">
            <a:spLocks/>
          </p:cNvSpPr>
          <p:nvPr/>
        </p:nvSpPr>
        <p:spPr>
          <a:xfrm>
            <a:off x="305602" y="4147921"/>
            <a:ext cx="440983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상관관계 분석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7421741-163A-433A-BF84-86308E84DB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8" r="1"/>
          <a:stretch/>
        </p:blipFill>
        <p:spPr>
          <a:xfrm>
            <a:off x="347238" y="4609587"/>
            <a:ext cx="4722473" cy="80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0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EA3D70-379F-4C19-8525-8067702F9BDB}"/>
              </a:ext>
            </a:extLst>
          </p:cNvPr>
          <p:cNvSpPr txBox="1"/>
          <p:nvPr/>
        </p:nvSpPr>
        <p:spPr>
          <a:xfrm>
            <a:off x="218975" y="224407"/>
            <a:ext cx="7115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Helvetica Neue"/>
              </a:rPr>
              <a:t>5. </a:t>
            </a:r>
            <a:r>
              <a:rPr lang="ko-KR" altLang="en-US" sz="2400" dirty="0">
                <a:solidFill>
                  <a:srgbClr val="000000"/>
                </a:solidFill>
                <a:latin typeface="Helvetica Neue"/>
              </a:rPr>
              <a:t>등록인구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와 버스정류장수는 상관관계가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60C9E1-C12D-45EB-85C4-5EE9BC4CE1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9" r="10521" b="4413"/>
          <a:stretch/>
        </p:blipFill>
        <p:spPr>
          <a:xfrm>
            <a:off x="1333500" y="829735"/>
            <a:ext cx="8522881" cy="59266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E6A9CC-A750-4158-BAE6-CEAFC6132658}"/>
              </a:ext>
            </a:extLst>
          </p:cNvPr>
          <p:cNvSpPr txBox="1"/>
          <p:nvPr/>
        </p:nvSpPr>
        <p:spPr>
          <a:xfrm>
            <a:off x="5009904" y="4994799"/>
            <a:ext cx="78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광진구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E4CA67-8F4C-453F-B478-94A391525F71}"/>
              </a:ext>
            </a:extLst>
          </p:cNvPr>
          <p:cNvSpPr txBox="1"/>
          <p:nvPr/>
        </p:nvSpPr>
        <p:spPr>
          <a:xfrm>
            <a:off x="4927269" y="4563472"/>
            <a:ext cx="898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동대문구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D189F8-14A9-4AF0-B222-B160F66FFA79}"/>
              </a:ext>
            </a:extLst>
          </p:cNvPr>
          <p:cNvSpPr txBox="1"/>
          <p:nvPr/>
        </p:nvSpPr>
        <p:spPr>
          <a:xfrm>
            <a:off x="6214184" y="4467011"/>
            <a:ext cx="78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양천구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3EAA87-988C-4786-805B-2D017340F7F5}"/>
              </a:ext>
            </a:extLst>
          </p:cNvPr>
          <p:cNvSpPr txBox="1"/>
          <p:nvPr/>
        </p:nvSpPr>
        <p:spPr>
          <a:xfrm>
            <a:off x="6402768" y="3910138"/>
            <a:ext cx="78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강동구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438859-ACE1-4BF7-864A-CB730F20B52D}"/>
              </a:ext>
            </a:extLst>
          </p:cNvPr>
          <p:cNvSpPr txBox="1"/>
          <p:nvPr/>
        </p:nvSpPr>
        <p:spPr>
          <a:xfrm>
            <a:off x="8885818" y="3394324"/>
            <a:ext cx="78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송파구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C972D1-629B-4B20-A768-9A72B5467C28}"/>
              </a:ext>
            </a:extLst>
          </p:cNvPr>
          <p:cNvSpPr txBox="1"/>
          <p:nvPr/>
        </p:nvSpPr>
        <p:spPr>
          <a:xfrm>
            <a:off x="2182665" y="1023625"/>
            <a:ext cx="879512" cy="43088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정류장수 ↑</a:t>
            </a:r>
            <a:endParaRPr lang="en-US" altLang="ko-KR" sz="11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dist"/>
            <a:r>
              <a:rPr lang="ko-KR" altLang="en-US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인구</a:t>
            </a:r>
            <a:r>
              <a:rPr lang="en-US" altLang="ko-KR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</a:t>
            </a:r>
            <a:r>
              <a:rPr lang="en-US" altLang="ko-KR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↓</a:t>
            </a:r>
            <a:endParaRPr lang="en-US" altLang="ko-KR" sz="11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74E812-5074-4D79-A6C3-0E5160FDD3B6}"/>
              </a:ext>
            </a:extLst>
          </p:cNvPr>
          <p:cNvSpPr txBox="1"/>
          <p:nvPr/>
        </p:nvSpPr>
        <p:spPr>
          <a:xfrm>
            <a:off x="2180749" y="5746501"/>
            <a:ext cx="906399" cy="430887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정류장수 ↓</a:t>
            </a:r>
            <a:endParaRPr lang="en-US" altLang="ko-KR" sz="11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dist"/>
            <a:r>
              <a:rPr lang="ko-KR" altLang="en-US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인구</a:t>
            </a:r>
            <a:r>
              <a:rPr lang="en-US" altLang="ko-KR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</a:t>
            </a:r>
            <a:r>
              <a:rPr lang="en-US" altLang="ko-KR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↓</a:t>
            </a:r>
            <a:endParaRPr lang="en-US" altLang="ko-KR" sz="11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5DFBDD-CB87-472C-A62E-F6D88F1FB0A0}"/>
              </a:ext>
            </a:extLst>
          </p:cNvPr>
          <p:cNvSpPr txBox="1"/>
          <p:nvPr/>
        </p:nvSpPr>
        <p:spPr>
          <a:xfrm>
            <a:off x="8707304" y="1010925"/>
            <a:ext cx="940598" cy="43088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정류장수 ↑</a:t>
            </a:r>
            <a:endParaRPr lang="en-US" altLang="ko-KR" sz="11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dist"/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인구</a:t>
            </a:r>
            <a:r>
              <a:rPr lang="en-US" altLang="ko-KR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</a:t>
            </a:r>
            <a:r>
              <a:rPr lang="en-US" altLang="ko-KR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↑</a:t>
            </a:r>
            <a:endParaRPr lang="en-US" altLang="ko-KR" sz="11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17D478-930A-4279-BD98-15F61DF305FB}"/>
              </a:ext>
            </a:extLst>
          </p:cNvPr>
          <p:cNvSpPr txBox="1"/>
          <p:nvPr/>
        </p:nvSpPr>
        <p:spPr>
          <a:xfrm>
            <a:off x="8694700" y="5733801"/>
            <a:ext cx="906399" cy="43088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정류장수 ↓ </a:t>
            </a:r>
            <a:endParaRPr lang="en-US" altLang="ko-KR" sz="11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dist"/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인구</a:t>
            </a:r>
            <a:r>
              <a:rPr lang="en-US" altLang="ko-KR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</a:t>
            </a:r>
            <a:r>
              <a:rPr lang="en-US" altLang="ko-KR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↑</a:t>
            </a:r>
            <a:endParaRPr lang="en-US" altLang="ko-KR" sz="11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39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1F537A0-7DF4-489E-A341-A829DFD0875F}"/>
              </a:ext>
            </a:extLst>
          </p:cNvPr>
          <p:cNvSpPr txBox="1">
            <a:spLocks/>
          </p:cNvSpPr>
          <p:nvPr/>
        </p:nvSpPr>
        <p:spPr>
          <a:xfrm>
            <a:off x="305602" y="949701"/>
            <a:ext cx="9778198" cy="757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대립가설</a:t>
            </a:r>
            <a:r>
              <a:rPr kumimoji="1" lang="en-US" altLang="ko-KR" sz="2000" dirty="0"/>
              <a:t>: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야간상주지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집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으로 가는 유동인구와 등록인구는 상관관계가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ko-KR" altLang="en-US" sz="2000" dirty="0" err="1"/>
              <a:t>귀무가설</a:t>
            </a:r>
            <a:r>
              <a:rPr kumimoji="1" lang="en-US" altLang="ko-KR" sz="2000" dirty="0"/>
              <a:t>: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야간상주지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집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으로 가는 유동인구와 등록인구는 상관관계가 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없다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.</a:t>
            </a:r>
            <a:endParaRPr kumimoji="1" lang="ko-Kore-KR" altLang="en-US" sz="20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CA2AE80-9A50-4FC9-B2D3-7647323930A7}"/>
              </a:ext>
            </a:extLst>
          </p:cNvPr>
          <p:cNvSpPr txBox="1">
            <a:spLocks/>
          </p:cNvSpPr>
          <p:nvPr/>
        </p:nvSpPr>
        <p:spPr>
          <a:xfrm>
            <a:off x="305602" y="1853176"/>
            <a:ext cx="440983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정규성 검정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0BDBF-7EF6-4227-A596-B144DFEF4E65}"/>
              </a:ext>
            </a:extLst>
          </p:cNvPr>
          <p:cNvSpPr txBox="1"/>
          <p:nvPr/>
        </p:nvSpPr>
        <p:spPr>
          <a:xfrm>
            <a:off x="7529693" y="2916211"/>
            <a:ext cx="4267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- </a:t>
            </a:r>
            <a:r>
              <a:rPr kumimoji="1" lang="ko-KR" altLang="en-US" dirty="0"/>
              <a:t>이동인구</a:t>
            </a:r>
            <a:r>
              <a:rPr kumimoji="1" lang="en-US" altLang="ko-KR" dirty="0"/>
              <a:t>(</a:t>
            </a:r>
            <a:r>
              <a:rPr kumimoji="1" lang="ko-KR" altLang="en-US" dirty="0"/>
              <a:t>합</a:t>
            </a:r>
            <a:r>
              <a:rPr kumimoji="1" lang="en-US" altLang="ko-KR" dirty="0"/>
              <a:t>): </a:t>
            </a:r>
            <a:r>
              <a:rPr kumimoji="1" lang="ko-KR" altLang="en-US" dirty="0"/>
              <a:t>정규성을 따름</a:t>
            </a:r>
            <a:endParaRPr kumimoji="1" lang="en-US" altLang="ko-KR" dirty="0"/>
          </a:p>
          <a:p>
            <a:r>
              <a:rPr kumimoji="1" lang="en-US" altLang="ko-KR" dirty="0"/>
              <a:t>- </a:t>
            </a:r>
            <a:r>
              <a:rPr kumimoji="1" lang="ko-KR" altLang="en-US" dirty="0"/>
              <a:t>인구</a:t>
            </a:r>
            <a:r>
              <a:rPr kumimoji="1" lang="en-US" altLang="ko-KR" dirty="0"/>
              <a:t>(</a:t>
            </a:r>
            <a:r>
              <a:rPr kumimoji="1" lang="ko-KR" altLang="en-US" dirty="0"/>
              <a:t>계</a:t>
            </a:r>
            <a:r>
              <a:rPr kumimoji="1" lang="en-US" altLang="ko-KR" dirty="0"/>
              <a:t>): </a:t>
            </a:r>
            <a:r>
              <a:rPr kumimoji="1" lang="ko-KR" altLang="en-US" dirty="0"/>
              <a:t>정규성을 따름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-&gt; </a:t>
            </a:r>
            <a:r>
              <a:rPr kumimoji="1" lang="en-US" altLang="ko-KR" dirty="0" err="1"/>
              <a:t>Pearsonr</a:t>
            </a:r>
            <a:r>
              <a:rPr kumimoji="1" lang="en-US" altLang="ko-KR" dirty="0"/>
              <a:t> </a:t>
            </a:r>
            <a:r>
              <a:rPr kumimoji="1" lang="ko-KR" altLang="en-US" dirty="0"/>
              <a:t>상관관계 분석</a:t>
            </a:r>
            <a:endParaRPr kumimoji="1" lang="en" altLang="ko-Kore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50D61A6-A478-4BCD-931B-51DF325EDFFE}"/>
              </a:ext>
            </a:extLst>
          </p:cNvPr>
          <p:cNvSpPr txBox="1">
            <a:spLocks/>
          </p:cNvSpPr>
          <p:nvPr/>
        </p:nvSpPr>
        <p:spPr>
          <a:xfrm>
            <a:off x="305601" y="5617677"/>
            <a:ext cx="8878155" cy="965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kumimoji="1" lang="ko-KR" altLang="en-US" sz="1800" dirty="0">
                <a:latin typeface="+mn-ea"/>
              </a:rPr>
              <a:t>상관계수</a:t>
            </a:r>
            <a:r>
              <a:rPr kumimoji="1" lang="en-US" altLang="ko-KR" sz="1800" dirty="0">
                <a:latin typeface="+mn-ea"/>
              </a:rPr>
              <a:t>: 0.935, p-value: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</a:rPr>
              <a:t>7.63e-12</a:t>
            </a:r>
            <a:endParaRPr kumimoji="1" lang="en-US" altLang="ko-KR" sz="1800" dirty="0">
              <a:latin typeface="+mn-ea"/>
            </a:endParaRPr>
          </a:p>
          <a:p>
            <a:pPr>
              <a:buFontTx/>
              <a:buChar char="-"/>
            </a:pPr>
            <a:r>
              <a:rPr kumimoji="1" lang="en" altLang="ko-Kore-KR" sz="1800" dirty="0">
                <a:latin typeface="+mn-ea"/>
              </a:rPr>
              <a:t>p&lt;0.05 </a:t>
            </a:r>
            <a:r>
              <a:rPr kumimoji="1" lang="ko-KR" altLang="en-US" sz="1800" dirty="0">
                <a:latin typeface="+mn-ea"/>
              </a:rPr>
              <a:t>이므로 </a:t>
            </a:r>
            <a:r>
              <a:rPr kumimoji="1" lang="ko-KR" altLang="en-US" sz="1800" dirty="0" err="1">
                <a:latin typeface="+mn-ea"/>
              </a:rPr>
              <a:t>귀무가설</a:t>
            </a:r>
            <a:r>
              <a:rPr kumimoji="1" lang="ko-KR" altLang="en-US" sz="1800" dirty="0">
                <a:latin typeface="+mn-ea"/>
              </a:rPr>
              <a:t> 기각</a:t>
            </a:r>
            <a:r>
              <a:rPr kumimoji="1" lang="en-US" altLang="ko-KR" sz="1800" dirty="0">
                <a:latin typeface="+mn-ea"/>
              </a:rPr>
              <a:t>, </a:t>
            </a:r>
            <a:r>
              <a:rPr kumimoji="1" lang="ko-KR" altLang="en-US" sz="1800" dirty="0">
                <a:latin typeface="+mn-ea"/>
              </a:rPr>
              <a:t>대립가설 채택</a:t>
            </a:r>
            <a:endParaRPr kumimoji="1" lang="en" altLang="ko-Kore-KR" sz="1800" dirty="0">
              <a:latin typeface="+mn-ea"/>
            </a:endParaRPr>
          </a:p>
          <a:p>
            <a:pPr marL="0" indent="0" algn="l">
              <a:buNone/>
            </a:pPr>
            <a:r>
              <a:rPr kumimoji="1" lang="en-US" altLang="ko-KR" sz="1800" dirty="0">
                <a:latin typeface="+mn-ea"/>
              </a:rPr>
              <a:t>- </a:t>
            </a:r>
            <a:r>
              <a:rPr kumimoji="1" lang="ko-KR" altLang="en-US" sz="1800" dirty="0">
                <a:latin typeface="+mn-ea"/>
              </a:rPr>
              <a:t>따라서 </a:t>
            </a:r>
            <a:r>
              <a:rPr lang="ko-KR" altLang="en-US" sz="1800" b="1" i="0" dirty="0" err="1">
                <a:solidFill>
                  <a:srgbClr val="000000"/>
                </a:solidFill>
                <a:effectLst/>
                <a:latin typeface="+mn-ea"/>
              </a:rPr>
              <a:t>야간상주지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+mn-ea"/>
              </a:rPr>
              <a:t>집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+mn-ea"/>
              </a:rPr>
              <a:t>으로 가는 유동인구와 등록인구는 상관관계가 있다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kumimoji="1" lang="ko-Kore-KR" altLang="en-US" sz="18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C49F0-DE9C-4D44-8768-929BA309E5FB}"/>
              </a:ext>
            </a:extLst>
          </p:cNvPr>
          <p:cNvSpPr txBox="1"/>
          <p:nvPr/>
        </p:nvSpPr>
        <p:spPr>
          <a:xfrm>
            <a:off x="190099" y="182161"/>
            <a:ext cx="10407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6.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야간상주지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집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으로 가는 유동인구와 등록인구는 상관관계가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25BC07-8722-4B5F-B3FD-13745B5C5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01" y="2247735"/>
            <a:ext cx="7083428" cy="1698927"/>
          </a:xfrm>
          <a:prstGeom prst="rect">
            <a:avLst/>
          </a:prstGeom>
        </p:spPr>
      </p:pic>
      <p:sp>
        <p:nvSpPr>
          <p:cNvPr id="11" name="부제목 2">
            <a:extLst>
              <a:ext uri="{FF2B5EF4-FFF2-40B4-BE49-F238E27FC236}">
                <a16:creationId xmlns:a16="http://schemas.microsoft.com/office/drawing/2014/main" id="{12303810-E16D-4916-885A-20D52E29AB23}"/>
              </a:ext>
            </a:extLst>
          </p:cNvPr>
          <p:cNvSpPr txBox="1">
            <a:spLocks/>
          </p:cNvSpPr>
          <p:nvPr/>
        </p:nvSpPr>
        <p:spPr>
          <a:xfrm>
            <a:off x="305602" y="4147921"/>
            <a:ext cx="440983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/>
              <a:t>상관관계 분석</a:t>
            </a:r>
            <a:endParaRPr lang="ko-KR" altLang="en-US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AEFC65C-A3DF-445B-9117-0A2349533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01" y="4554641"/>
            <a:ext cx="5790399" cy="93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4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2A1339-2003-48D9-A2C2-E070BF8B913F}"/>
              </a:ext>
            </a:extLst>
          </p:cNvPr>
          <p:cNvSpPr txBox="1"/>
          <p:nvPr/>
        </p:nvSpPr>
        <p:spPr>
          <a:xfrm>
            <a:off x="190099" y="182161"/>
            <a:ext cx="10407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6.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야간상주지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집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으로 가는 유동인구와 등록인구는 상관관계가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234D2DA4-974A-49AB-B610-C1DDD15572D5}"/>
              </a:ext>
            </a:extLst>
          </p:cNvPr>
          <p:cNvSpPr txBox="1">
            <a:spLocks/>
          </p:cNvSpPr>
          <p:nvPr/>
        </p:nvSpPr>
        <p:spPr>
          <a:xfrm>
            <a:off x="418699" y="1036901"/>
            <a:ext cx="440983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회귀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67ADB-8932-4858-8C81-D66C81D484D7}"/>
              </a:ext>
            </a:extLst>
          </p:cNvPr>
          <p:cNvSpPr txBox="1"/>
          <p:nvPr/>
        </p:nvSpPr>
        <p:spPr>
          <a:xfrm>
            <a:off x="7958667" y="3075057"/>
            <a:ext cx="40806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</a:rPr>
              <a:t>- 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R-squared (</a:t>
            </a: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설명력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):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0.874</a:t>
            </a: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-&gt; x</a:t>
            </a: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는 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y</a:t>
            </a: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를 </a:t>
            </a:r>
            <a:r>
              <a:rPr lang="en-US" altLang="ko-KR" sz="2000" dirty="0">
                <a:solidFill>
                  <a:srgbClr val="000000"/>
                </a:solidFill>
              </a:rPr>
              <a:t>87.4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% </a:t>
            </a: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설명할 수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AC43E07-7AC3-458A-9DB4-8F8015BFE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4" y="1685755"/>
            <a:ext cx="7771954" cy="390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82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2A1339-2003-48D9-A2C2-E070BF8B913F}"/>
              </a:ext>
            </a:extLst>
          </p:cNvPr>
          <p:cNvSpPr txBox="1"/>
          <p:nvPr/>
        </p:nvSpPr>
        <p:spPr>
          <a:xfrm>
            <a:off x="190099" y="182161"/>
            <a:ext cx="10407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6.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야간상주지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집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으로 가는 유동인구와 등록인구는 상관관계가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D654D3-A77D-4686-BF77-C7B7093EB4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9"/>
          <a:stretch/>
        </p:blipFill>
        <p:spPr>
          <a:xfrm>
            <a:off x="0" y="986239"/>
            <a:ext cx="11313042" cy="5689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0316FF-7DD7-4A30-86E7-57725FCF261C}"/>
              </a:ext>
            </a:extLst>
          </p:cNvPr>
          <p:cNvSpPr txBox="1"/>
          <p:nvPr/>
        </p:nvSpPr>
        <p:spPr>
          <a:xfrm>
            <a:off x="683574" y="5545942"/>
            <a:ext cx="78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0ED074-0865-41C6-8426-787EF4094827}"/>
              </a:ext>
            </a:extLst>
          </p:cNvPr>
          <p:cNvSpPr txBox="1"/>
          <p:nvPr/>
        </p:nvSpPr>
        <p:spPr>
          <a:xfrm>
            <a:off x="1678024" y="5381296"/>
            <a:ext cx="78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종로구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62E39B-419B-4962-9785-6488A111012E}"/>
              </a:ext>
            </a:extLst>
          </p:cNvPr>
          <p:cNvSpPr txBox="1"/>
          <p:nvPr/>
        </p:nvSpPr>
        <p:spPr>
          <a:xfrm>
            <a:off x="2691880" y="5008423"/>
            <a:ext cx="78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용산구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721B21-41E5-447E-A787-5866B64FEECE}"/>
              </a:ext>
            </a:extLst>
          </p:cNvPr>
          <p:cNvSpPr txBox="1"/>
          <p:nvPr/>
        </p:nvSpPr>
        <p:spPr>
          <a:xfrm>
            <a:off x="4063801" y="4753829"/>
            <a:ext cx="69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성동구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24A9B7-D9EE-49BF-8057-E5FAD1051A1A}"/>
              </a:ext>
            </a:extLst>
          </p:cNvPr>
          <p:cNvSpPr txBox="1"/>
          <p:nvPr/>
        </p:nvSpPr>
        <p:spPr>
          <a:xfrm>
            <a:off x="4997141" y="4309943"/>
            <a:ext cx="68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광진구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9B7B03-94A5-4787-A903-B423DC8EC754}"/>
              </a:ext>
            </a:extLst>
          </p:cNvPr>
          <p:cNvSpPr txBox="1"/>
          <p:nvPr/>
        </p:nvSpPr>
        <p:spPr>
          <a:xfrm>
            <a:off x="683574" y="1541800"/>
            <a:ext cx="1265214" cy="43088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dirty="0">
                <a:solidFill>
                  <a:srgbClr val="FF0000"/>
                </a:solidFill>
              </a:rPr>
              <a:t>인구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계</a:t>
            </a:r>
            <a:r>
              <a:rPr lang="en-US" altLang="ko-KR" sz="1100" dirty="0">
                <a:solidFill>
                  <a:srgbClr val="FF0000"/>
                </a:solidFill>
              </a:rPr>
              <a:t>) </a:t>
            </a:r>
            <a:r>
              <a:rPr lang="ko-KR" altLang="en-US" sz="1100" dirty="0">
                <a:solidFill>
                  <a:srgbClr val="FF0000"/>
                </a:solidFill>
              </a:rPr>
              <a:t> ↑</a:t>
            </a:r>
            <a:endParaRPr lang="en-US" altLang="ko-KR" sz="1100" dirty="0">
              <a:solidFill>
                <a:schemeClr val="accent1"/>
              </a:solidFill>
            </a:endParaRPr>
          </a:p>
          <a:p>
            <a:pPr algn="dist"/>
            <a:r>
              <a:rPr lang="ko-KR" altLang="en-US" sz="1100" dirty="0">
                <a:solidFill>
                  <a:schemeClr val="accent1"/>
                </a:solidFill>
              </a:rPr>
              <a:t>이동인구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합</a:t>
            </a:r>
            <a:r>
              <a:rPr lang="en-US" altLang="ko-KR" sz="1100" dirty="0">
                <a:solidFill>
                  <a:schemeClr val="accent1"/>
                </a:solidFill>
              </a:rPr>
              <a:t>) </a:t>
            </a:r>
            <a:r>
              <a:rPr lang="ko-KR" altLang="en-US" sz="1100" dirty="0">
                <a:solidFill>
                  <a:schemeClr val="accent1"/>
                </a:solidFill>
              </a:rPr>
              <a:t>↓</a:t>
            </a:r>
            <a:endParaRPr lang="en-US" altLang="ko-KR" sz="1100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4B8086-A8B8-43CF-ABA6-AC0BD7F117CC}"/>
              </a:ext>
            </a:extLst>
          </p:cNvPr>
          <p:cNvSpPr txBox="1"/>
          <p:nvPr/>
        </p:nvSpPr>
        <p:spPr>
          <a:xfrm>
            <a:off x="683574" y="4706620"/>
            <a:ext cx="1303893" cy="430887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dirty="0">
                <a:solidFill>
                  <a:schemeClr val="accent1"/>
                </a:solidFill>
              </a:rPr>
              <a:t>인구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계</a:t>
            </a:r>
            <a:r>
              <a:rPr lang="en-US" altLang="ko-KR" sz="1100" dirty="0">
                <a:solidFill>
                  <a:schemeClr val="accent1"/>
                </a:solidFill>
              </a:rPr>
              <a:t>)  </a:t>
            </a:r>
            <a:r>
              <a:rPr lang="ko-KR" altLang="en-US" sz="1100" dirty="0">
                <a:solidFill>
                  <a:schemeClr val="accent1"/>
                </a:solidFill>
              </a:rPr>
              <a:t> ↓</a:t>
            </a:r>
            <a:endParaRPr lang="en-US" altLang="ko-KR" sz="1100" dirty="0">
              <a:solidFill>
                <a:schemeClr val="accent1"/>
              </a:solidFill>
            </a:endParaRPr>
          </a:p>
          <a:p>
            <a:pPr algn="dist"/>
            <a:r>
              <a:rPr lang="ko-KR" altLang="en-US" sz="1100" dirty="0">
                <a:solidFill>
                  <a:schemeClr val="accent1"/>
                </a:solidFill>
              </a:rPr>
              <a:t>이동인구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합</a:t>
            </a:r>
            <a:r>
              <a:rPr lang="en-US" altLang="ko-KR" sz="1100" dirty="0">
                <a:solidFill>
                  <a:schemeClr val="accent1"/>
                </a:solidFill>
              </a:rPr>
              <a:t>) </a:t>
            </a:r>
            <a:r>
              <a:rPr lang="ko-KR" altLang="en-US" sz="1100" dirty="0">
                <a:solidFill>
                  <a:schemeClr val="accent1"/>
                </a:solidFill>
              </a:rPr>
              <a:t>↓</a:t>
            </a:r>
            <a:endParaRPr lang="en-US" altLang="ko-KR" sz="1100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77A00-B7BF-4CA2-99FB-FEAEB8ADCB28}"/>
              </a:ext>
            </a:extLst>
          </p:cNvPr>
          <p:cNvSpPr txBox="1"/>
          <p:nvPr/>
        </p:nvSpPr>
        <p:spPr>
          <a:xfrm>
            <a:off x="9728159" y="1584475"/>
            <a:ext cx="1298642" cy="430887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dirty="0">
                <a:solidFill>
                  <a:srgbClr val="FF0000"/>
                </a:solidFill>
              </a:rPr>
              <a:t>인구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계</a:t>
            </a:r>
            <a:r>
              <a:rPr lang="en-US" altLang="ko-KR" sz="1100" dirty="0">
                <a:solidFill>
                  <a:srgbClr val="FF0000"/>
                </a:solidFill>
              </a:rPr>
              <a:t>)  </a:t>
            </a:r>
            <a:r>
              <a:rPr lang="ko-KR" altLang="en-US" sz="1100" dirty="0">
                <a:solidFill>
                  <a:srgbClr val="FF0000"/>
                </a:solidFill>
              </a:rPr>
              <a:t> ↑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algn="dist"/>
            <a:r>
              <a:rPr lang="ko-KR" altLang="en-US" sz="1100" dirty="0">
                <a:solidFill>
                  <a:srgbClr val="FF0000"/>
                </a:solidFill>
              </a:rPr>
              <a:t>이동인구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합</a:t>
            </a:r>
            <a:r>
              <a:rPr lang="en-US" altLang="ko-KR" sz="1100" dirty="0">
                <a:solidFill>
                  <a:srgbClr val="FF0000"/>
                </a:solidFill>
              </a:rPr>
              <a:t>) </a:t>
            </a:r>
            <a:r>
              <a:rPr lang="ko-KR" altLang="en-US" sz="1100" dirty="0">
                <a:solidFill>
                  <a:srgbClr val="FF0000"/>
                </a:solidFill>
              </a:rPr>
              <a:t>↑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5C64A-3869-433B-985D-10BD0111F0D8}"/>
              </a:ext>
            </a:extLst>
          </p:cNvPr>
          <p:cNvSpPr txBox="1"/>
          <p:nvPr/>
        </p:nvSpPr>
        <p:spPr>
          <a:xfrm>
            <a:off x="9722908" y="4709105"/>
            <a:ext cx="1303893" cy="43088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dirty="0">
                <a:solidFill>
                  <a:schemeClr val="accent1"/>
                </a:solidFill>
              </a:rPr>
              <a:t>인구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계</a:t>
            </a:r>
            <a:r>
              <a:rPr lang="en-US" altLang="ko-KR" sz="1100" dirty="0">
                <a:solidFill>
                  <a:schemeClr val="accent1"/>
                </a:solidFill>
              </a:rPr>
              <a:t>)  </a:t>
            </a:r>
            <a:r>
              <a:rPr lang="ko-KR" altLang="en-US" sz="1100" dirty="0">
                <a:solidFill>
                  <a:schemeClr val="accent1"/>
                </a:solidFill>
              </a:rPr>
              <a:t> ↓ 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algn="dist"/>
            <a:r>
              <a:rPr lang="ko-KR" altLang="en-US" sz="1100" dirty="0">
                <a:solidFill>
                  <a:srgbClr val="FF0000"/>
                </a:solidFill>
              </a:rPr>
              <a:t>이동인구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합</a:t>
            </a:r>
            <a:r>
              <a:rPr lang="en-US" altLang="ko-KR" sz="1100" dirty="0">
                <a:solidFill>
                  <a:srgbClr val="FF0000"/>
                </a:solidFill>
              </a:rPr>
              <a:t>) </a:t>
            </a:r>
            <a:r>
              <a:rPr lang="ko-KR" altLang="en-US" sz="1100" dirty="0">
                <a:solidFill>
                  <a:srgbClr val="FF0000"/>
                </a:solidFill>
              </a:rPr>
              <a:t>↑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BFD1E0D-8FF9-46C8-9A6D-1118E78788F7}"/>
              </a:ext>
            </a:extLst>
          </p:cNvPr>
          <p:cNvCxnSpPr>
            <a:cxnSpLocks/>
          </p:cNvCxnSpPr>
          <p:nvPr/>
        </p:nvCxnSpPr>
        <p:spPr>
          <a:xfrm>
            <a:off x="4399280" y="4617720"/>
            <a:ext cx="0" cy="17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AFB790-2301-4E4E-BFEC-F91D0391B3D6}"/>
              </a:ext>
            </a:extLst>
          </p:cNvPr>
          <p:cNvCxnSpPr>
            <a:cxnSpLocks/>
          </p:cNvCxnSpPr>
          <p:nvPr/>
        </p:nvCxnSpPr>
        <p:spPr>
          <a:xfrm>
            <a:off x="5331911" y="4182943"/>
            <a:ext cx="0" cy="17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72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C9D94E-086D-405A-BC2B-66D7F32FC2FD}"/>
              </a:ext>
            </a:extLst>
          </p:cNvPr>
          <p:cNvSpPr txBox="1"/>
          <p:nvPr/>
        </p:nvSpPr>
        <p:spPr>
          <a:xfrm>
            <a:off x="305602" y="283040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i="0" dirty="0">
                <a:solidFill>
                  <a:srgbClr val="000000"/>
                </a:solidFill>
                <a:effectLst/>
                <a:latin typeface="Helvetica Neue"/>
              </a:rPr>
              <a:t>1. 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Helvetica Neue"/>
              </a:rPr>
              <a:t>노선수와 </a:t>
            </a:r>
            <a:r>
              <a:rPr lang="ko-KR" altLang="en-US" sz="2400" i="0" dirty="0" err="1">
                <a:solidFill>
                  <a:srgbClr val="000000"/>
                </a:solidFill>
                <a:effectLst/>
                <a:latin typeface="Helvetica Neue"/>
              </a:rPr>
              <a:t>유입인구수는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Helvetica Neue"/>
              </a:rPr>
              <a:t> 상관관계가 있다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64BE0E-E481-44D3-B4D2-381149219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02" y="2284618"/>
            <a:ext cx="7437861" cy="1930400"/>
          </a:xfrm>
          <a:prstGeom prst="rect">
            <a:avLst/>
          </a:prstGeom>
        </p:spPr>
      </p:pic>
      <p:sp>
        <p:nvSpPr>
          <p:cNvPr id="13" name="부제목 2">
            <a:extLst>
              <a:ext uri="{FF2B5EF4-FFF2-40B4-BE49-F238E27FC236}">
                <a16:creationId xmlns:a16="http://schemas.microsoft.com/office/drawing/2014/main" id="{5136C26C-7F7E-47BD-A520-728C68CE02F9}"/>
              </a:ext>
            </a:extLst>
          </p:cNvPr>
          <p:cNvSpPr txBox="1">
            <a:spLocks/>
          </p:cNvSpPr>
          <p:nvPr/>
        </p:nvSpPr>
        <p:spPr>
          <a:xfrm>
            <a:off x="305602" y="1949953"/>
            <a:ext cx="440983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정규성 검정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3F478B-4AC4-4F81-A6B9-86942329CAAF}"/>
              </a:ext>
            </a:extLst>
          </p:cNvPr>
          <p:cNvSpPr txBox="1"/>
          <p:nvPr/>
        </p:nvSpPr>
        <p:spPr>
          <a:xfrm>
            <a:off x="7890557" y="3074915"/>
            <a:ext cx="41393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노선수</a:t>
            </a:r>
            <a:r>
              <a:rPr kumimoji="1" lang="en-US" altLang="ko-KR" dirty="0"/>
              <a:t>: </a:t>
            </a:r>
            <a:r>
              <a:rPr kumimoji="1" lang="ko-KR" altLang="en-US" dirty="0"/>
              <a:t>정규성을 따름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이동인구</a:t>
            </a:r>
            <a:r>
              <a:rPr kumimoji="1" lang="en-US" altLang="ko-KR" dirty="0"/>
              <a:t>(</a:t>
            </a:r>
            <a:r>
              <a:rPr kumimoji="1" lang="ko-KR" altLang="en-US" dirty="0"/>
              <a:t>합</a:t>
            </a:r>
            <a:r>
              <a:rPr kumimoji="1" lang="en-US" altLang="ko-KR" dirty="0"/>
              <a:t>):</a:t>
            </a:r>
            <a:r>
              <a:rPr kumimoji="1" lang="ko-KR" altLang="en-US" dirty="0"/>
              <a:t> 정규성을 따르지 않음</a:t>
            </a:r>
            <a:endParaRPr kumimoji="1" lang="en-US" altLang="ko-KR" dirty="0"/>
          </a:p>
          <a:p>
            <a:r>
              <a:rPr kumimoji="1" lang="en-US" altLang="ko-KR" dirty="0"/>
              <a:t>-&gt; </a:t>
            </a:r>
            <a:r>
              <a:rPr kumimoji="1" lang="ko-KR" altLang="en-US" dirty="0" err="1"/>
              <a:t>비모수</a:t>
            </a:r>
            <a:r>
              <a:rPr kumimoji="1" lang="ko-KR" altLang="en-US" dirty="0"/>
              <a:t> 검정 </a:t>
            </a:r>
            <a:endParaRPr kumimoji="1" lang="ko-Kore-KR" altLang="en-US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3E2CA943-18D2-4B13-8E41-19D3C5D34561}"/>
              </a:ext>
            </a:extLst>
          </p:cNvPr>
          <p:cNvSpPr txBox="1">
            <a:spLocks/>
          </p:cNvSpPr>
          <p:nvPr/>
        </p:nvSpPr>
        <p:spPr>
          <a:xfrm>
            <a:off x="305602" y="4420014"/>
            <a:ext cx="440983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/>
              <a:t>상관관계 분석</a:t>
            </a:r>
            <a:endParaRPr lang="ko-KR" altLang="en-US" sz="20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D6C1567-3159-4CB5-A35E-A31D7D96F3AD}"/>
              </a:ext>
            </a:extLst>
          </p:cNvPr>
          <p:cNvSpPr txBox="1">
            <a:spLocks/>
          </p:cNvSpPr>
          <p:nvPr/>
        </p:nvSpPr>
        <p:spPr>
          <a:xfrm>
            <a:off x="305602" y="5892209"/>
            <a:ext cx="6453963" cy="96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" altLang="ko-Kore-KR" sz="1800" dirty="0">
                <a:latin typeface="+mn-ea"/>
              </a:rPr>
              <a:t>-  p&lt;0.05 </a:t>
            </a:r>
            <a:r>
              <a:rPr kumimoji="1" lang="ko-KR" altLang="en-US" sz="1800" dirty="0">
                <a:latin typeface="+mn-ea"/>
              </a:rPr>
              <a:t>이므로 </a:t>
            </a:r>
            <a:r>
              <a:rPr kumimoji="1" lang="ko-KR" altLang="en-US" sz="1800" dirty="0" err="1">
                <a:latin typeface="+mn-ea"/>
              </a:rPr>
              <a:t>귀무가설</a:t>
            </a:r>
            <a:r>
              <a:rPr kumimoji="1" lang="ko-KR" altLang="en-US" sz="1800" dirty="0">
                <a:latin typeface="+mn-ea"/>
              </a:rPr>
              <a:t> 기각</a:t>
            </a:r>
            <a:r>
              <a:rPr kumimoji="1" lang="en-US" altLang="ko-KR" sz="1800" dirty="0">
                <a:latin typeface="+mn-ea"/>
              </a:rPr>
              <a:t>, </a:t>
            </a:r>
            <a:r>
              <a:rPr kumimoji="1" lang="ko-KR" altLang="en-US" sz="1800" dirty="0">
                <a:latin typeface="+mn-ea"/>
              </a:rPr>
              <a:t>대립가설 채택</a:t>
            </a:r>
            <a:endParaRPr kumimoji="1" lang="en" altLang="ko-Kore-KR" sz="1800" dirty="0">
              <a:latin typeface="+mn-ea"/>
            </a:endParaRPr>
          </a:p>
          <a:p>
            <a:pPr marL="0" indent="0">
              <a:buNone/>
            </a:pPr>
            <a:r>
              <a:rPr kumimoji="1" lang="en-US" altLang="ko-KR" sz="1800" dirty="0">
                <a:latin typeface="+mn-ea"/>
              </a:rPr>
              <a:t>- </a:t>
            </a:r>
            <a:r>
              <a:rPr kumimoji="1" lang="ko-KR" altLang="en-US" sz="1800" dirty="0">
                <a:latin typeface="+mn-ea"/>
              </a:rPr>
              <a:t>따라서 </a:t>
            </a:r>
            <a:r>
              <a:rPr kumimoji="1" lang="ko-KR" altLang="en-US" sz="1800" b="1" dirty="0">
                <a:latin typeface="+mn-ea"/>
              </a:rPr>
              <a:t>노선수와 </a:t>
            </a:r>
            <a:r>
              <a:rPr kumimoji="1" lang="ko-KR" altLang="en-US" sz="1800" b="1" dirty="0" err="1">
                <a:latin typeface="+mn-ea"/>
              </a:rPr>
              <a:t>유입인구수는</a:t>
            </a:r>
            <a:r>
              <a:rPr kumimoji="1" lang="ko-KR" altLang="en-US" sz="1800" b="1" dirty="0">
                <a:latin typeface="+mn-ea"/>
              </a:rPr>
              <a:t> 상관관계가 있다</a:t>
            </a:r>
            <a:r>
              <a:rPr kumimoji="1" lang="en-US" altLang="ko-KR" sz="1800" b="1" dirty="0">
                <a:latin typeface="+mn-ea"/>
              </a:rPr>
              <a:t>.</a:t>
            </a:r>
            <a:endParaRPr kumimoji="1" lang="ko-Kore-KR" altLang="en-US" sz="1800" b="1" dirty="0">
              <a:latin typeface="+mn-ea"/>
            </a:endParaRPr>
          </a:p>
          <a:p>
            <a:endParaRPr kumimoji="1" lang="ko-Kore-KR" altLang="en-US" sz="1800" dirty="0">
              <a:latin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8926219-353B-4113-8E24-9E8E8738C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02" y="4776767"/>
            <a:ext cx="7124700" cy="863600"/>
          </a:xfrm>
          <a:prstGeom prst="rect">
            <a:avLst/>
          </a:prstGeom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B74EF388-8758-4E5C-9609-DCC001C18D50}"/>
              </a:ext>
            </a:extLst>
          </p:cNvPr>
          <p:cNvSpPr txBox="1">
            <a:spLocks/>
          </p:cNvSpPr>
          <p:nvPr/>
        </p:nvSpPr>
        <p:spPr>
          <a:xfrm>
            <a:off x="305602" y="949701"/>
            <a:ext cx="6261100" cy="757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대립가설</a:t>
            </a:r>
            <a:r>
              <a:rPr kumimoji="1" lang="en-US" altLang="ko-KR" sz="2000" dirty="0"/>
              <a:t>: </a:t>
            </a:r>
            <a:r>
              <a:rPr kumimoji="1" lang="ko-KR" altLang="en-US" sz="2000" dirty="0"/>
              <a:t>노선수와 </a:t>
            </a:r>
            <a:r>
              <a:rPr kumimoji="1" lang="ko-KR" altLang="en-US" sz="2000" dirty="0" err="1"/>
              <a:t>유입인구수는</a:t>
            </a:r>
            <a:r>
              <a:rPr kumimoji="1" lang="ko-KR" altLang="en-US" sz="2000" dirty="0"/>
              <a:t> 상관관계가 있다</a:t>
            </a:r>
            <a:r>
              <a:rPr kumimoji="1" lang="en-US" altLang="ko-KR" sz="20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ko-KR" altLang="en-US" sz="2000" dirty="0" err="1"/>
              <a:t>귀무가설</a:t>
            </a:r>
            <a:r>
              <a:rPr kumimoji="1" lang="en-US" altLang="ko-KR" sz="2000" dirty="0"/>
              <a:t>: </a:t>
            </a:r>
            <a:r>
              <a:rPr kumimoji="1" lang="ko-KR" altLang="en-US" sz="2000" dirty="0"/>
              <a:t>노선수와 </a:t>
            </a:r>
            <a:r>
              <a:rPr kumimoji="1" lang="ko-KR" altLang="en-US" sz="2000" dirty="0" err="1"/>
              <a:t>유입인구수는</a:t>
            </a:r>
            <a:r>
              <a:rPr kumimoji="1" lang="ko-KR" altLang="en-US" sz="2000" dirty="0"/>
              <a:t> 상관관계가 없다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615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C9D94E-086D-405A-BC2B-66D7F32FC2FD}"/>
              </a:ext>
            </a:extLst>
          </p:cNvPr>
          <p:cNvSpPr txBox="1"/>
          <p:nvPr/>
        </p:nvSpPr>
        <p:spPr>
          <a:xfrm>
            <a:off x="305602" y="282159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i="0" dirty="0">
                <a:solidFill>
                  <a:srgbClr val="000000"/>
                </a:solidFill>
                <a:effectLst/>
                <a:latin typeface="Helvetica Neue"/>
              </a:rPr>
              <a:t>1. 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Helvetica Neue"/>
              </a:rPr>
              <a:t>노선수와 </a:t>
            </a:r>
            <a:r>
              <a:rPr lang="ko-KR" altLang="en-US" sz="2400" i="0" dirty="0" err="1">
                <a:solidFill>
                  <a:srgbClr val="000000"/>
                </a:solidFill>
                <a:effectLst/>
                <a:latin typeface="Helvetica Neue"/>
              </a:rPr>
              <a:t>유입인구수는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Helvetica Neue"/>
              </a:rPr>
              <a:t> 상관관계가 있다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EAF379-8DFE-4FFA-953E-9C738753B3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6" r="11215" b="4110"/>
          <a:stretch/>
        </p:blipFill>
        <p:spPr>
          <a:xfrm>
            <a:off x="1397200" y="888606"/>
            <a:ext cx="8343700" cy="58432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F889100-0126-48FC-84A7-132577BF0EA9}"/>
              </a:ext>
            </a:extLst>
          </p:cNvPr>
          <p:cNvSpPr txBox="1"/>
          <p:nvPr/>
        </p:nvSpPr>
        <p:spPr>
          <a:xfrm>
            <a:off x="3762446" y="5757134"/>
            <a:ext cx="897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강동구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7CBC50-43C5-47D7-9118-1264EC61CED1}"/>
              </a:ext>
            </a:extLst>
          </p:cNvPr>
          <p:cNvSpPr txBox="1"/>
          <p:nvPr/>
        </p:nvSpPr>
        <p:spPr>
          <a:xfrm>
            <a:off x="4016618" y="4917692"/>
            <a:ext cx="897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광진구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DDFB71-4547-4214-9A3C-AA4FA8DD0310}"/>
              </a:ext>
            </a:extLst>
          </p:cNvPr>
          <p:cNvSpPr txBox="1"/>
          <p:nvPr/>
        </p:nvSpPr>
        <p:spPr>
          <a:xfrm>
            <a:off x="3970318" y="4482352"/>
            <a:ext cx="804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강서구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CC0036-D569-4B72-ACD4-0BD1028362BB}"/>
              </a:ext>
            </a:extLst>
          </p:cNvPr>
          <p:cNvSpPr txBox="1"/>
          <p:nvPr/>
        </p:nvSpPr>
        <p:spPr>
          <a:xfrm>
            <a:off x="8872977" y="2284291"/>
            <a:ext cx="774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강남구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27CE5D-E58A-4C68-9C11-6D70996E30A1}"/>
              </a:ext>
            </a:extLst>
          </p:cNvPr>
          <p:cNvSpPr txBox="1"/>
          <p:nvPr/>
        </p:nvSpPr>
        <p:spPr>
          <a:xfrm>
            <a:off x="5602317" y="4172888"/>
            <a:ext cx="943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송파구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2FB95-DB05-4309-8F41-3C33BC14D764}"/>
              </a:ext>
            </a:extLst>
          </p:cNvPr>
          <p:cNvSpPr txBox="1"/>
          <p:nvPr/>
        </p:nvSpPr>
        <p:spPr>
          <a:xfrm>
            <a:off x="6320701" y="1100056"/>
            <a:ext cx="577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중구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24ACE4F-E336-49C2-ADFE-EE5DF72432F4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6074168" y="1253945"/>
            <a:ext cx="246533" cy="237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E3C7475-13EB-43B6-ABE7-2BF2EAB8AD98}"/>
              </a:ext>
            </a:extLst>
          </p:cNvPr>
          <p:cNvSpPr txBox="1"/>
          <p:nvPr/>
        </p:nvSpPr>
        <p:spPr>
          <a:xfrm>
            <a:off x="2242031" y="1046093"/>
            <a:ext cx="1236214" cy="43088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노선수   ↑</a:t>
            </a:r>
            <a:endParaRPr lang="en-US" altLang="ko-KR" sz="11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dist"/>
            <a:r>
              <a:rPr lang="ko-KR" altLang="en-US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이동인구</a:t>
            </a:r>
            <a:r>
              <a:rPr lang="en-US" altLang="ko-KR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</a:t>
            </a:r>
            <a:r>
              <a:rPr lang="en-US" altLang="ko-KR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↓</a:t>
            </a:r>
            <a:endParaRPr lang="en-US" altLang="ko-KR" sz="11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105C06-1F58-4ED9-A1CD-8D34AD9C14ED}"/>
              </a:ext>
            </a:extLst>
          </p:cNvPr>
          <p:cNvSpPr txBox="1"/>
          <p:nvPr/>
        </p:nvSpPr>
        <p:spPr>
          <a:xfrm>
            <a:off x="2202016" y="5746501"/>
            <a:ext cx="1236214" cy="43088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노선수   ↓</a:t>
            </a:r>
            <a:endParaRPr lang="en-US" altLang="ko-KR" sz="11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dist"/>
            <a:r>
              <a:rPr lang="ko-KR" altLang="en-US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이동인구</a:t>
            </a:r>
            <a:r>
              <a:rPr lang="en-US" altLang="ko-KR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</a:t>
            </a:r>
            <a:r>
              <a:rPr lang="en-US" altLang="ko-KR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↓</a:t>
            </a:r>
            <a:endParaRPr lang="en-US" altLang="ko-KR" sz="11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28DB76-617E-43BD-9F60-016ECD4B37AD}"/>
              </a:ext>
            </a:extLst>
          </p:cNvPr>
          <p:cNvSpPr txBox="1"/>
          <p:nvPr/>
        </p:nvSpPr>
        <p:spPr>
          <a:xfrm>
            <a:off x="8343724" y="1033393"/>
            <a:ext cx="1236214" cy="43088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노선수   ↑</a:t>
            </a:r>
            <a:endParaRPr lang="en-US" altLang="ko-KR" sz="11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dist"/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이동인구</a:t>
            </a:r>
            <a:r>
              <a:rPr lang="en-US" altLang="ko-KR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</a:t>
            </a:r>
            <a:r>
              <a:rPr lang="en-US" altLang="ko-KR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↑</a:t>
            </a:r>
            <a:endParaRPr lang="en-US" altLang="ko-KR" sz="11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5127EA-A3A4-48BC-90CB-77155E4DA944}"/>
              </a:ext>
            </a:extLst>
          </p:cNvPr>
          <p:cNvSpPr txBox="1"/>
          <p:nvPr/>
        </p:nvSpPr>
        <p:spPr>
          <a:xfrm>
            <a:off x="8347421" y="5733801"/>
            <a:ext cx="1232516" cy="43088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노선수   ↓ </a:t>
            </a:r>
            <a:endParaRPr lang="en-US" altLang="ko-KR" sz="11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dist"/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이동인구</a:t>
            </a:r>
            <a:r>
              <a:rPr lang="en-US" altLang="ko-KR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</a:t>
            </a:r>
            <a:r>
              <a:rPr lang="en-US" altLang="ko-KR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↑</a:t>
            </a:r>
            <a:endParaRPr lang="en-US" altLang="ko-KR" sz="11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87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0A939C-7041-4224-9F61-116355F1B878}"/>
              </a:ext>
            </a:extLst>
          </p:cNvPr>
          <p:cNvSpPr txBox="1"/>
          <p:nvPr/>
        </p:nvSpPr>
        <p:spPr>
          <a:xfrm>
            <a:off x="257475" y="253283"/>
            <a:ext cx="69325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2.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승하차총승객수와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 정류장수와 상관관계가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F2C4A9F-7A1A-4734-875F-47384DD9AAAF}"/>
              </a:ext>
            </a:extLst>
          </p:cNvPr>
          <p:cNvSpPr txBox="1">
            <a:spLocks/>
          </p:cNvSpPr>
          <p:nvPr/>
        </p:nvSpPr>
        <p:spPr>
          <a:xfrm>
            <a:off x="305602" y="949701"/>
            <a:ext cx="7403298" cy="757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대립가설</a:t>
            </a:r>
            <a:r>
              <a:rPr kumimoji="1" lang="en-US" altLang="ko-KR" sz="2000" dirty="0"/>
              <a:t>: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승하차총승객수와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 정류장수와 상관관계가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ko-KR" altLang="en-US" sz="2000" dirty="0" err="1"/>
              <a:t>귀무가설</a:t>
            </a:r>
            <a:r>
              <a:rPr kumimoji="1" lang="en-US" altLang="ko-KR" sz="2000" dirty="0"/>
              <a:t>: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승하차총승객수와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 정류장수와 상관관계가 없다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kumimoji="1" lang="ko-Kore-KR" altLang="en-US" sz="2000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18EA92B9-A686-4388-BD03-ECCB304AD1D7}"/>
              </a:ext>
            </a:extLst>
          </p:cNvPr>
          <p:cNvSpPr txBox="1">
            <a:spLocks/>
          </p:cNvSpPr>
          <p:nvPr/>
        </p:nvSpPr>
        <p:spPr>
          <a:xfrm>
            <a:off x="305602" y="1853176"/>
            <a:ext cx="440983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정규성 검정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D2A581-A981-4FF8-8BF2-AD4BB92591C8}"/>
              </a:ext>
            </a:extLst>
          </p:cNvPr>
          <p:cNvSpPr txBox="1"/>
          <p:nvPr/>
        </p:nvSpPr>
        <p:spPr>
          <a:xfrm>
            <a:off x="6881993" y="3130871"/>
            <a:ext cx="4267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- </a:t>
            </a:r>
            <a:r>
              <a:rPr kumimoji="1" lang="ko-KR" altLang="en-US" dirty="0"/>
              <a:t>정류장수</a:t>
            </a:r>
            <a:r>
              <a:rPr kumimoji="1" lang="en-US" altLang="ko-KR" dirty="0"/>
              <a:t>: </a:t>
            </a:r>
            <a:r>
              <a:rPr kumimoji="1" lang="ko-KR" altLang="en-US" dirty="0"/>
              <a:t>정규성을 따름</a:t>
            </a:r>
            <a:endParaRPr kumimoji="1" lang="en-US" altLang="ko-KR" dirty="0"/>
          </a:p>
          <a:p>
            <a:r>
              <a:rPr kumimoji="1" lang="en-US" altLang="ko-KR" dirty="0"/>
              <a:t>- </a:t>
            </a:r>
            <a:r>
              <a:rPr kumimoji="1" lang="ko-KR" altLang="en-US" dirty="0" err="1"/>
              <a:t>승하차총승객수</a:t>
            </a:r>
            <a:r>
              <a:rPr kumimoji="1" lang="en-US" altLang="ko-KR" dirty="0"/>
              <a:t>: </a:t>
            </a:r>
            <a:r>
              <a:rPr kumimoji="1" lang="ko-KR" altLang="en-US" dirty="0"/>
              <a:t>정규성을 따름</a:t>
            </a:r>
            <a:endParaRPr kumimoji="1" lang="en-US" altLang="ko-KR" dirty="0"/>
          </a:p>
          <a:p>
            <a:r>
              <a:rPr kumimoji="1" lang="en-US" altLang="ko-KR" dirty="0"/>
              <a:t>-&gt; </a:t>
            </a:r>
            <a:r>
              <a:rPr kumimoji="1" lang="en-US" altLang="ko-KR" dirty="0" err="1"/>
              <a:t>Pearsonr</a:t>
            </a:r>
            <a:r>
              <a:rPr kumimoji="1" lang="en-US" altLang="ko-KR" dirty="0"/>
              <a:t> </a:t>
            </a:r>
            <a:r>
              <a:rPr kumimoji="1" lang="ko-KR" altLang="en-US" dirty="0"/>
              <a:t>상관관계 분석</a:t>
            </a:r>
            <a:endParaRPr kumimoji="1" lang="en" altLang="ko-Kore-KR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2E0D88E-770E-4A1E-B557-A6C65877E6E8}"/>
              </a:ext>
            </a:extLst>
          </p:cNvPr>
          <p:cNvSpPr txBox="1">
            <a:spLocks/>
          </p:cNvSpPr>
          <p:nvPr/>
        </p:nvSpPr>
        <p:spPr>
          <a:xfrm>
            <a:off x="305601" y="5617677"/>
            <a:ext cx="8878155" cy="965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kumimoji="1" lang="ko-KR" altLang="en-US" sz="1800" dirty="0">
                <a:latin typeface="+mn-ea"/>
              </a:rPr>
              <a:t>상관계수</a:t>
            </a:r>
            <a:r>
              <a:rPr kumimoji="1" lang="en-US" altLang="ko-KR" sz="1800" dirty="0">
                <a:latin typeface="+mn-ea"/>
              </a:rPr>
              <a:t>: 0.573, p-value: 0.0027</a:t>
            </a:r>
          </a:p>
          <a:p>
            <a:pPr>
              <a:buFontTx/>
              <a:buChar char="-"/>
            </a:pPr>
            <a:r>
              <a:rPr kumimoji="1" lang="en" altLang="ko-Kore-KR" sz="1800" dirty="0">
                <a:latin typeface="+mn-ea"/>
              </a:rPr>
              <a:t>p&lt;0.05 </a:t>
            </a:r>
            <a:r>
              <a:rPr kumimoji="1" lang="ko-KR" altLang="en-US" sz="1800" dirty="0">
                <a:latin typeface="+mn-ea"/>
              </a:rPr>
              <a:t>이므로 </a:t>
            </a:r>
            <a:r>
              <a:rPr kumimoji="1" lang="ko-KR" altLang="en-US" sz="1800" dirty="0" err="1">
                <a:latin typeface="+mn-ea"/>
              </a:rPr>
              <a:t>귀무가설</a:t>
            </a:r>
            <a:r>
              <a:rPr kumimoji="1" lang="ko-KR" altLang="en-US" sz="1800" dirty="0">
                <a:latin typeface="+mn-ea"/>
              </a:rPr>
              <a:t> 기각</a:t>
            </a:r>
            <a:r>
              <a:rPr kumimoji="1" lang="en-US" altLang="ko-KR" sz="1800" dirty="0">
                <a:latin typeface="+mn-ea"/>
              </a:rPr>
              <a:t>, </a:t>
            </a:r>
            <a:r>
              <a:rPr kumimoji="1" lang="ko-KR" altLang="en-US" sz="1800" dirty="0">
                <a:latin typeface="+mn-ea"/>
              </a:rPr>
              <a:t>대립가설 채택</a:t>
            </a:r>
            <a:endParaRPr kumimoji="1" lang="en" altLang="ko-Kore-KR" sz="1800" dirty="0">
              <a:latin typeface="+mn-ea"/>
            </a:endParaRPr>
          </a:p>
          <a:p>
            <a:pPr marL="0" indent="0" algn="l">
              <a:buNone/>
            </a:pPr>
            <a:r>
              <a:rPr kumimoji="1" lang="en-US" altLang="ko-KR" sz="1800" dirty="0">
                <a:latin typeface="+mn-ea"/>
              </a:rPr>
              <a:t>- </a:t>
            </a:r>
            <a:r>
              <a:rPr kumimoji="1" lang="ko-KR" altLang="en-US" sz="1800" dirty="0">
                <a:latin typeface="+mn-ea"/>
              </a:rPr>
              <a:t>따라서 </a:t>
            </a:r>
            <a:r>
              <a:rPr lang="ko-KR" altLang="en-US" sz="1800" b="1" i="0" dirty="0" err="1">
                <a:solidFill>
                  <a:srgbClr val="000000"/>
                </a:solidFill>
                <a:effectLst/>
                <a:latin typeface="+mn-ea"/>
              </a:rPr>
              <a:t>승하차총승객수와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+mn-ea"/>
              </a:rPr>
              <a:t> 정류장수와 상관관계가 있다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indent="0">
              <a:buNone/>
            </a:pPr>
            <a:endParaRPr kumimoji="1" lang="ko-Kore-KR" altLang="en-US" sz="18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92F375-03DF-4879-8D3B-0BE06B77F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02" y="2170463"/>
            <a:ext cx="6254224" cy="20232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F83E2F-966A-4D77-AAEB-EC3D7D7EA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02" y="4657269"/>
            <a:ext cx="5925100" cy="802934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BBD239BB-17F9-4148-93FD-E502A33FA4D0}"/>
              </a:ext>
            </a:extLst>
          </p:cNvPr>
          <p:cNvSpPr txBox="1">
            <a:spLocks/>
          </p:cNvSpPr>
          <p:nvPr/>
        </p:nvSpPr>
        <p:spPr>
          <a:xfrm>
            <a:off x="305601" y="4312327"/>
            <a:ext cx="440983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/>
              <a:t>상관관계 분석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279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0A939C-7041-4224-9F61-116355F1B878}"/>
              </a:ext>
            </a:extLst>
          </p:cNvPr>
          <p:cNvSpPr txBox="1"/>
          <p:nvPr/>
        </p:nvSpPr>
        <p:spPr>
          <a:xfrm>
            <a:off x="257475" y="253283"/>
            <a:ext cx="69325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2.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승하차총승객수와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 정류장수와 상관관계가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9E3F86-88B4-4E1E-A500-DF15E5C516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1" r="11051" b="4667"/>
          <a:stretch/>
        </p:blipFill>
        <p:spPr>
          <a:xfrm>
            <a:off x="1384300" y="1025046"/>
            <a:ext cx="8382000" cy="56974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7F145A-222B-4C45-8E73-3FEF618DB0BF}"/>
              </a:ext>
            </a:extLst>
          </p:cNvPr>
          <p:cNvSpPr txBox="1"/>
          <p:nvPr/>
        </p:nvSpPr>
        <p:spPr>
          <a:xfrm>
            <a:off x="3908180" y="5795355"/>
            <a:ext cx="897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437F96-A888-48A1-9DDF-128EAA1EC418}"/>
              </a:ext>
            </a:extLst>
          </p:cNvPr>
          <p:cNvSpPr txBox="1"/>
          <p:nvPr/>
        </p:nvSpPr>
        <p:spPr>
          <a:xfrm>
            <a:off x="5357744" y="4648057"/>
            <a:ext cx="1086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동대문구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A9F304-97EB-4F0B-8181-230077F6E918}"/>
              </a:ext>
            </a:extLst>
          </p:cNvPr>
          <p:cNvSpPr txBox="1"/>
          <p:nvPr/>
        </p:nvSpPr>
        <p:spPr>
          <a:xfrm>
            <a:off x="5647299" y="4184070"/>
            <a:ext cx="897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종로구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386A4F-C3EC-4602-984E-2C6FD5ED3CEB}"/>
              </a:ext>
            </a:extLst>
          </p:cNvPr>
          <p:cNvSpPr txBox="1"/>
          <p:nvPr/>
        </p:nvSpPr>
        <p:spPr>
          <a:xfrm>
            <a:off x="8777486" y="2962108"/>
            <a:ext cx="7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관악구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554937-9EA2-473E-8E4D-27642143AA11}"/>
              </a:ext>
            </a:extLst>
          </p:cNvPr>
          <p:cNvSpPr txBox="1"/>
          <p:nvPr/>
        </p:nvSpPr>
        <p:spPr>
          <a:xfrm>
            <a:off x="8456470" y="2402403"/>
            <a:ext cx="7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강남구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8D87A9-48B7-437C-83C0-622D13B3C9CD}"/>
              </a:ext>
            </a:extLst>
          </p:cNvPr>
          <p:cNvSpPr txBox="1"/>
          <p:nvPr/>
        </p:nvSpPr>
        <p:spPr>
          <a:xfrm>
            <a:off x="2182664" y="1173093"/>
            <a:ext cx="1425421" cy="43088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정류장수   ↑</a:t>
            </a:r>
            <a:endParaRPr lang="en-US" altLang="ko-KR" sz="11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dist"/>
            <a:r>
              <a:rPr lang="ko-KR" altLang="en-US" sz="11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승하차총승객수</a:t>
            </a:r>
            <a:r>
              <a:rPr lang="ko-KR" altLang="en-US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↓</a:t>
            </a:r>
            <a:endParaRPr lang="en-US" altLang="ko-KR" sz="11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074D2-F0C0-466B-A485-2755CE47D941}"/>
              </a:ext>
            </a:extLst>
          </p:cNvPr>
          <p:cNvSpPr txBox="1"/>
          <p:nvPr/>
        </p:nvSpPr>
        <p:spPr>
          <a:xfrm>
            <a:off x="2180749" y="5746501"/>
            <a:ext cx="1409054" cy="43088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정류장수   ↓</a:t>
            </a:r>
            <a:endParaRPr lang="en-US" altLang="ko-KR" sz="11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dist"/>
            <a:r>
              <a:rPr lang="ko-KR" altLang="en-US" sz="11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승하차총승객수</a:t>
            </a:r>
            <a:r>
              <a:rPr lang="ko-KR" altLang="en-US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↓</a:t>
            </a:r>
            <a:endParaRPr lang="en-US" altLang="ko-KR" sz="11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4291AA-3EC9-4320-A8A2-9CBECC7E3D10}"/>
              </a:ext>
            </a:extLst>
          </p:cNvPr>
          <p:cNvSpPr txBox="1"/>
          <p:nvPr/>
        </p:nvSpPr>
        <p:spPr>
          <a:xfrm>
            <a:off x="8239467" y="1160393"/>
            <a:ext cx="1396451" cy="43088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정류장수   ↑</a:t>
            </a:r>
            <a:endParaRPr lang="en-US" altLang="ko-KR" sz="11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dist"/>
            <a:r>
              <a:rPr lang="ko-KR" altLang="en-US" sz="11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승하차총승객수</a:t>
            </a:r>
            <a:r>
              <a:rPr lang="en-US" altLang="ko-KR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↑</a:t>
            </a:r>
            <a:endParaRPr lang="en-US" altLang="ko-KR" sz="11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C1D3EE-9113-4BAD-8A1C-32CBBB668BA2}"/>
              </a:ext>
            </a:extLst>
          </p:cNvPr>
          <p:cNvSpPr txBox="1"/>
          <p:nvPr/>
        </p:nvSpPr>
        <p:spPr>
          <a:xfrm>
            <a:off x="8226864" y="5733801"/>
            <a:ext cx="1409054" cy="43088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정류장수   ↓ </a:t>
            </a:r>
            <a:endParaRPr lang="en-US" altLang="ko-KR" sz="11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dist"/>
            <a:r>
              <a:rPr lang="ko-KR" altLang="en-US" sz="1100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승하차총승객수</a:t>
            </a:r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↑</a:t>
            </a:r>
            <a:endParaRPr lang="en-US" altLang="ko-KR" sz="11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17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FBD95D-F930-45DB-B417-FEC4F2E6DF2F}"/>
              </a:ext>
            </a:extLst>
          </p:cNvPr>
          <p:cNvSpPr txBox="1"/>
          <p:nvPr/>
        </p:nvSpPr>
        <p:spPr>
          <a:xfrm>
            <a:off x="276726" y="243658"/>
            <a:ext cx="7615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3.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총 종사자수와 버스정류장 수는 상관관계가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A6D0C-1F23-4C8F-A0D9-81EE69C3EB45}"/>
              </a:ext>
            </a:extLst>
          </p:cNvPr>
          <p:cNvSpPr txBox="1">
            <a:spLocks/>
          </p:cNvSpPr>
          <p:nvPr/>
        </p:nvSpPr>
        <p:spPr>
          <a:xfrm>
            <a:off x="305602" y="949701"/>
            <a:ext cx="7403298" cy="757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대립가설</a:t>
            </a:r>
            <a:r>
              <a:rPr kumimoji="1" lang="en-US" altLang="ko-KR" sz="2000" dirty="0"/>
              <a:t>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총 종사자수와 버스정류장 수는 상관관계가 있다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ko-KR" altLang="en-US" sz="2000" dirty="0" err="1"/>
              <a:t>귀무가설</a:t>
            </a:r>
            <a:r>
              <a:rPr kumimoji="1" lang="en-US" altLang="ko-KR" sz="2000" dirty="0"/>
              <a:t>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총 종사자수와 버스정류장 수는 상관관계가 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없다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.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3B7BF2E3-3422-4A8E-8821-B36B91491284}"/>
              </a:ext>
            </a:extLst>
          </p:cNvPr>
          <p:cNvSpPr txBox="1">
            <a:spLocks/>
          </p:cNvSpPr>
          <p:nvPr/>
        </p:nvSpPr>
        <p:spPr>
          <a:xfrm>
            <a:off x="305602" y="1853176"/>
            <a:ext cx="440983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정규성 검정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DEFEB5-2062-45FF-A88D-3C1BC2465942}"/>
              </a:ext>
            </a:extLst>
          </p:cNvPr>
          <p:cNvSpPr txBox="1"/>
          <p:nvPr/>
        </p:nvSpPr>
        <p:spPr>
          <a:xfrm>
            <a:off x="7301093" y="2919197"/>
            <a:ext cx="4267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- </a:t>
            </a:r>
            <a:r>
              <a:rPr kumimoji="1" lang="ko-KR" altLang="en-US" dirty="0"/>
              <a:t>정류장수 </a:t>
            </a:r>
            <a:r>
              <a:rPr kumimoji="1" lang="en-US" altLang="ko-KR" dirty="0"/>
              <a:t>: </a:t>
            </a:r>
            <a:r>
              <a:rPr kumimoji="1" lang="ko-KR" altLang="en-US" dirty="0"/>
              <a:t>정규성을 따름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 </a:t>
            </a:r>
            <a:r>
              <a:rPr kumimoji="1" lang="ko-KR" altLang="en-US" dirty="0"/>
              <a:t>총 종사자수</a:t>
            </a:r>
            <a:r>
              <a:rPr kumimoji="1" lang="en-US" altLang="ko-KR" dirty="0"/>
              <a:t>: </a:t>
            </a:r>
            <a:r>
              <a:rPr kumimoji="1" lang="ko-KR" altLang="en-US" dirty="0"/>
              <a:t>정규성을 따르지 않음</a:t>
            </a:r>
            <a:endParaRPr kumimoji="1" lang="en" altLang="ko-Kore-KR" dirty="0"/>
          </a:p>
          <a:p>
            <a:r>
              <a:rPr kumimoji="1" lang="en-US" altLang="ko-KR" dirty="0"/>
              <a:t>-&gt; </a:t>
            </a:r>
            <a:r>
              <a:rPr kumimoji="1" lang="ko-KR" altLang="en-US" dirty="0" err="1"/>
              <a:t>비모수</a:t>
            </a:r>
            <a:r>
              <a:rPr kumimoji="1" lang="ko-KR" altLang="en-US" dirty="0"/>
              <a:t> 검정 </a:t>
            </a:r>
            <a:endParaRPr kumimoji="1" lang="ko-Kore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8205660-E868-4855-8EED-E14CD01176F5}"/>
              </a:ext>
            </a:extLst>
          </p:cNvPr>
          <p:cNvSpPr txBox="1">
            <a:spLocks/>
          </p:cNvSpPr>
          <p:nvPr/>
        </p:nvSpPr>
        <p:spPr>
          <a:xfrm>
            <a:off x="305601" y="5617677"/>
            <a:ext cx="8878155" cy="965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1800" dirty="0">
                <a:latin typeface="+mn-ea"/>
              </a:rPr>
              <a:t>- </a:t>
            </a:r>
            <a:r>
              <a:rPr kumimoji="1" lang="en" altLang="ko-Kore-KR" sz="1800" dirty="0">
                <a:latin typeface="+mn-ea"/>
              </a:rPr>
              <a:t>p&lt;0.05 </a:t>
            </a:r>
            <a:r>
              <a:rPr kumimoji="1" lang="ko-KR" altLang="en-US" sz="1800" dirty="0">
                <a:latin typeface="+mn-ea"/>
              </a:rPr>
              <a:t>이므로 </a:t>
            </a:r>
            <a:r>
              <a:rPr kumimoji="1" lang="ko-KR" altLang="en-US" sz="1800" dirty="0" err="1">
                <a:latin typeface="+mn-ea"/>
              </a:rPr>
              <a:t>귀무가설</a:t>
            </a:r>
            <a:r>
              <a:rPr kumimoji="1" lang="ko-KR" altLang="en-US" sz="1800" dirty="0">
                <a:latin typeface="+mn-ea"/>
              </a:rPr>
              <a:t> 기각</a:t>
            </a:r>
            <a:r>
              <a:rPr kumimoji="1" lang="en-US" altLang="ko-KR" sz="1800" dirty="0">
                <a:latin typeface="+mn-ea"/>
              </a:rPr>
              <a:t>, </a:t>
            </a:r>
            <a:r>
              <a:rPr kumimoji="1" lang="ko-KR" altLang="en-US" sz="1800" dirty="0">
                <a:latin typeface="+mn-ea"/>
              </a:rPr>
              <a:t>대립가설 채택</a:t>
            </a:r>
            <a:endParaRPr kumimoji="1" lang="en" altLang="ko-Kore-KR" sz="1800" dirty="0">
              <a:latin typeface="+mn-ea"/>
            </a:endParaRPr>
          </a:p>
          <a:p>
            <a:pPr marL="0" indent="0">
              <a:buNone/>
            </a:pPr>
            <a:r>
              <a:rPr kumimoji="1" lang="en-US" altLang="ko-KR" sz="1800" dirty="0">
                <a:latin typeface="+mn-ea"/>
              </a:rPr>
              <a:t>- </a:t>
            </a:r>
            <a:r>
              <a:rPr kumimoji="1" lang="ko-KR" altLang="en-US" sz="1800" dirty="0">
                <a:latin typeface="+mn-ea"/>
              </a:rPr>
              <a:t>따라서 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+mn-ea"/>
              </a:rPr>
              <a:t>총 종사자수와 버스정류장 수는 상관관계가 있다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.</a:t>
            </a:r>
            <a:endParaRPr kumimoji="1" lang="ko-Kore-KR" altLang="en-US" sz="1800" b="1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A2BD3A-8FAE-4596-BCA4-DFE898F85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25" y="2314841"/>
            <a:ext cx="6904311" cy="15634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07D927-62E5-4C9F-A658-7711504CA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26" y="4704531"/>
            <a:ext cx="6574278" cy="795276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C1753A25-250F-461B-994E-9F4F807704C8}"/>
              </a:ext>
            </a:extLst>
          </p:cNvPr>
          <p:cNvSpPr txBox="1">
            <a:spLocks/>
          </p:cNvSpPr>
          <p:nvPr/>
        </p:nvSpPr>
        <p:spPr>
          <a:xfrm>
            <a:off x="305602" y="4286331"/>
            <a:ext cx="440983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/>
              <a:t>상관관계 분석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243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FBD95D-F930-45DB-B417-FEC4F2E6DF2F}"/>
              </a:ext>
            </a:extLst>
          </p:cNvPr>
          <p:cNvSpPr txBox="1"/>
          <p:nvPr/>
        </p:nvSpPr>
        <p:spPr>
          <a:xfrm>
            <a:off x="276726" y="243658"/>
            <a:ext cx="7615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3.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총 종사자수와 버스정류장 수는 상관관계가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997763-1281-4F1D-AF4B-918B2168BD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9" r="10708" b="4667"/>
          <a:stretch/>
        </p:blipFill>
        <p:spPr>
          <a:xfrm>
            <a:off x="1333500" y="829736"/>
            <a:ext cx="8505092" cy="59097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D7BE9F-9150-4750-8FF0-CFC4A0C18D45}"/>
              </a:ext>
            </a:extLst>
          </p:cNvPr>
          <p:cNvSpPr txBox="1"/>
          <p:nvPr/>
        </p:nvSpPr>
        <p:spPr>
          <a:xfrm>
            <a:off x="6320303" y="5593034"/>
            <a:ext cx="625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B9F1AF-6F53-4BE0-B9B6-21BE2E9AAC7F}"/>
              </a:ext>
            </a:extLst>
          </p:cNvPr>
          <p:cNvSpPr txBox="1"/>
          <p:nvPr/>
        </p:nvSpPr>
        <p:spPr>
          <a:xfrm>
            <a:off x="2873718" y="5078391"/>
            <a:ext cx="78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광진구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D41931-EDB2-477F-A369-691DAB2CAC85}"/>
              </a:ext>
            </a:extLst>
          </p:cNvPr>
          <p:cNvSpPr txBox="1"/>
          <p:nvPr/>
        </p:nvSpPr>
        <p:spPr>
          <a:xfrm>
            <a:off x="3580033" y="4531437"/>
            <a:ext cx="78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양천구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BDCB4D-8506-4A21-A62B-D0F8D8322478}"/>
              </a:ext>
            </a:extLst>
          </p:cNvPr>
          <p:cNvSpPr txBox="1"/>
          <p:nvPr/>
        </p:nvSpPr>
        <p:spPr>
          <a:xfrm>
            <a:off x="5197818" y="3461437"/>
            <a:ext cx="78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송파구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6D1332-9CD4-4065-B4DB-BA13BB94D81E}"/>
              </a:ext>
            </a:extLst>
          </p:cNvPr>
          <p:cNvSpPr txBox="1"/>
          <p:nvPr/>
        </p:nvSpPr>
        <p:spPr>
          <a:xfrm>
            <a:off x="8911102" y="2567552"/>
            <a:ext cx="78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강남구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3F6543-B91D-463A-BFBE-CA5C74C51E94}"/>
              </a:ext>
            </a:extLst>
          </p:cNvPr>
          <p:cNvSpPr txBox="1"/>
          <p:nvPr/>
        </p:nvSpPr>
        <p:spPr>
          <a:xfrm>
            <a:off x="2182665" y="1023625"/>
            <a:ext cx="1102794" cy="43088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정류장수 ↑</a:t>
            </a:r>
            <a:endParaRPr lang="en-US" altLang="ko-KR" sz="11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dist"/>
            <a:r>
              <a:rPr lang="ko-KR" altLang="en-US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총종사자수 ↓</a:t>
            </a:r>
            <a:endParaRPr lang="en-US" altLang="ko-KR" sz="11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BAAC3C-0275-4066-812E-75055C4C7497}"/>
              </a:ext>
            </a:extLst>
          </p:cNvPr>
          <p:cNvSpPr txBox="1"/>
          <p:nvPr/>
        </p:nvSpPr>
        <p:spPr>
          <a:xfrm>
            <a:off x="2180749" y="5746501"/>
            <a:ext cx="1136507" cy="43088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정류장수 ↓</a:t>
            </a:r>
            <a:endParaRPr lang="en-US" altLang="ko-KR" sz="11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dist"/>
            <a:r>
              <a:rPr lang="ko-KR" altLang="en-US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총종사자수 ↓</a:t>
            </a:r>
            <a:endParaRPr lang="en-US" altLang="ko-KR" sz="11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81379F-8234-4A83-96CD-9AFC6A4C230C}"/>
              </a:ext>
            </a:extLst>
          </p:cNvPr>
          <p:cNvSpPr txBox="1"/>
          <p:nvPr/>
        </p:nvSpPr>
        <p:spPr>
          <a:xfrm>
            <a:off x="8484019" y="1010925"/>
            <a:ext cx="1179388" cy="43088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정류장수 ↑</a:t>
            </a:r>
            <a:endParaRPr lang="en-US" altLang="ko-KR" sz="11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dist"/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총종사자수</a:t>
            </a:r>
            <a:r>
              <a:rPr lang="en-US" altLang="ko-KR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↑</a:t>
            </a:r>
            <a:endParaRPr lang="en-US" altLang="ko-KR" sz="11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4F3887-543D-4982-B61E-3B59B6A0394A}"/>
              </a:ext>
            </a:extLst>
          </p:cNvPr>
          <p:cNvSpPr txBox="1"/>
          <p:nvPr/>
        </p:nvSpPr>
        <p:spPr>
          <a:xfrm>
            <a:off x="8471415" y="5733801"/>
            <a:ext cx="1136507" cy="43088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정류장수 ↓ </a:t>
            </a:r>
            <a:endParaRPr lang="en-US" altLang="ko-KR" sz="11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dist"/>
            <a:r>
              <a:rPr lang="ko-KR" altLang="en-US" sz="11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총종사자수 ↑</a:t>
            </a:r>
            <a:endParaRPr lang="en-US" altLang="ko-KR" sz="11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37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F41A7B-7420-4716-B262-1378FE0C3451}"/>
              </a:ext>
            </a:extLst>
          </p:cNvPr>
          <p:cNvSpPr txBox="1"/>
          <p:nvPr/>
        </p:nvSpPr>
        <p:spPr>
          <a:xfrm>
            <a:off x="228599" y="259164"/>
            <a:ext cx="10715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4.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주간상주지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근무지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로 가는 유동인구와 총 종사자수는 상관관계가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1F537A0-7DF4-489E-A341-A829DFD0875F}"/>
              </a:ext>
            </a:extLst>
          </p:cNvPr>
          <p:cNvSpPr txBox="1">
            <a:spLocks/>
          </p:cNvSpPr>
          <p:nvPr/>
        </p:nvSpPr>
        <p:spPr>
          <a:xfrm>
            <a:off x="305602" y="949701"/>
            <a:ext cx="9994098" cy="757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대립가설</a:t>
            </a:r>
            <a:r>
              <a:rPr kumimoji="1" lang="en-US" altLang="ko-KR" sz="2000" dirty="0"/>
              <a:t>: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주간상주지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근무지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로 가는 유동인구와 총 종사자수는 상관관계가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ko-KR" altLang="en-US" sz="2000" dirty="0" err="1"/>
              <a:t>귀무가설</a:t>
            </a:r>
            <a:r>
              <a:rPr kumimoji="1" lang="en-US" altLang="ko-KR" sz="2000" dirty="0"/>
              <a:t>: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주간상주지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근무지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로 가는 유동인구와 총 종사자수는 상관관계가 없다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kumimoji="1" lang="ko-Kore-KR" altLang="en-US" sz="20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CA2AE80-9A50-4FC9-B2D3-7647323930A7}"/>
              </a:ext>
            </a:extLst>
          </p:cNvPr>
          <p:cNvSpPr txBox="1">
            <a:spLocks/>
          </p:cNvSpPr>
          <p:nvPr/>
        </p:nvSpPr>
        <p:spPr>
          <a:xfrm>
            <a:off x="305602" y="1853176"/>
            <a:ext cx="440983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정규성 검정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0BDBF-7EF6-4227-A596-B144DFEF4E65}"/>
              </a:ext>
            </a:extLst>
          </p:cNvPr>
          <p:cNvSpPr txBox="1"/>
          <p:nvPr/>
        </p:nvSpPr>
        <p:spPr>
          <a:xfrm>
            <a:off x="7924800" y="2634914"/>
            <a:ext cx="4267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ko-KR" dirty="0"/>
              <a:t>- </a:t>
            </a:r>
            <a:r>
              <a:rPr kumimoji="1" lang="ko-KR" altLang="en-US" dirty="0"/>
              <a:t>이동인구</a:t>
            </a:r>
            <a:r>
              <a:rPr kumimoji="1" lang="en-US" altLang="ko-KR" dirty="0"/>
              <a:t>(</a:t>
            </a:r>
            <a:r>
              <a:rPr kumimoji="1" lang="ko-KR" altLang="en-US" dirty="0"/>
              <a:t>합</a:t>
            </a:r>
            <a:r>
              <a:rPr kumimoji="1" lang="en-US" altLang="ko-KR" dirty="0"/>
              <a:t>) : </a:t>
            </a:r>
            <a:r>
              <a:rPr kumimoji="1" lang="ko-KR" altLang="en-US" dirty="0"/>
              <a:t>정규성을 따르지 않음</a:t>
            </a:r>
            <a:endParaRPr kumimoji="1" lang="en" altLang="ko-Kore-KR" dirty="0"/>
          </a:p>
          <a:p>
            <a:pPr marL="0" indent="0">
              <a:buNone/>
            </a:pPr>
            <a:r>
              <a:rPr kumimoji="1" lang="en-US" altLang="ko-KR" dirty="0"/>
              <a:t>- </a:t>
            </a:r>
            <a:r>
              <a:rPr kumimoji="1" lang="ko-KR" altLang="en-US" dirty="0"/>
              <a:t>총 종사자수</a:t>
            </a:r>
            <a:r>
              <a:rPr kumimoji="1" lang="en-US" altLang="ko-KR" dirty="0"/>
              <a:t>: </a:t>
            </a:r>
            <a:r>
              <a:rPr kumimoji="1" lang="ko-KR" altLang="en-US" dirty="0"/>
              <a:t>정규성을 따르지 않음</a:t>
            </a:r>
            <a:endParaRPr kumimoji="1" lang="en" altLang="ko-Kore-KR" dirty="0"/>
          </a:p>
          <a:p>
            <a:r>
              <a:rPr kumimoji="1" lang="en-US" altLang="ko-KR" dirty="0"/>
              <a:t>-&gt; </a:t>
            </a:r>
            <a:r>
              <a:rPr kumimoji="1" lang="ko-KR" altLang="en-US" dirty="0" err="1"/>
              <a:t>비모수</a:t>
            </a:r>
            <a:r>
              <a:rPr kumimoji="1" lang="ko-KR" altLang="en-US" dirty="0"/>
              <a:t> 검정 </a:t>
            </a:r>
            <a:endParaRPr kumimoji="1" lang="ko-Kore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50D61A6-A478-4BCD-931B-51DF325EDFFE}"/>
              </a:ext>
            </a:extLst>
          </p:cNvPr>
          <p:cNvSpPr txBox="1">
            <a:spLocks/>
          </p:cNvSpPr>
          <p:nvPr/>
        </p:nvSpPr>
        <p:spPr>
          <a:xfrm>
            <a:off x="305601" y="5617677"/>
            <a:ext cx="8878155" cy="965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1800" dirty="0">
                <a:latin typeface="+mn-ea"/>
              </a:rPr>
              <a:t>- </a:t>
            </a:r>
            <a:r>
              <a:rPr kumimoji="1" lang="en" altLang="ko-Kore-KR" sz="1800" dirty="0">
                <a:latin typeface="+mn-ea"/>
              </a:rPr>
              <a:t>p&lt;0.05 </a:t>
            </a:r>
            <a:r>
              <a:rPr kumimoji="1" lang="ko-KR" altLang="en-US" sz="1800" dirty="0">
                <a:latin typeface="+mn-ea"/>
              </a:rPr>
              <a:t>이므로 </a:t>
            </a:r>
            <a:r>
              <a:rPr kumimoji="1" lang="ko-KR" altLang="en-US" sz="1800" dirty="0" err="1">
                <a:latin typeface="+mn-ea"/>
              </a:rPr>
              <a:t>귀무가설</a:t>
            </a:r>
            <a:r>
              <a:rPr kumimoji="1" lang="ko-KR" altLang="en-US" sz="1800" dirty="0">
                <a:latin typeface="+mn-ea"/>
              </a:rPr>
              <a:t> 기각</a:t>
            </a:r>
            <a:r>
              <a:rPr kumimoji="1" lang="en-US" altLang="ko-KR" sz="1800" dirty="0">
                <a:latin typeface="+mn-ea"/>
              </a:rPr>
              <a:t>, </a:t>
            </a:r>
            <a:r>
              <a:rPr kumimoji="1" lang="ko-KR" altLang="en-US" sz="1800" dirty="0">
                <a:latin typeface="+mn-ea"/>
              </a:rPr>
              <a:t>대립가설 채택</a:t>
            </a:r>
            <a:endParaRPr kumimoji="1" lang="en" altLang="ko-KR" sz="1800" dirty="0">
              <a:latin typeface="+mn-ea"/>
            </a:endParaRPr>
          </a:p>
          <a:p>
            <a:pPr marL="0" indent="0">
              <a:buNone/>
            </a:pPr>
            <a:r>
              <a:rPr kumimoji="1" lang="en-US" altLang="ko-KR" sz="1800" dirty="0">
                <a:latin typeface="+mn-ea"/>
              </a:rPr>
              <a:t>- </a:t>
            </a:r>
            <a:r>
              <a:rPr kumimoji="1" lang="ko-KR" altLang="en-US" sz="1800" dirty="0">
                <a:latin typeface="+mn-ea"/>
              </a:rPr>
              <a:t>따라서 </a:t>
            </a:r>
            <a:r>
              <a:rPr lang="ko-KR" altLang="en-US" sz="1800" b="1" i="0" dirty="0" err="1">
                <a:solidFill>
                  <a:srgbClr val="000000"/>
                </a:solidFill>
                <a:effectLst/>
                <a:latin typeface="+mn-ea"/>
              </a:rPr>
              <a:t>주간상주지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+mn-ea"/>
              </a:rPr>
              <a:t>근무지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+mn-ea"/>
              </a:rPr>
              <a:t>로 가는 유동인구와 총 종사자수는 상관관계가 있다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indent="0">
              <a:buNone/>
            </a:pPr>
            <a:endParaRPr kumimoji="1" lang="ko-Kore-KR" altLang="en-US" sz="1800" dirty="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9F1F9DD-FE12-4217-9088-07A426DCA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00" y="4631645"/>
            <a:ext cx="6489701" cy="78622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978E7AF-D0D5-4D34-B33D-4642A5E3F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00" y="2314841"/>
            <a:ext cx="7441400" cy="1626536"/>
          </a:xfrm>
          <a:prstGeom prst="rect">
            <a:avLst/>
          </a:prstGeom>
        </p:spPr>
      </p:pic>
      <p:sp>
        <p:nvSpPr>
          <p:cNvPr id="16" name="부제목 2">
            <a:extLst>
              <a:ext uri="{FF2B5EF4-FFF2-40B4-BE49-F238E27FC236}">
                <a16:creationId xmlns:a16="http://schemas.microsoft.com/office/drawing/2014/main" id="{C42AF764-354F-4523-849F-4155EFD7D8FF}"/>
              </a:ext>
            </a:extLst>
          </p:cNvPr>
          <p:cNvSpPr txBox="1">
            <a:spLocks/>
          </p:cNvSpPr>
          <p:nvPr/>
        </p:nvSpPr>
        <p:spPr>
          <a:xfrm>
            <a:off x="305602" y="4201006"/>
            <a:ext cx="440983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/>
              <a:t>상관관계 분석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392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56F8E3-FA3D-49B1-9F59-29A8EDE8F7A2}"/>
              </a:ext>
            </a:extLst>
          </p:cNvPr>
          <p:cNvSpPr txBox="1"/>
          <p:nvPr/>
        </p:nvSpPr>
        <p:spPr>
          <a:xfrm>
            <a:off x="228599" y="259164"/>
            <a:ext cx="10715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4.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주간상주지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근무지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 Neue"/>
              </a:rPr>
              <a:t>로 가는 유동인구와 총 종사자수는 상관관계가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98B03B0-1CF1-4DE5-80BD-9AFA09483333}"/>
              </a:ext>
            </a:extLst>
          </p:cNvPr>
          <p:cNvSpPr txBox="1">
            <a:spLocks/>
          </p:cNvSpPr>
          <p:nvPr/>
        </p:nvSpPr>
        <p:spPr>
          <a:xfrm>
            <a:off x="228599" y="1086358"/>
            <a:ext cx="440983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회귀 분석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FBA4BD-2735-44EB-87EC-8715F9995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8023"/>
            <a:ext cx="7958667" cy="403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37C99A-FA3D-4219-B741-AF560C3DC033}"/>
              </a:ext>
            </a:extLst>
          </p:cNvPr>
          <p:cNvSpPr txBox="1"/>
          <p:nvPr/>
        </p:nvSpPr>
        <p:spPr>
          <a:xfrm>
            <a:off x="7958667" y="2921168"/>
            <a:ext cx="40806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- R-squared (</a:t>
            </a: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설명력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):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0.809</a:t>
            </a: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-&gt; x</a:t>
            </a: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는 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y</a:t>
            </a: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를 </a:t>
            </a:r>
            <a:r>
              <a:rPr lang="en-US" altLang="ko-KR" sz="2000" dirty="0">
                <a:solidFill>
                  <a:srgbClr val="000000"/>
                </a:solidFill>
              </a:rPr>
              <a:t>80.9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% </a:t>
            </a: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설명할 수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590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1064</Words>
  <Application>Microsoft Office PowerPoint</Application>
  <PresentationFormat>와이드스크린</PresentationFormat>
  <Paragraphs>194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Helvetica Neue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윤은수</dc:creator>
  <cp:lastModifiedBy>윤은수</cp:lastModifiedBy>
  <cp:revision>12</cp:revision>
  <dcterms:created xsi:type="dcterms:W3CDTF">2022-11-08T04:25:45Z</dcterms:created>
  <dcterms:modified xsi:type="dcterms:W3CDTF">2022-11-08T15:15:52Z</dcterms:modified>
</cp:coreProperties>
</file>