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70" r:id="rId8"/>
    <p:sldId id="260" r:id="rId9"/>
    <p:sldId id="259" r:id="rId10"/>
    <p:sldId id="272" r:id="rId11"/>
    <p:sldId id="273" r:id="rId12"/>
    <p:sldId id="262" r:id="rId13"/>
    <p:sldId id="263" r:id="rId14"/>
    <p:sldId id="274" r:id="rId15"/>
    <p:sldId id="265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3:16:47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1 121,'3393'0,"-1748"0,-1585-4,-1-2,0-3,59-17,-82 18,44-8,0 3,89-3,-47 5,-65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3:17:0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9:13:31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1,'12'0,"17"0,17 0,5 0,14 0,2 0,-5 0,-5 0,-8 0,-5 0,-3 0,-4 0,6 0,-6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3325-52AB-46F4-898B-4DA3D642B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00398-4240-472C-BE47-73A588124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C4722-A917-450A-B055-5DF42704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B75B2-0B4D-49BB-9466-3DF1A533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49936-FDB2-4CBE-8669-CC2B3362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92E4-27AC-4778-887D-ED36D9F2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FAD28-7F4E-4800-9C1F-1C1EB6145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C94FB-7782-4F29-BFE6-B439E6B6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5BA9C-81C6-471B-B232-E20F59BA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F7AD8-C632-4ABC-8239-A3F08D0B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9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61BC7D-DC78-410A-9AA2-0725988D2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33ECF-5059-4E58-8F6D-AC9C32DA4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C0C5A-FD80-4718-B25B-AF05C0CB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CCB4D-1F44-45F7-B9C8-83568AB2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FA327-A759-41FB-94F3-0539547C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3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5C04F-99F6-42CD-B47E-2A4938D1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DC0CD-F43A-4B91-935E-C4C7C41F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2C461-E007-4EF1-B5F0-62B31EA2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475B5-3821-49B1-B1CA-D05FCFCB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62F61-B5EA-4BC6-A548-D9218891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08C26-3F1A-4C57-969C-7F52913B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F67F4-C7E4-4726-B211-043483DF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F238B-698B-49D7-A9B9-7E4DE7A5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D9807-FC1F-4B21-8A38-792822B6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20266-7CDD-467F-85E2-F9B4A08C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4864A-421B-437A-A53A-971AC96B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7A825-0119-4036-A1BD-0C82F5A05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0172D-4691-4C1B-ABE4-D1E861735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FCFBD-2AA7-4BBC-8705-BB9D5BB5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3CF2D-8055-46BD-8C6C-7FB7E7FF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7CBEF-FB24-4301-9EEC-7E1C0E7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7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29268-F955-40BE-93CE-640B18F0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06607-1D3C-4F12-A0DF-19E0AA70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5894B-D521-4FB1-947E-F669386A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3ACAF-F887-4426-A8D6-BDE5F56EA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18F67-E7F4-475C-92BF-1990250F6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466C8-B053-4CFB-AD75-B158CC46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AE0A55-44F9-406E-B512-D0845BD1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F7B5C4-CF81-45CF-955C-C586903A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7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991CE-6D22-4152-A8EC-B985B1A9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A8CA1-66E5-4BD6-8F5F-F2E374C5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454C3-5B70-4BFE-A6F9-CB289662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3BB9BD-1C66-4B3B-BCF2-E7C8827D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6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C5A58-255D-40C9-BE40-015D2BA0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44FE1-1100-4B56-A327-F0D2F654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CAB37-79D2-480A-849E-B39A4674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1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0C33-6F71-4DB8-BB9D-91C36D17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96E48-D8E9-477F-85A4-3A1D4A722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1155C-F66F-4BCD-A99D-AE42C3AF7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E2405-1C3B-4835-BF0D-DA741EAC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E25B8-3F71-45F7-8FE0-13BB630F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689E3-DC5E-416C-BF1B-073CC8B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5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D647-59D6-4A71-8F01-E3937817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81BBC6-3DF4-46AE-9171-ADBF723DA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5C144-077A-476A-A3B3-4269971D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62A87-B64B-4668-A7E7-229094AD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F4458-C796-44B4-B9D7-1BB8C9BA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62DCA-E0CC-4D9B-B778-D0319968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6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2E869-B218-4341-8605-D646A8D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50DDC-29FC-4513-991B-452F7F64D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63D8E-CD23-4502-8655-44FA7C8CA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B1AB-C928-4373-91D6-2E450FA8BF93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33C2B-5C54-4FBC-A198-563634971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A5AF2-5330-46E0-A3F2-D2D5E206D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601F-7893-4145-A333-7C5EFE65F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reatvnews.co.kr/news/articleView.html?idxno=5317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D30423-4572-45F7-80F9-DDB9A2C738D1}"/>
              </a:ext>
            </a:extLst>
          </p:cNvPr>
          <p:cNvSpPr txBox="1"/>
          <p:nvPr/>
        </p:nvSpPr>
        <p:spPr>
          <a:xfrm>
            <a:off x="2602030" y="3105834"/>
            <a:ext cx="698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개의 개인 가설 중에 중복되는 가설을 제외한 후</a:t>
            </a:r>
            <a:r>
              <a:rPr lang="en-US" altLang="ko-KR" dirty="0"/>
              <a:t>, </a:t>
            </a:r>
            <a:r>
              <a:rPr lang="ko-KR" altLang="en-US" dirty="0"/>
              <a:t>버스정류장이 필요한 자치구를 도출할 수 있는 가설을 채택</a:t>
            </a:r>
          </a:p>
        </p:txBody>
      </p:sp>
    </p:spTree>
    <p:extLst>
      <p:ext uri="{BB962C8B-B14F-4D97-AF65-F5344CB8AC3E}">
        <p14:creationId xmlns:p14="http://schemas.microsoft.com/office/powerpoint/2010/main" val="241865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43602-4CA3-4BB8-8701-9EE02462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9449"/>
          </a:xfrm>
        </p:spPr>
        <p:txBody>
          <a:bodyPr>
            <a:normAutofit/>
          </a:bodyPr>
          <a:lstStyle/>
          <a:p>
            <a:r>
              <a:rPr lang="en-US" altLang="ko-KR" sz="3000" b="0" dirty="0"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3000" b="0" dirty="0" err="1">
                <a:effectLst/>
                <a:latin typeface="Courier New" panose="02070309020205020404" pitchFamily="49" charset="0"/>
              </a:rPr>
              <a:t>주간상주지</a:t>
            </a:r>
            <a:r>
              <a:rPr lang="en-US" altLang="ko-KR" sz="3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3000" b="0" dirty="0">
                <a:effectLst/>
                <a:latin typeface="Courier New" panose="02070309020205020404" pitchFamily="49" charset="0"/>
              </a:rPr>
              <a:t>근무지</a:t>
            </a:r>
            <a:r>
              <a:rPr lang="en-US" altLang="ko-KR" sz="3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3000" b="0" dirty="0">
                <a:effectLst/>
                <a:latin typeface="Courier New" panose="02070309020205020404" pitchFamily="49" charset="0"/>
              </a:rPr>
              <a:t>로 가는 유동인구와 총 종사자수는 상관관계가 있다</a:t>
            </a:r>
            <a:r>
              <a:rPr lang="en-US" altLang="ko-KR" sz="3000" b="0" dirty="0"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3000" b="0" dirty="0">
                <a:effectLst/>
                <a:latin typeface="Courier New" panose="02070309020205020404" pitchFamily="49" charset="0"/>
              </a:rPr>
            </a:br>
            <a:r>
              <a:rPr lang="en-US" altLang="ko-KR" sz="3000" b="0" dirty="0"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3000" b="0" dirty="0">
                <a:effectLst/>
                <a:latin typeface="Courier New" panose="02070309020205020404" pitchFamily="49" charset="0"/>
              </a:rPr>
              <a:t>총 종사자수와 버스 정류장 수는 상관관계가 있다</a:t>
            </a:r>
            <a:r>
              <a:rPr lang="en-US" altLang="ko-KR" sz="3000" b="0" dirty="0">
                <a:effectLst/>
                <a:latin typeface="Courier New" panose="02070309020205020404" pitchFamily="49" charset="0"/>
              </a:rPr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22A5D-DFB9-4ACB-AA1D-C5FF3521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575"/>
            <a:ext cx="10515600" cy="4883426"/>
          </a:xfrm>
        </p:spPr>
        <p:txBody>
          <a:bodyPr>
            <a:normAutofit/>
          </a:bodyPr>
          <a:lstStyle/>
          <a:p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버스정류장개수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구의인구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dirty="0">
                <a:latin typeface="Courier New" panose="02070309020205020404" pitchFamily="49" charset="0"/>
              </a:rPr>
              <a:t>값이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작은 자치구일수록 가장 버스정류정 설치가 시급한 자치구이다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 err="1">
                <a:effectLst/>
                <a:latin typeface="Courier New" panose="02070309020205020404" pitchFamily="49" charset="0"/>
              </a:rPr>
              <a:t>주간상주지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근무지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로 가는 유동인구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== 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근무지가 해당 자치구에 있는 사람 중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버스를 타고 근무지로 이동하는 건수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총 종사자수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- (</a:t>
            </a:r>
            <a:r>
              <a:rPr lang="ko-KR" altLang="en-US" sz="2000" b="0" dirty="0" err="1">
                <a:effectLst/>
                <a:latin typeface="Courier New" panose="02070309020205020404" pitchFamily="49" charset="0"/>
              </a:rPr>
              <a:t>주간상주지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근무지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로 가는 유동인구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 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= 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자치구 내에서 근무지가 있으며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출근 시 버스를 안 타는 사람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-&gt; 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 err="1">
                <a:effectLst/>
                <a:latin typeface="Courier New" panose="02070309020205020404" pitchFamily="49" charset="0"/>
              </a:rPr>
              <a:t>주간상주지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근무지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로 가는 유동인구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총 종사자수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가 크면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총 종사자 수 대비 버스를 이용해 근무지로 이동하는 건수가 많다</a:t>
            </a:r>
            <a:r>
              <a:rPr lang="ko-KR" altLang="en-US" sz="2000" dirty="0">
                <a:latin typeface="Courier New" panose="02070309020205020404" pitchFamily="49" charset="0"/>
              </a:rPr>
              <a:t>는 의미</a:t>
            </a:r>
            <a:r>
              <a:rPr lang="en-US" altLang="ko-KR" sz="2000" dirty="0">
                <a:latin typeface="Courier New" panose="02070309020205020404" pitchFamily="49" charset="0"/>
              </a:rPr>
              <a:t>.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-&gt;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총 종사자 </a:t>
            </a:r>
            <a:r>
              <a:rPr lang="ko-KR" altLang="en-US" sz="2000" b="0" dirty="0" err="1">
                <a:effectLst/>
                <a:latin typeface="Courier New" panose="02070309020205020404" pitchFamily="49" charset="0"/>
              </a:rPr>
              <a:t>수랑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버스정류장 수는 비례 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상관관계가 있음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결론적으로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일반적으로 총 종사자 수가 적은 곳은 버스 정류장 수도 적다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sz="2000" dirty="0">
                <a:latin typeface="Courier New" panose="02070309020205020404" pitchFamily="49" charset="0"/>
              </a:rPr>
              <a:t>그렇기에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총 종사자 수 대비 버스를 이용하는 종사자는 많은 자치구는</a:t>
            </a:r>
            <a:r>
              <a:rPr lang="en-US" altLang="ko-KR" sz="2000" dirty="0">
                <a:latin typeface="Courier New" panose="02070309020205020404" pitchFamily="49" charset="0"/>
              </a:rPr>
              <a:t>, </a:t>
            </a:r>
            <a:r>
              <a:rPr lang="ko-KR" altLang="en-US" sz="2000" dirty="0">
                <a:latin typeface="Courier New" panose="02070309020205020404" pitchFamily="49" charset="0"/>
              </a:rPr>
              <a:t>총 종사자 수가 다소 적더라도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추가적인 버스정류장 설치가 필요한 자치구라고 볼 수 있다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. 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563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8F47D6-2DDD-4C02-9534-02586B8B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03" y="284069"/>
            <a:ext cx="6721849" cy="58285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6F5115-2225-4AD0-8518-C0F6EE60CC15}"/>
              </a:ext>
            </a:extLst>
          </p:cNvPr>
          <p:cNvSpPr/>
          <p:nvPr/>
        </p:nvSpPr>
        <p:spPr>
          <a:xfrm>
            <a:off x="5003938" y="1145339"/>
            <a:ext cx="2297814" cy="255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BC3866-3B2C-4B92-A4C1-E10775347388}"/>
              </a:ext>
            </a:extLst>
          </p:cNvPr>
          <p:cNvSpPr/>
          <p:nvPr/>
        </p:nvSpPr>
        <p:spPr>
          <a:xfrm>
            <a:off x="1317811" y="2299447"/>
            <a:ext cx="3119717" cy="255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35102-00EC-4F10-96AC-2BFC72BF12B3}"/>
              </a:ext>
            </a:extLst>
          </p:cNvPr>
          <p:cNvSpPr txBox="1"/>
          <p:nvPr/>
        </p:nvSpPr>
        <p:spPr>
          <a:xfrm>
            <a:off x="7463118" y="699247"/>
            <a:ext cx="4262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전체 대중교통을 이용자 중</a:t>
            </a:r>
            <a:r>
              <a:rPr lang="en-US" altLang="ko-KR" dirty="0"/>
              <a:t>, </a:t>
            </a:r>
            <a:r>
              <a:rPr lang="ko-KR" altLang="en-US" dirty="0" err="1"/>
              <a:t>주간상주지</a:t>
            </a:r>
            <a:r>
              <a:rPr lang="en-US" altLang="ko-KR" dirty="0"/>
              <a:t>(</a:t>
            </a:r>
            <a:r>
              <a:rPr lang="ko-KR" altLang="en-US" dirty="0"/>
              <a:t>근무지</a:t>
            </a:r>
            <a:r>
              <a:rPr lang="en-US" altLang="ko-KR" dirty="0"/>
              <a:t>)</a:t>
            </a:r>
            <a:r>
              <a:rPr lang="ko-KR" altLang="en-US" dirty="0"/>
              <a:t>로 이동하기 위한 목적 즉</a:t>
            </a:r>
            <a:r>
              <a:rPr lang="en-US" altLang="ko-KR" dirty="0"/>
              <a:t>, </a:t>
            </a:r>
            <a:r>
              <a:rPr lang="ko-KR" altLang="en-US" dirty="0"/>
              <a:t>출퇴근을 목적으로 대중교통을 이용하는 비율이 가장 높은 것을 확인할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대중교통 이용객 중 버스를 이용하는 이용객의 비율이 높으므로</a:t>
            </a:r>
            <a:r>
              <a:rPr lang="en-US" altLang="ko-KR" dirty="0"/>
              <a:t>, </a:t>
            </a:r>
            <a:r>
              <a:rPr lang="ko-KR" altLang="en-US" sz="1800" b="0" dirty="0">
                <a:effectLst/>
                <a:latin typeface="Courier New" panose="02070309020205020404" pitchFamily="49" charset="0"/>
              </a:rPr>
              <a:t> 총 종사자 수가 적은 자치구라도 버스를 이용하여 출근하는 종사자가 많은 자치구는 추가적인 버스정류장 설치가 필요한 자치구라고 볼 수 있다</a:t>
            </a:r>
            <a:r>
              <a:rPr lang="en-US" altLang="ko-KR" sz="1800" b="0" dirty="0">
                <a:effectLst/>
                <a:latin typeface="Courier New" panose="02070309020205020404" pitchFamily="49" charset="0"/>
              </a:rPr>
              <a:t>. </a:t>
            </a:r>
            <a:endParaRPr lang="ko-KR" altLang="en-US" sz="1800" b="0" dirty="0"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1426E7-97E7-4865-8569-2717E9197CCE}"/>
              </a:ext>
            </a:extLst>
          </p:cNvPr>
          <p:cNvSpPr/>
          <p:nvPr/>
        </p:nvSpPr>
        <p:spPr>
          <a:xfrm>
            <a:off x="1317810" y="934668"/>
            <a:ext cx="3119717" cy="255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12F1EC-75B3-4A2D-A1C4-B82CDAF6AC27}"/>
              </a:ext>
            </a:extLst>
          </p:cNvPr>
          <p:cNvSpPr/>
          <p:nvPr/>
        </p:nvSpPr>
        <p:spPr>
          <a:xfrm>
            <a:off x="1317810" y="1361563"/>
            <a:ext cx="3119717" cy="255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D19030-1CEC-4A8C-AC9C-FB566FBAB3D6}"/>
              </a:ext>
            </a:extLst>
          </p:cNvPr>
          <p:cNvSpPr/>
          <p:nvPr/>
        </p:nvSpPr>
        <p:spPr>
          <a:xfrm>
            <a:off x="4947093" y="3301253"/>
            <a:ext cx="2297814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9C9A0-B75C-4971-B002-719692CD8AAA}"/>
              </a:ext>
            </a:extLst>
          </p:cNvPr>
          <p:cNvSpPr txBox="1"/>
          <p:nvPr/>
        </p:nvSpPr>
        <p:spPr>
          <a:xfrm>
            <a:off x="579903" y="6148708"/>
            <a:ext cx="540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년도 대중교통 현황조사 보고서</a:t>
            </a:r>
            <a:r>
              <a:rPr lang="en-US" altLang="ko-KR" dirty="0"/>
              <a:t>, </a:t>
            </a:r>
            <a:r>
              <a:rPr lang="ko-KR" altLang="en-US" dirty="0"/>
              <a:t>국토교통부</a:t>
            </a:r>
            <a:r>
              <a:rPr lang="en-US" altLang="ko-KR" dirty="0"/>
              <a:t>, </a:t>
            </a:r>
            <a:r>
              <a:rPr lang="ko-KR" altLang="en-US" dirty="0"/>
              <a:t>한국교통안전공단</a:t>
            </a:r>
            <a:r>
              <a:rPr lang="en-US" altLang="ko-KR" dirty="0"/>
              <a:t>, 2022.09.14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01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7250A-1940-46A4-BF54-7DA2DBA3FDA1}"/>
              </a:ext>
            </a:extLst>
          </p:cNvPr>
          <p:cNvSpPr txBox="1"/>
          <p:nvPr/>
        </p:nvSpPr>
        <p:spPr>
          <a:xfrm>
            <a:off x="218975" y="224407"/>
            <a:ext cx="7115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Helvetica Neue"/>
              </a:rPr>
              <a:t>5. </a:t>
            </a:r>
            <a:r>
              <a:rPr lang="ko-KR" altLang="en-US" sz="2400" dirty="0">
                <a:solidFill>
                  <a:srgbClr val="000000"/>
                </a:solidFill>
                <a:latin typeface="Helvetica Neue"/>
              </a:rPr>
              <a:t>등록인구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와 버스정류장수는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5F711-83D0-4568-9589-CEAADEF48464}"/>
              </a:ext>
            </a:extLst>
          </p:cNvPr>
          <p:cNvSpPr txBox="1"/>
          <p:nvPr/>
        </p:nvSpPr>
        <p:spPr>
          <a:xfrm>
            <a:off x="529388" y="914401"/>
            <a:ext cx="908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 방법 </a:t>
            </a:r>
            <a:r>
              <a:rPr lang="en-US" altLang="ko-KR" dirty="0"/>
              <a:t>: (</a:t>
            </a:r>
            <a:r>
              <a:rPr lang="ko-KR" altLang="en-US" dirty="0"/>
              <a:t>정류장수</a:t>
            </a:r>
            <a:r>
              <a:rPr lang="en-US" altLang="ko-KR" dirty="0"/>
              <a:t>/</a:t>
            </a:r>
            <a:r>
              <a:rPr lang="ko-KR" altLang="en-US" dirty="0"/>
              <a:t>등록인구 수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등록인구 수는 많은데 정류장수가 적은 자치구에 버스정류장이 필요하다고 판단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32200C-439B-410A-BB75-F7D0C948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992"/>
            <a:ext cx="12192000" cy="1270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6271C6-122A-47EF-BEE7-C9B39FC8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4056497"/>
            <a:ext cx="3876675" cy="1266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7F7652-61BB-4E90-A579-E561760E7737}"/>
              </a:ext>
            </a:extLst>
          </p:cNvPr>
          <p:cNvSpPr txBox="1"/>
          <p:nvPr/>
        </p:nvSpPr>
        <p:spPr>
          <a:xfrm>
            <a:off x="529388" y="3687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453F5-47B8-48D5-998E-BBFFC34B652C}"/>
              </a:ext>
            </a:extLst>
          </p:cNvPr>
          <p:cNvSpPr txBox="1"/>
          <p:nvPr/>
        </p:nvSpPr>
        <p:spPr>
          <a:xfrm>
            <a:off x="529388" y="5574267"/>
            <a:ext cx="847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등록인구 수 대비 버스정류장 수가 가장 적은 자치구는 </a:t>
            </a:r>
            <a:r>
              <a:rPr lang="ko-KR" altLang="en-US" b="1" dirty="0"/>
              <a:t>송파구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61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7B9EDE-8013-4335-8305-379B2B69B11E}"/>
              </a:ext>
            </a:extLst>
          </p:cNvPr>
          <p:cNvSpPr txBox="1"/>
          <p:nvPr/>
        </p:nvSpPr>
        <p:spPr>
          <a:xfrm>
            <a:off x="190099" y="182161"/>
            <a:ext cx="10407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6.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야간상주지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집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으로 가는 유동인구와 등록인구는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34C05-4C72-4649-83CE-75ED436A23A0}"/>
              </a:ext>
            </a:extLst>
          </p:cNvPr>
          <p:cNvSpPr txBox="1"/>
          <p:nvPr/>
        </p:nvSpPr>
        <p:spPr>
          <a:xfrm>
            <a:off x="529388" y="914401"/>
            <a:ext cx="10655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 방법 </a:t>
            </a:r>
            <a:r>
              <a:rPr lang="en-US" altLang="ko-KR" dirty="0"/>
              <a:t>: (</a:t>
            </a:r>
            <a:r>
              <a:rPr lang="ko-KR" altLang="en-US" dirty="0"/>
              <a:t>등록인구</a:t>
            </a:r>
            <a:r>
              <a:rPr lang="en-US" altLang="ko-KR" dirty="0"/>
              <a:t>/</a:t>
            </a:r>
            <a:r>
              <a:rPr lang="ko-KR" altLang="en-US" dirty="0"/>
              <a:t>유동인구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등록인구 수는 적고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야간상주지로</a:t>
            </a:r>
            <a:r>
              <a:rPr lang="ko-KR" altLang="en-US" dirty="0"/>
              <a:t> 향하는 유동인구가 많으면 구의 인구 대비 버스를 이용하는 사람이 많은 자치구에 버스정류장이 필요하다고 판단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70F22-96B9-48C6-89A8-B5A4276F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8" y="2333875"/>
            <a:ext cx="7200900" cy="1323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5D4AB0-E13D-4D93-9E81-7A221DBE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4523372"/>
            <a:ext cx="3533775" cy="127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0903F-2D7A-4E81-B64D-9252F88FD2C9}"/>
              </a:ext>
            </a:extLst>
          </p:cNvPr>
          <p:cNvSpPr txBox="1"/>
          <p:nvPr/>
        </p:nvSpPr>
        <p:spPr>
          <a:xfrm>
            <a:off x="529388" y="41540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B66DB-0861-4FAC-A7C2-2A1E8022FAA3}"/>
              </a:ext>
            </a:extLst>
          </p:cNvPr>
          <p:cNvSpPr txBox="1"/>
          <p:nvPr/>
        </p:nvSpPr>
        <p:spPr>
          <a:xfrm>
            <a:off x="529387" y="5984388"/>
            <a:ext cx="990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야간상주지로</a:t>
            </a:r>
            <a:r>
              <a:rPr lang="ko-KR" altLang="en-US" dirty="0"/>
              <a:t> 가는 유동인구 수 대비 등록인구 수가 가장 적은 자치구는 </a:t>
            </a:r>
            <a:r>
              <a:rPr lang="ko-KR" altLang="en-US" b="1" dirty="0"/>
              <a:t>중구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6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E41F1-AA70-4414-8810-A178FE46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8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3300" b="0" dirty="0"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3300" b="0" dirty="0" err="1">
                <a:effectLst/>
                <a:latin typeface="Courier New" panose="02070309020205020404" pitchFamily="49" charset="0"/>
              </a:rPr>
              <a:t>야간상주지</a:t>
            </a:r>
            <a:r>
              <a:rPr lang="en-US" altLang="ko-KR" sz="33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3300" b="0" dirty="0">
                <a:effectLst/>
                <a:latin typeface="Courier New" panose="02070309020205020404" pitchFamily="49" charset="0"/>
              </a:rPr>
              <a:t>집</a:t>
            </a:r>
            <a:r>
              <a:rPr lang="en-US" altLang="ko-KR" sz="33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3300" b="0" dirty="0">
                <a:effectLst/>
                <a:latin typeface="Courier New" panose="02070309020205020404" pitchFamily="49" charset="0"/>
              </a:rPr>
              <a:t>으로 가는 유동인구와 구의 인구는 상관관계가 있다</a:t>
            </a:r>
            <a:r>
              <a:rPr lang="en-US" altLang="ko-KR" sz="3300" b="0" dirty="0"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3300" b="0" dirty="0">
                <a:effectLst/>
                <a:latin typeface="Courier New" panose="02070309020205020404" pitchFamily="49" charset="0"/>
              </a:rPr>
            </a:br>
            <a:r>
              <a:rPr lang="en-US" altLang="ko-KR" sz="3300" b="0" dirty="0"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3300" b="0" dirty="0">
                <a:effectLst/>
                <a:latin typeface="Courier New" panose="02070309020205020404" pitchFamily="49" charset="0"/>
              </a:rPr>
              <a:t>구의 인구와 버스정류장개수는 상관관계가 있다</a:t>
            </a:r>
            <a:r>
              <a:rPr lang="en-US" altLang="ko-KR" sz="3300" b="0" dirty="0">
                <a:effectLst/>
                <a:latin typeface="Courier New" panose="02070309020205020404" pitchFamily="49" charset="0"/>
              </a:rPr>
              <a:t>.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C32E7-000C-4859-9E1F-B806996F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442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버스정류장개수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구의인구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값이 작은 자치구일수록 가장 버스정류장이 시급한 자치구이다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sz="2000" dirty="0">
                <a:latin typeface="Courier New" panose="02070309020205020404" pitchFamily="49" charset="0"/>
              </a:rPr>
              <a:t>(</a:t>
            </a:r>
            <a:r>
              <a:rPr lang="ko-KR" altLang="en-US" sz="2000" b="0" dirty="0" err="1">
                <a:effectLst/>
                <a:latin typeface="Courier New" panose="02070309020205020404" pitchFamily="49" charset="0"/>
              </a:rPr>
              <a:t>야간상주지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집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으로 가는 유동인구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== 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집이 해당 자치구에 있는 사람 중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버스를 타고 집으로 이동하는 사람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구의 인구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- 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집이 해당 자치구에 있는 사람 중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버스를 타고 집으로 이동하는 사람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= 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자치구 내에서 거주하는 사람 중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버스를 안 타는 사람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-&gt; (</a:t>
            </a:r>
            <a:r>
              <a:rPr lang="ko-KR" altLang="en-US" sz="2000" b="0" dirty="0" err="1">
                <a:effectLst/>
                <a:latin typeface="Courier New" panose="02070309020205020404" pitchFamily="49" charset="0"/>
              </a:rPr>
              <a:t>야간상주지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집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으로 가는 유동인구 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/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구의 인구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값이 크면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구의 인구 대비 버스 타는 사람 많다</a:t>
            </a:r>
            <a:r>
              <a:rPr lang="ko-KR" altLang="en-US" sz="2000" dirty="0">
                <a:latin typeface="Courier New" panose="02070309020205020404" pitchFamily="49" charset="0"/>
              </a:rPr>
              <a:t>는 의미</a:t>
            </a:r>
            <a:r>
              <a:rPr lang="en-US" altLang="ko-KR" sz="2000" dirty="0">
                <a:latin typeface="Courier New" panose="02070309020205020404" pitchFamily="49" charset="0"/>
              </a:rPr>
              <a:t>.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-&gt;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구의 </a:t>
            </a:r>
            <a:r>
              <a:rPr lang="ko-KR" altLang="en-US" sz="2000" b="0" dirty="0" err="1">
                <a:effectLst/>
                <a:latin typeface="Courier New" panose="02070309020205020404" pitchFamily="49" charset="0"/>
              </a:rPr>
              <a:t>인구랑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버스정류장 수는 비례 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상관관계가 있음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결론적으로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일반적으로 구의 인구가 적은 곳은 버스 정류장 수도 적다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그렇기에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구의 인구 대비 버스를 이용하는 사람은 많은 자치구는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구의 인구가 다소 적더라도 추가적인 버스정류장 설치가 필요한 자치구라고 볼 수 있다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. </a:t>
            </a:r>
            <a:endParaRPr lang="ko-KR" altLang="en-US" sz="20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9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D5EF8C-FE79-4EE9-BBE0-2B481810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2" y="1510063"/>
            <a:ext cx="3667125" cy="1266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B7188B-F0ED-4116-95B4-1B4AF6D0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70" y="1519588"/>
            <a:ext cx="3905250" cy="1257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131326-42DE-4608-8374-69903FC97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302" y="3269682"/>
            <a:ext cx="3495675" cy="1323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4C86B2-0134-47EA-9AEF-94C900986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166" y="3298257"/>
            <a:ext cx="3771900" cy="129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614ACF-F623-4E9A-9525-15F730397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302" y="5023785"/>
            <a:ext cx="3876675" cy="126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B0725C-4CE0-409D-955C-BF27F7A1A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5670" y="5014260"/>
            <a:ext cx="3533775" cy="12763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6928CF-12AB-4AE1-989A-AEE95786BA41}"/>
              </a:ext>
            </a:extLst>
          </p:cNvPr>
          <p:cNvSpPr/>
          <p:nvPr/>
        </p:nvSpPr>
        <p:spPr>
          <a:xfrm>
            <a:off x="2059806" y="4313421"/>
            <a:ext cx="837398" cy="28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718254-3226-44B9-936C-7FFDE610D2F3}"/>
              </a:ext>
            </a:extLst>
          </p:cNvPr>
          <p:cNvSpPr/>
          <p:nvPr/>
        </p:nvSpPr>
        <p:spPr>
          <a:xfrm>
            <a:off x="2059806" y="5512317"/>
            <a:ext cx="837398" cy="28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79C986-14DC-4F40-803C-DBF3F33A5780}"/>
              </a:ext>
            </a:extLst>
          </p:cNvPr>
          <p:cNvSpPr/>
          <p:nvPr/>
        </p:nvSpPr>
        <p:spPr>
          <a:xfrm>
            <a:off x="2059806" y="2239477"/>
            <a:ext cx="837398" cy="28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A72116-E1E5-46B2-B4B4-165C6E60B61A}"/>
              </a:ext>
            </a:extLst>
          </p:cNvPr>
          <p:cNvSpPr/>
          <p:nvPr/>
        </p:nvSpPr>
        <p:spPr>
          <a:xfrm>
            <a:off x="6360695" y="5773303"/>
            <a:ext cx="837398" cy="28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0ABEF-0DB3-4938-BE31-69A75FE443FC}"/>
              </a:ext>
            </a:extLst>
          </p:cNvPr>
          <p:cNvSpPr txBox="1"/>
          <p:nvPr/>
        </p:nvSpPr>
        <p:spPr>
          <a:xfrm>
            <a:off x="202128" y="198058"/>
            <a:ext cx="332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최종 순위 선정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0EF61-91DB-46F8-97F4-8275E0721DC0}"/>
              </a:ext>
            </a:extLst>
          </p:cNvPr>
          <p:cNvSpPr txBox="1"/>
          <p:nvPr/>
        </p:nvSpPr>
        <p:spPr>
          <a:xfrm>
            <a:off x="202129" y="659723"/>
            <a:ext cx="886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개의 가설 중 높은 순위에 있으면서</a:t>
            </a:r>
            <a:r>
              <a:rPr lang="en-US" altLang="ko-KR" dirty="0"/>
              <a:t>, </a:t>
            </a:r>
            <a:r>
              <a:rPr lang="ko-KR" altLang="en-US" dirty="0"/>
              <a:t>자주 등장한 자치구가 신뢰성 있다고 판단하여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등장 빈도 수가 높은 자치구를 선별함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9DC948-9597-4636-95D7-9D9F023B9ADE}"/>
              </a:ext>
            </a:extLst>
          </p:cNvPr>
          <p:cNvSpPr/>
          <p:nvPr/>
        </p:nvSpPr>
        <p:spPr>
          <a:xfrm>
            <a:off x="2059806" y="3299085"/>
            <a:ext cx="837398" cy="2802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C79610-E68B-4774-B88B-8E507849C148}"/>
              </a:ext>
            </a:extLst>
          </p:cNvPr>
          <p:cNvSpPr/>
          <p:nvPr/>
        </p:nvSpPr>
        <p:spPr>
          <a:xfrm>
            <a:off x="6360695" y="1524000"/>
            <a:ext cx="837398" cy="2802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C8EDE3-7F0E-4F93-B408-39AB3DE37DF7}"/>
              </a:ext>
            </a:extLst>
          </p:cNvPr>
          <p:cNvSpPr/>
          <p:nvPr/>
        </p:nvSpPr>
        <p:spPr>
          <a:xfrm>
            <a:off x="6360695" y="5009172"/>
            <a:ext cx="837398" cy="2802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A5B515-0FBD-4406-B7C4-334EFFC489BA}"/>
              </a:ext>
            </a:extLst>
          </p:cNvPr>
          <p:cNvSpPr/>
          <p:nvPr/>
        </p:nvSpPr>
        <p:spPr>
          <a:xfrm>
            <a:off x="2059806" y="1967589"/>
            <a:ext cx="837398" cy="2802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142F45-02FC-4083-AE32-2B1396220E89}"/>
              </a:ext>
            </a:extLst>
          </p:cNvPr>
          <p:cNvSpPr/>
          <p:nvPr/>
        </p:nvSpPr>
        <p:spPr>
          <a:xfrm>
            <a:off x="2059806" y="5049480"/>
            <a:ext cx="837398" cy="2802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FF5503-7416-4B4F-816B-77ED25CE04EB}"/>
              </a:ext>
            </a:extLst>
          </p:cNvPr>
          <p:cNvSpPr/>
          <p:nvPr/>
        </p:nvSpPr>
        <p:spPr>
          <a:xfrm>
            <a:off x="2040606" y="3815364"/>
            <a:ext cx="837398" cy="2802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9F0B3E-DCDE-44FF-8531-E84243486C00}"/>
              </a:ext>
            </a:extLst>
          </p:cNvPr>
          <p:cNvSpPr/>
          <p:nvPr/>
        </p:nvSpPr>
        <p:spPr>
          <a:xfrm>
            <a:off x="6360745" y="2501492"/>
            <a:ext cx="837398" cy="2802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BC861C-1993-4AD9-98FA-6BBB7F6062B8}"/>
              </a:ext>
            </a:extLst>
          </p:cNvPr>
          <p:cNvSpPr/>
          <p:nvPr/>
        </p:nvSpPr>
        <p:spPr>
          <a:xfrm>
            <a:off x="6326377" y="3334026"/>
            <a:ext cx="837398" cy="2802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CC2DA4-9265-46B4-B76F-83D6E6BD9CA0}"/>
              </a:ext>
            </a:extLst>
          </p:cNvPr>
          <p:cNvSpPr/>
          <p:nvPr/>
        </p:nvSpPr>
        <p:spPr>
          <a:xfrm>
            <a:off x="6363274" y="5289408"/>
            <a:ext cx="837398" cy="2802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B8A8CB-C4B9-455D-9F75-7C5FEA4A2A87}"/>
              </a:ext>
            </a:extLst>
          </p:cNvPr>
          <p:cNvSpPr/>
          <p:nvPr/>
        </p:nvSpPr>
        <p:spPr>
          <a:xfrm>
            <a:off x="6360695" y="2219751"/>
            <a:ext cx="837398" cy="2802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83ECA-4771-4AD9-B1FC-6CA27D0A99DD}"/>
              </a:ext>
            </a:extLst>
          </p:cNvPr>
          <p:cNvSpPr/>
          <p:nvPr/>
        </p:nvSpPr>
        <p:spPr>
          <a:xfrm>
            <a:off x="2067827" y="1734276"/>
            <a:ext cx="837398" cy="2802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A51E31-948A-4538-8DED-1123AFF2C1D2}"/>
              </a:ext>
            </a:extLst>
          </p:cNvPr>
          <p:cNvSpPr/>
          <p:nvPr/>
        </p:nvSpPr>
        <p:spPr>
          <a:xfrm>
            <a:off x="2055968" y="3574382"/>
            <a:ext cx="837398" cy="2802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905A4-F87A-478A-88DA-A32595FC25C8}"/>
              </a:ext>
            </a:extLst>
          </p:cNvPr>
          <p:cNvSpPr txBox="1"/>
          <p:nvPr/>
        </p:nvSpPr>
        <p:spPr>
          <a:xfrm>
            <a:off x="1663565" y="6381092"/>
            <a:ext cx="88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강남구</a:t>
            </a:r>
            <a:r>
              <a:rPr lang="en-US" altLang="ko-KR" dirty="0"/>
              <a:t>, </a:t>
            </a:r>
            <a:r>
              <a:rPr lang="ko-KR" altLang="en-US" dirty="0"/>
              <a:t>송파구</a:t>
            </a:r>
            <a:r>
              <a:rPr lang="en-US" altLang="ko-KR" dirty="0"/>
              <a:t>, </a:t>
            </a:r>
            <a:r>
              <a:rPr lang="ko-KR" altLang="en-US" dirty="0"/>
              <a:t>광진구</a:t>
            </a:r>
            <a:r>
              <a:rPr lang="en-US" altLang="ko-KR" dirty="0"/>
              <a:t>, </a:t>
            </a:r>
            <a:r>
              <a:rPr lang="ko-KR" altLang="en-US" dirty="0"/>
              <a:t>중구</a:t>
            </a:r>
            <a:r>
              <a:rPr lang="en-US" altLang="ko-KR" dirty="0"/>
              <a:t>, </a:t>
            </a:r>
            <a:r>
              <a:rPr lang="ko-KR" altLang="en-US" dirty="0"/>
              <a:t>종로구가 </a:t>
            </a:r>
            <a:r>
              <a:rPr lang="en-US" altLang="ko-KR" dirty="0"/>
              <a:t>3</a:t>
            </a:r>
            <a:r>
              <a:rPr lang="ko-KR" altLang="en-US" dirty="0"/>
              <a:t>번 이상의 빈도수를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27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D5EF8C-FE79-4EE9-BBE0-2B481810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2" y="1548564"/>
            <a:ext cx="3667125" cy="1266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B7188B-F0ED-4116-95B4-1B4AF6D0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50" y="1558089"/>
            <a:ext cx="3905250" cy="1257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131326-42DE-4608-8374-69903FC97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682" y="3308183"/>
            <a:ext cx="3495675" cy="1323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4C86B2-0134-47EA-9AEF-94C900986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46" y="3336758"/>
            <a:ext cx="3771900" cy="129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614ACF-F623-4E9A-9525-15F730397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682" y="5062286"/>
            <a:ext cx="3876675" cy="126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B0725C-4CE0-409D-955C-BF27F7A1A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050" y="5052761"/>
            <a:ext cx="3533775" cy="12763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6928CF-12AB-4AE1-989A-AEE95786BA41}"/>
              </a:ext>
            </a:extLst>
          </p:cNvPr>
          <p:cNvSpPr/>
          <p:nvPr/>
        </p:nvSpPr>
        <p:spPr>
          <a:xfrm>
            <a:off x="2180619" y="5550818"/>
            <a:ext cx="837398" cy="28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718254-3226-44B9-936C-7FFDE610D2F3}"/>
              </a:ext>
            </a:extLst>
          </p:cNvPr>
          <p:cNvSpPr/>
          <p:nvPr/>
        </p:nvSpPr>
        <p:spPr>
          <a:xfrm>
            <a:off x="6525927" y="5808193"/>
            <a:ext cx="837398" cy="28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79C986-14DC-4F40-803C-DBF3F33A5780}"/>
              </a:ext>
            </a:extLst>
          </p:cNvPr>
          <p:cNvSpPr/>
          <p:nvPr/>
        </p:nvSpPr>
        <p:spPr>
          <a:xfrm>
            <a:off x="2180619" y="4351922"/>
            <a:ext cx="837398" cy="28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91231-641A-4957-A614-E22159017792}"/>
              </a:ext>
            </a:extLst>
          </p:cNvPr>
          <p:cNvSpPr txBox="1"/>
          <p:nvPr/>
        </p:nvSpPr>
        <p:spPr>
          <a:xfrm>
            <a:off x="1302327" y="528889"/>
            <a:ext cx="962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버스정류장이 추가적으로 필요한 자치구로 </a:t>
            </a:r>
            <a:r>
              <a:rPr lang="en-US" altLang="ko-KR" dirty="0"/>
              <a:t>4</a:t>
            </a:r>
            <a:r>
              <a:rPr lang="ko-KR" altLang="en-US" dirty="0"/>
              <a:t>번의 빈도수를 보인 </a:t>
            </a:r>
            <a:r>
              <a:rPr lang="en-US" altLang="ko-KR" dirty="0"/>
              <a:t>“</a:t>
            </a:r>
            <a:r>
              <a:rPr lang="ko-KR" altLang="en-US" dirty="0"/>
              <a:t>광진구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번의 빈도수를 보였지만 순위가 높았던 </a:t>
            </a:r>
            <a:r>
              <a:rPr lang="en-US" altLang="ko-KR" dirty="0"/>
              <a:t>“</a:t>
            </a:r>
            <a:r>
              <a:rPr lang="ko-KR" altLang="en-US" dirty="0"/>
              <a:t>중구</a:t>
            </a:r>
            <a:r>
              <a:rPr lang="en-US" altLang="ko-KR" dirty="0"/>
              <a:t>”</a:t>
            </a:r>
            <a:r>
              <a:rPr lang="ko-KR" altLang="en-US" dirty="0"/>
              <a:t>를 추가 버스 정류장 설치가 가장 시급한 자치구로 선정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845556-104E-452E-8ACF-89CADC559A2A}"/>
              </a:ext>
            </a:extLst>
          </p:cNvPr>
          <p:cNvSpPr/>
          <p:nvPr/>
        </p:nvSpPr>
        <p:spPr>
          <a:xfrm>
            <a:off x="2180619" y="3356042"/>
            <a:ext cx="837398" cy="2802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074DBB-737B-4C72-91B9-DEC3ABA021DB}"/>
              </a:ext>
            </a:extLst>
          </p:cNvPr>
          <p:cNvSpPr/>
          <p:nvPr/>
        </p:nvSpPr>
        <p:spPr>
          <a:xfrm>
            <a:off x="2205179" y="2277460"/>
            <a:ext cx="837398" cy="28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91185-9AE6-4FBB-927C-A67C374BD4C5}"/>
              </a:ext>
            </a:extLst>
          </p:cNvPr>
          <p:cNvSpPr/>
          <p:nvPr/>
        </p:nvSpPr>
        <p:spPr>
          <a:xfrm>
            <a:off x="6540862" y="1548564"/>
            <a:ext cx="837398" cy="2802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E0A9B-7877-435B-8755-C6A3A4474E3A}"/>
              </a:ext>
            </a:extLst>
          </p:cNvPr>
          <p:cNvSpPr/>
          <p:nvPr/>
        </p:nvSpPr>
        <p:spPr>
          <a:xfrm>
            <a:off x="6521611" y="5062286"/>
            <a:ext cx="837398" cy="2802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3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BB4BA-E883-4787-80A8-90E9878C279D}"/>
              </a:ext>
            </a:extLst>
          </p:cNvPr>
          <p:cNvSpPr txBox="1"/>
          <p:nvPr/>
        </p:nvSpPr>
        <p:spPr>
          <a:xfrm>
            <a:off x="827771" y="928171"/>
            <a:ext cx="690131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&lt;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Helvetica Neue"/>
              </a:rPr>
              <a:t>최종적으로 채택된 </a:t>
            </a:r>
            <a:r>
              <a:rPr lang="en-US" altLang="ko-KR" sz="2400" b="1" dirty="0">
                <a:solidFill>
                  <a:srgbClr val="000000"/>
                </a:solidFill>
                <a:latin typeface="Helvetica Neue"/>
              </a:rPr>
              <a:t>6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Helvetica Neue"/>
              </a:rPr>
              <a:t>개의 팀별 가설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&gt;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노선수와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유입인구수는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상관관계가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승하차총승객수와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정류장수와 상관관계가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총 종사자수와 버스정류장 수는 상관관계가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주간상주지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근무지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 가는 유동인구와 총 종사자수는 상관관계가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등록인구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와 버스정류장수는 상관관계가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야간상주지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으로 가는 유동인구와 등록인구는 상관관계가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10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7F342-0287-4D56-B8A2-C7122B88BCB3}"/>
              </a:ext>
            </a:extLst>
          </p:cNvPr>
          <p:cNvSpPr txBox="1"/>
          <p:nvPr/>
        </p:nvSpPr>
        <p:spPr>
          <a:xfrm>
            <a:off x="305602" y="28215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i="0" dirty="0">
                <a:solidFill>
                  <a:srgbClr val="000000"/>
                </a:solidFill>
                <a:effectLst/>
                <a:latin typeface="Helvetica Neue"/>
              </a:rPr>
              <a:t>1. 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Helvetica Neue"/>
              </a:rPr>
              <a:t>노선수와 </a:t>
            </a:r>
            <a:r>
              <a:rPr lang="ko-KR" altLang="en-US" sz="2400" i="0" dirty="0" err="1">
                <a:solidFill>
                  <a:srgbClr val="000000"/>
                </a:solidFill>
                <a:effectLst/>
                <a:latin typeface="Helvetica Neue"/>
              </a:rPr>
              <a:t>유입인구수는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Helvetica Neue"/>
              </a:rPr>
              <a:t> 상관관계가 있다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6E5BF-0459-4D3B-A39D-EC8A49600884}"/>
              </a:ext>
            </a:extLst>
          </p:cNvPr>
          <p:cNvSpPr txBox="1"/>
          <p:nvPr/>
        </p:nvSpPr>
        <p:spPr>
          <a:xfrm>
            <a:off x="529389" y="914401"/>
            <a:ext cx="823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 방법 </a:t>
            </a:r>
            <a:r>
              <a:rPr lang="en-US" altLang="ko-KR" dirty="0"/>
              <a:t>: (</a:t>
            </a:r>
            <a:r>
              <a:rPr lang="ko-KR" altLang="en-US" dirty="0"/>
              <a:t>노선수</a:t>
            </a:r>
            <a:r>
              <a:rPr lang="en-US" altLang="ko-KR" dirty="0"/>
              <a:t>/</a:t>
            </a:r>
            <a:r>
              <a:rPr lang="ko-KR" altLang="en-US" dirty="0"/>
              <a:t>유입인구 수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유입인구 수는 많은데 노선 수가 적은 자치구에 버스정류장이 필요하다고 판단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6D38FD-72FA-4122-885B-4B3400FC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731309"/>
            <a:ext cx="7118985" cy="2109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DCC221-D548-4CC9-8FDD-2CA0771E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4676774"/>
            <a:ext cx="3667125" cy="1266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120D6-3008-4356-9108-6A35E9E4393F}"/>
              </a:ext>
            </a:extLst>
          </p:cNvPr>
          <p:cNvSpPr txBox="1"/>
          <p:nvPr/>
        </p:nvSpPr>
        <p:spPr>
          <a:xfrm>
            <a:off x="529389" y="43074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5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38CB7-4148-4950-B3F1-F8F25CA6090A}"/>
              </a:ext>
            </a:extLst>
          </p:cNvPr>
          <p:cNvSpPr txBox="1"/>
          <p:nvPr/>
        </p:nvSpPr>
        <p:spPr>
          <a:xfrm>
            <a:off x="439050" y="6128265"/>
            <a:ext cx="720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유입인구 수 대비 노선 수가 가장 적은 자치구는 </a:t>
            </a:r>
            <a:r>
              <a:rPr lang="ko-KR" altLang="en-US" b="1" dirty="0"/>
              <a:t>강동구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09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0BB028-8AFE-4A29-B524-1DECADE10E35}"/>
              </a:ext>
            </a:extLst>
          </p:cNvPr>
          <p:cNvSpPr txBox="1"/>
          <p:nvPr/>
        </p:nvSpPr>
        <p:spPr>
          <a:xfrm>
            <a:off x="257475" y="253283"/>
            <a:ext cx="693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2.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승하차총승객수와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 정류장수와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86FC1-1D9F-4592-947E-9103E841E9FC}"/>
              </a:ext>
            </a:extLst>
          </p:cNvPr>
          <p:cNvSpPr txBox="1"/>
          <p:nvPr/>
        </p:nvSpPr>
        <p:spPr>
          <a:xfrm>
            <a:off x="529389" y="914401"/>
            <a:ext cx="888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 방법 </a:t>
            </a:r>
            <a:r>
              <a:rPr lang="en-US" altLang="ko-KR" dirty="0"/>
              <a:t>: (</a:t>
            </a:r>
            <a:r>
              <a:rPr lang="ko-KR" altLang="en-US" dirty="0"/>
              <a:t>정류장수</a:t>
            </a:r>
            <a:r>
              <a:rPr lang="en-US" altLang="ko-KR" dirty="0"/>
              <a:t>/</a:t>
            </a:r>
            <a:r>
              <a:rPr lang="ko-KR" altLang="en-US" dirty="0" err="1"/>
              <a:t>승하차총승객수</a:t>
            </a:r>
            <a:r>
              <a:rPr lang="en-US" altLang="ko-KR" dirty="0"/>
              <a:t>) </a:t>
            </a:r>
          </a:p>
          <a:p>
            <a:r>
              <a:rPr lang="ko-KR" altLang="en-US" dirty="0" err="1"/>
              <a:t>승하차총승객수는</a:t>
            </a:r>
            <a:r>
              <a:rPr lang="ko-KR" altLang="en-US" dirty="0"/>
              <a:t> 많은데 정류장수가 적은 자치구에 버스정류장이 필요하다고 판단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0AFE07-A486-4741-BA94-B8410B4D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866599"/>
            <a:ext cx="7572375" cy="1238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5228B1-3E95-43A7-ACD2-1DBCA2B9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4051634"/>
            <a:ext cx="390525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90D7AD-DD44-4820-B36F-F63773E542C3}"/>
              </a:ext>
            </a:extLst>
          </p:cNvPr>
          <p:cNvSpPr txBox="1"/>
          <p:nvPr/>
        </p:nvSpPr>
        <p:spPr>
          <a:xfrm>
            <a:off x="529389" y="3682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5A2EF-AF59-4772-8302-9482471685F6}"/>
              </a:ext>
            </a:extLst>
          </p:cNvPr>
          <p:cNvSpPr txBox="1"/>
          <p:nvPr/>
        </p:nvSpPr>
        <p:spPr>
          <a:xfrm>
            <a:off x="529389" y="5574267"/>
            <a:ext cx="935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승하차총승객수</a:t>
            </a:r>
            <a:r>
              <a:rPr lang="ko-KR" altLang="en-US" dirty="0"/>
              <a:t> 대비 버스정류장수가 가장 적은 자치구는 </a:t>
            </a:r>
            <a:r>
              <a:rPr lang="ko-KR" altLang="en-US" b="1" dirty="0"/>
              <a:t>중구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7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서울시 버스 일평균 이용객, 베를린 인구보다 많아">
            <a:extLst>
              <a:ext uri="{FF2B5EF4-FFF2-40B4-BE49-F238E27FC236}">
                <a16:creationId xmlns:a16="http://schemas.microsoft.com/office/drawing/2014/main" id="{BF2D3A02-8211-458E-B0EC-D8E8D918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9" y="1528555"/>
            <a:ext cx="6435586" cy="404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2CFD7A-DA65-4C80-9523-BDC04FB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중구의 통행량 현황 조사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D4E1607-B4C0-468A-A77A-4CB439992C6A}"/>
              </a:ext>
            </a:extLst>
          </p:cNvPr>
          <p:cNvSpPr/>
          <p:nvPr/>
        </p:nvSpPr>
        <p:spPr>
          <a:xfrm>
            <a:off x="3042139" y="3455505"/>
            <a:ext cx="562451" cy="556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77C5E-A0DB-457C-B0A8-2948E6142813}"/>
              </a:ext>
            </a:extLst>
          </p:cNvPr>
          <p:cNvSpPr txBox="1"/>
          <p:nvPr/>
        </p:nvSpPr>
        <p:spPr>
          <a:xfrm>
            <a:off x="265043" y="5658678"/>
            <a:ext cx="9236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0" dirty="0">
                <a:effectLst/>
                <a:latin typeface="Apple SD Gothic Neo"/>
              </a:rPr>
              <a:t>데이터에 담긴 서울교통 현황은</a:t>
            </a:r>
            <a:r>
              <a:rPr lang="en-US" altLang="ko-KR" i="0" dirty="0">
                <a:effectLst/>
                <a:latin typeface="Apple SD Gothic Neo"/>
              </a:rPr>
              <a:t>?…</a:t>
            </a:r>
            <a:r>
              <a:rPr lang="ko-KR" altLang="en-US" i="0" dirty="0">
                <a:effectLst/>
                <a:latin typeface="Apple SD Gothic Neo"/>
              </a:rPr>
              <a:t>＂연간 </a:t>
            </a:r>
            <a:r>
              <a:rPr lang="en-US" altLang="ko-KR" i="0" dirty="0">
                <a:effectLst/>
                <a:latin typeface="Apple SD Gothic Neo"/>
              </a:rPr>
              <a:t>34</a:t>
            </a:r>
            <a:r>
              <a:rPr lang="ko-KR" altLang="en-US" i="0" dirty="0" err="1">
                <a:effectLst/>
                <a:latin typeface="Apple SD Gothic Neo"/>
              </a:rPr>
              <a:t>억건</a:t>
            </a:r>
            <a:r>
              <a:rPr lang="en-US" altLang="ko-KR" i="0" dirty="0">
                <a:effectLst/>
                <a:latin typeface="Apple SD Gothic Neo"/>
              </a:rPr>
              <a:t>·</a:t>
            </a:r>
            <a:r>
              <a:rPr lang="ko-KR" altLang="en-US" i="0" dirty="0">
                <a:effectLst/>
                <a:latin typeface="Apple SD Gothic Neo"/>
              </a:rPr>
              <a:t>하루 </a:t>
            </a:r>
            <a:r>
              <a:rPr lang="en-US" altLang="ko-KR" i="0" dirty="0">
                <a:effectLst/>
                <a:latin typeface="Apple SD Gothic Neo"/>
              </a:rPr>
              <a:t>930</a:t>
            </a:r>
            <a:r>
              <a:rPr lang="ko-KR" altLang="en-US" i="0" dirty="0" err="1">
                <a:effectLst/>
                <a:latin typeface="Apple SD Gothic Neo"/>
              </a:rPr>
              <a:t>만건</a:t>
            </a:r>
            <a:r>
              <a:rPr lang="ko-KR" altLang="en-US" i="0" dirty="0">
                <a:effectLst/>
                <a:latin typeface="Apple SD Gothic Neo"/>
              </a:rPr>
              <a:t> 이용“</a:t>
            </a:r>
            <a:r>
              <a:rPr lang="en-US" altLang="ko-KR" i="0" dirty="0">
                <a:effectLst/>
                <a:latin typeface="Apple SD Gothic Neo"/>
              </a:rPr>
              <a:t>, </a:t>
            </a:r>
            <a:r>
              <a:rPr lang="ko-KR" altLang="en-US" i="0" dirty="0" err="1">
                <a:effectLst/>
                <a:latin typeface="Apple SD Gothic Neo"/>
              </a:rPr>
              <a:t>김홍근</a:t>
            </a:r>
            <a:r>
              <a:rPr lang="en-US" altLang="ko-KR" i="0" dirty="0">
                <a:effectLst/>
                <a:latin typeface="Apple SD Gothic Neo"/>
              </a:rPr>
              <a:t>, </a:t>
            </a:r>
            <a:r>
              <a:rPr lang="ko-KR" altLang="en-US" i="0" dirty="0">
                <a:effectLst/>
                <a:latin typeface="Apple SD Gothic Neo"/>
              </a:rPr>
              <a:t>한국</a:t>
            </a:r>
            <a:r>
              <a:rPr lang="en-US" altLang="ko-KR" i="0" dirty="0">
                <a:effectLst/>
                <a:latin typeface="Apple SD Gothic Neo"/>
              </a:rPr>
              <a:t>TV</a:t>
            </a:r>
            <a:r>
              <a:rPr lang="ko-KR" altLang="en-US" i="0" dirty="0">
                <a:effectLst/>
                <a:latin typeface="Apple SD Gothic Neo"/>
              </a:rPr>
              <a:t>뉴스</a:t>
            </a:r>
            <a:r>
              <a:rPr lang="en-US" altLang="ko-KR" i="0" dirty="0">
                <a:effectLst/>
                <a:latin typeface="Apple SD Gothic Neo"/>
              </a:rPr>
              <a:t>, 2022.05.11, </a:t>
            </a:r>
            <a:r>
              <a:rPr lang="en-US" altLang="ko-KR" dirty="0">
                <a:hlinkClick r:id="rId3"/>
              </a:rPr>
              <a:t>http://www.koreatvnews.co.kr/news/articleView.html?idxno=53175</a:t>
            </a:r>
            <a:endParaRPr lang="en-US" altLang="ko-KR" dirty="0"/>
          </a:p>
          <a:p>
            <a:endParaRPr lang="ko-KR" altLang="en-US" i="0" dirty="0">
              <a:effectLst/>
              <a:latin typeface="Apple SD Gothic Neo"/>
            </a:endParaRP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D55CC5-6CD4-45A4-B713-5FF48A985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854" y="4094922"/>
            <a:ext cx="6435587" cy="1316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C2842-DEB3-4BEC-A463-E63DEEBED457}"/>
              </a:ext>
            </a:extLst>
          </p:cNvPr>
          <p:cNvSpPr txBox="1"/>
          <p:nvPr/>
        </p:nvSpPr>
        <p:spPr>
          <a:xfrm>
            <a:off x="6221898" y="2708659"/>
            <a:ext cx="51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중구는 인구 당 </a:t>
            </a:r>
            <a:r>
              <a:rPr lang="ko-KR" altLang="en-US" dirty="0" err="1"/>
              <a:t>통행발생량이</a:t>
            </a:r>
            <a:r>
              <a:rPr lang="ko-KR" altLang="en-US" dirty="0"/>
              <a:t> 높은 것으로 확인되어</a:t>
            </a:r>
            <a:r>
              <a:rPr lang="en-US" altLang="ko-KR" dirty="0"/>
              <a:t>, </a:t>
            </a:r>
            <a:r>
              <a:rPr lang="ko-KR" altLang="en-US" dirty="0"/>
              <a:t>인구수에 대비하여 대중교통을 이용하는 사람이 매우 많은 축으로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96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5ECB4-6568-4550-A00D-88D65F73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99" y="193814"/>
            <a:ext cx="2933700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034D6C-2A3E-4E36-918F-1B46183AE4F4}"/>
              </a:ext>
            </a:extLst>
          </p:cNvPr>
          <p:cNvSpPr txBox="1"/>
          <p:nvPr/>
        </p:nvSpPr>
        <p:spPr>
          <a:xfrm>
            <a:off x="6904383" y="5950227"/>
            <a:ext cx="528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유입인구수대비</a:t>
            </a:r>
            <a:r>
              <a:rPr lang="ko-KR" altLang="en-US" dirty="0"/>
              <a:t> 노선수가 높지 않은 편임에도</a:t>
            </a:r>
            <a:r>
              <a:rPr lang="en-US" altLang="ko-KR" dirty="0"/>
              <a:t>, </a:t>
            </a:r>
            <a:r>
              <a:rPr lang="ko-KR" altLang="en-US" dirty="0"/>
              <a:t>중구의 정류장수는 </a:t>
            </a:r>
            <a:r>
              <a:rPr lang="en-US" altLang="ko-KR" dirty="0"/>
              <a:t>25</a:t>
            </a:r>
            <a:r>
              <a:rPr lang="ko-KR" altLang="en-US" dirty="0"/>
              <a:t>개의 자치구 중 최저이다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A01FCF-536C-4211-BCED-C3F9BC22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99" y="4085270"/>
            <a:ext cx="3057525" cy="1743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EE2600-796F-48A9-A7CC-38971F57C10D}"/>
              </a:ext>
            </a:extLst>
          </p:cNvPr>
          <p:cNvSpPr/>
          <p:nvPr/>
        </p:nvSpPr>
        <p:spPr>
          <a:xfrm>
            <a:off x="7054299" y="5486401"/>
            <a:ext cx="2933700" cy="341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5BC84B-E481-443F-8685-CBEB5DD5E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8" y="193814"/>
            <a:ext cx="3981036" cy="33210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B33034-0348-4685-8B0C-477F2948C6FC}"/>
              </a:ext>
            </a:extLst>
          </p:cNvPr>
          <p:cNvSpPr/>
          <p:nvPr/>
        </p:nvSpPr>
        <p:spPr>
          <a:xfrm>
            <a:off x="431938" y="1212575"/>
            <a:ext cx="3981036" cy="337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83AB1-6392-4E30-88E5-7760FF884EA9}"/>
              </a:ext>
            </a:extLst>
          </p:cNvPr>
          <p:cNvSpPr txBox="1"/>
          <p:nvPr/>
        </p:nvSpPr>
        <p:spPr>
          <a:xfrm>
            <a:off x="284922" y="3624471"/>
            <a:ext cx="4353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중구의 통행량이 많고</a:t>
            </a:r>
            <a:r>
              <a:rPr lang="en-US" altLang="ko-KR" dirty="0"/>
              <a:t>, ‘</a:t>
            </a:r>
            <a:r>
              <a:rPr lang="ko-KR" altLang="en-US" dirty="0"/>
              <a:t>노선수와 </a:t>
            </a:r>
            <a:r>
              <a:rPr lang="ko-KR" altLang="en-US" dirty="0" err="1"/>
              <a:t>유입인구수에는</a:t>
            </a:r>
            <a:r>
              <a:rPr lang="ko-KR" altLang="en-US" dirty="0"/>
              <a:t> 상관관계가 있다</a:t>
            </a:r>
            <a:r>
              <a:rPr lang="en-US" altLang="ko-KR" dirty="0"/>
              <a:t>’</a:t>
            </a:r>
            <a:r>
              <a:rPr lang="ko-KR" altLang="en-US" dirty="0"/>
              <a:t>라는 가설이 </a:t>
            </a:r>
            <a:r>
              <a:rPr lang="ko-KR" altLang="en-US" dirty="0" err="1"/>
              <a:t>증명된만큼</a:t>
            </a:r>
            <a:r>
              <a:rPr lang="en-US" altLang="ko-KR" dirty="0"/>
              <a:t>, </a:t>
            </a:r>
            <a:r>
              <a:rPr lang="ko-KR" altLang="en-US" dirty="0"/>
              <a:t>중구의 노선수는 많은 축에 속한다</a:t>
            </a:r>
            <a:r>
              <a:rPr lang="en-US" altLang="ko-KR" dirty="0"/>
              <a:t>. </a:t>
            </a:r>
            <a:r>
              <a:rPr lang="ko-KR" altLang="en-US" dirty="0"/>
              <a:t>하지만 정량적인 노선수가 많을 뿐</a:t>
            </a:r>
            <a:r>
              <a:rPr lang="en-US" altLang="ko-KR" dirty="0"/>
              <a:t>, </a:t>
            </a:r>
            <a:r>
              <a:rPr lang="ko-KR" altLang="en-US" dirty="0" err="1"/>
              <a:t>유입인구수</a:t>
            </a:r>
            <a:r>
              <a:rPr lang="ko-KR" altLang="en-US" dirty="0"/>
              <a:t> 대비 노선수 </a:t>
            </a:r>
            <a:r>
              <a:rPr lang="en-US" altLang="ko-KR" dirty="0"/>
              <a:t>(</a:t>
            </a:r>
            <a:r>
              <a:rPr lang="ko-KR" altLang="en-US" dirty="0"/>
              <a:t>스코어</a:t>
            </a:r>
            <a:r>
              <a:rPr lang="en-US" altLang="ko-KR" dirty="0"/>
              <a:t>) </a:t>
            </a:r>
            <a:r>
              <a:rPr lang="ko-KR" altLang="en-US" dirty="0"/>
              <a:t>값으로 따지면</a:t>
            </a:r>
            <a:r>
              <a:rPr lang="en-US" altLang="ko-KR" dirty="0"/>
              <a:t>, </a:t>
            </a:r>
            <a:r>
              <a:rPr lang="ko-KR" altLang="en-US" u="sng" dirty="0"/>
              <a:t>중구는 </a:t>
            </a:r>
            <a:r>
              <a:rPr lang="ko-KR" altLang="en-US" u="sng" dirty="0" err="1"/>
              <a:t>유입인구수</a:t>
            </a:r>
            <a:r>
              <a:rPr lang="ko-KR" altLang="en-US" u="sng" dirty="0"/>
              <a:t> 대비 노선수가 중간 정도에 속한다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2BDDFC-9B15-4DF8-BFA7-FAA62EB87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824" y="141219"/>
            <a:ext cx="2657475" cy="4257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7D2AB4B-CAC1-480D-AC4F-924F20AE15AD}"/>
                  </a:ext>
                </a:extLst>
              </p14:cNvPr>
              <p14:cNvContentPartPr/>
              <p14:nvPr/>
            </p14:nvContentPartPr>
            <p14:xfrm>
              <a:off x="4483357" y="2171991"/>
              <a:ext cx="2116440" cy="43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7D2AB4B-CAC1-480D-AC4F-924F20AE15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9717" y="2064351"/>
                <a:ext cx="2224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971857B-6B09-47E9-977C-D9555540D954}"/>
                  </a:ext>
                </a:extLst>
              </p14:cNvPr>
              <p14:cNvContentPartPr/>
              <p14:nvPr/>
            </p14:nvContentPartPr>
            <p14:xfrm>
              <a:off x="6382717" y="-3236289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971857B-6B09-47E9-977C-D9555540D9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3717" y="-324528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66B6B0-111C-41D2-BF6E-4149E2C0D85D}"/>
              </a:ext>
            </a:extLst>
          </p:cNvPr>
          <p:cNvCxnSpPr/>
          <p:nvPr/>
        </p:nvCxnSpPr>
        <p:spPr>
          <a:xfrm rot="5400000" flipH="1" flipV="1">
            <a:off x="3373460" y="3318285"/>
            <a:ext cx="3061856" cy="1274377"/>
          </a:xfrm>
          <a:prstGeom prst="curvedConnector3">
            <a:avLst>
              <a:gd name="adj1" fmla="val 490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6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9D28D-C565-4385-8CA9-B98490BA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중구 버스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CF6DBF-0A9E-4335-9B22-B4A51875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68" y="1573833"/>
            <a:ext cx="5519331" cy="480745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302B8-2AB9-4DF4-96BA-222FF0A6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51" y="2478652"/>
            <a:ext cx="5467350" cy="1038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E66C67C-8E2E-4C82-B0FF-3A3A1D7A1E20}"/>
                  </a:ext>
                </a:extLst>
              </p14:cNvPr>
              <p14:cNvContentPartPr/>
              <p14:nvPr/>
            </p14:nvContentPartPr>
            <p14:xfrm>
              <a:off x="4505134" y="1868259"/>
              <a:ext cx="2311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E66C67C-8E2E-4C82-B0FF-3A3A1D7A1E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1494" y="1760619"/>
                <a:ext cx="338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E6F362-B383-4B7E-AFEB-9AD33A686742}"/>
              </a:ext>
            </a:extLst>
          </p:cNvPr>
          <p:cNvSpPr txBox="1"/>
          <p:nvPr/>
        </p:nvSpPr>
        <p:spPr>
          <a:xfrm>
            <a:off x="6095999" y="3751192"/>
            <a:ext cx="622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재차인원</a:t>
            </a:r>
            <a:r>
              <a:rPr lang="en-US" altLang="ko-KR" dirty="0"/>
              <a:t>: </a:t>
            </a:r>
            <a:r>
              <a:rPr lang="ko-KR" altLang="en-US" dirty="0"/>
              <a:t>시간대 별 차량에 </a:t>
            </a:r>
            <a:r>
              <a:rPr lang="ko-KR" altLang="en-US" dirty="0" err="1"/>
              <a:t>타있는</a:t>
            </a:r>
            <a:r>
              <a:rPr lang="ko-KR" altLang="en-US" dirty="0"/>
              <a:t> 평균 인원 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2BD2-780E-42CE-A659-E74804C1F958}"/>
              </a:ext>
            </a:extLst>
          </p:cNvPr>
          <p:cNvSpPr txBox="1"/>
          <p:nvPr/>
        </p:nvSpPr>
        <p:spPr>
          <a:xfrm>
            <a:off x="6241774" y="4283212"/>
            <a:ext cx="511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중구는 꾸준히 재차인원이 높은 지역 중 하나였다는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2B660-0D14-4FAE-A3F4-B2C3307A1C77}"/>
              </a:ext>
            </a:extLst>
          </p:cNvPr>
          <p:cNvSpPr txBox="1"/>
          <p:nvPr/>
        </p:nvSpPr>
        <p:spPr>
          <a:xfrm>
            <a:off x="576668" y="6407795"/>
            <a:ext cx="540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년도 대중교통 현황조사 보고서</a:t>
            </a:r>
            <a:r>
              <a:rPr lang="en-US" altLang="ko-KR" dirty="0"/>
              <a:t>, </a:t>
            </a:r>
            <a:r>
              <a:rPr lang="ko-KR" altLang="en-US" dirty="0"/>
              <a:t>국토교통부</a:t>
            </a:r>
            <a:r>
              <a:rPr lang="en-US" altLang="ko-KR" dirty="0"/>
              <a:t>, </a:t>
            </a:r>
            <a:r>
              <a:rPr lang="ko-KR" altLang="en-US" dirty="0"/>
              <a:t>한국교통안전공단</a:t>
            </a:r>
            <a:r>
              <a:rPr lang="en-US" altLang="ko-KR" dirty="0"/>
              <a:t>, 2022.09.14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8F4B6F-09BA-41F1-9BD7-B56B2000B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76" y="1772032"/>
            <a:ext cx="5457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D64F77-1D11-485B-966F-1F20A0A363F9}"/>
              </a:ext>
            </a:extLst>
          </p:cNvPr>
          <p:cNvSpPr txBox="1"/>
          <p:nvPr/>
        </p:nvSpPr>
        <p:spPr>
          <a:xfrm>
            <a:off x="276726" y="243658"/>
            <a:ext cx="7615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3.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총 종사자수와 버스정류장 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4050B-B7FF-41E7-9F04-050AAAD86334}"/>
              </a:ext>
            </a:extLst>
          </p:cNvPr>
          <p:cNvSpPr txBox="1"/>
          <p:nvPr/>
        </p:nvSpPr>
        <p:spPr>
          <a:xfrm>
            <a:off x="529388" y="914401"/>
            <a:ext cx="908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 방법 </a:t>
            </a:r>
            <a:r>
              <a:rPr lang="en-US" altLang="ko-KR" dirty="0"/>
              <a:t>: (</a:t>
            </a:r>
            <a:r>
              <a:rPr lang="ko-KR" altLang="en-US" dirty="0"/>
              <a:t>정류장수</a:t>
            </a:r>
            <a:r>
              <a:rPr lang="en-US" altLang="ko-KR" dirty="0"/>
              <a:t>/</a:t>
            </a:r>
            <a:r>
              <a:rPr lang="ko-KR" altLang="en-US" dirty="0"/>
              <a:t>총 종사자 수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총 종사자 수는 많은데 정류장수가 적은 자치구에 버스정류장이 필요하다고 판단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1D6C9A-289F-466D-82B3-1DEC45AC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810"/>
            <a:ext cx="12192000" cy="1118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8D7997-EC47-45A3-8784-F3BD3C4F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3748789"/>
            <a:ext cx="3495675" cy="1323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22A5C1-2722-4528-AF6A-FA214505D806}"/>
              </a:ext>
            </a:extLst>
          </p:cNvPr>
          <p:cNvSpPr txBox="1"/>
          <p:nvPr/>
        </p:nvSpPr>
        <p:spPr>
          <a:xfrm>
            <a:off x="529388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90BFB-3B4F-4C8E-8F03-A0E1E3B9919D}"/>
              </a:ext>
            </a:extLst>
          </p:cNvPr>
          <p:cNvSpPr txBox="1"/>
          <p:nvPr/>
        </p:nvSpPr>
        <p:spPr>
          <a:xfrm>
            <a:off x="529387" y="5281242"/>
            <a:ext cx="84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총 종사자 수 대비 버스정류장 수가 가장 적은 자치구는 </a:t>
            </a:r>
            <a:r>
              <a:rPr lang="ko-KR" altLang="en-US" b="1" dirty="0"/>
              <a:t>중구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97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423888-A7BD-442D-8F88-C8A50EBD51A6}"/>
              </a:ext>
            </a:extLst>
          </p:cNvPr>
          <p:cNvSpPr txBox="1"/>
          <p:nvPr/>
        </p:nvSpPr>
        <p:spPr>
          <a:xfrm>
            <a:off x="228599" y="259164"/>
            <a:ext cx="10715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4.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주간상주지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근무지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로 가는 유동인구와 총 종사자수는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2D369-848B-4A8A-AB94-60F94F6459F1}"/>
              </a:ext>
            </a:extLst>
          </p:cNvPr>
          <p:cNvSpPr txBox="1"/>
          <p:nvPr/>
        </p:nvSpPr>
        <p:spPr>
          <a:xfrm>
            <a:off x="529388" y="914401"/>
            <a:ext cx="1056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 방법 </a:t>
            </a:r>
            <a:r>
              <a:rPr lang="en-US" altLang="ko-KR" dirty="0"/>
              <a:t>: (</a:t>
            </a:r>
            <a:r>
              <a:rPr lang="ko-KR" altLang="en-US" dirty="0"/>
              <a:t>총 종사자 수</a:t>
            </a:r>
            <a:r>
              <a:rPr lang="en-US" altLang="ko-KR" dirty="0"/>
              <a:t>/</a:t>
            </a:r>
            <a:r>
              <a:rPr lang="ko-KR" altLang="en-US" dirty="0"/>
              <a:t>유동인구</a:t>
            </a:r>
            <a:r>
              <a:rPr lang="en-US" altLang="ko-KR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주간상주지</a:t>
            </a:r>
            <a:r>
              <a:rPr lang="ko-KR" altLang="en-US" dirty="0"/>
              <a:t>(근무지)로 가는 유동인구 </a:t>
            </a:r>
            <a:r>
              <a:rPr lang="en-US" altLang="ko-KR" dirty="0"/>
              <a:t>=</a:t>
            </a:r>
            <a:r>
              <a:rPr lang="ko-KR" altLang="en-US" dirty="0"/>
              <a:t> 근무지가 해당 자치구에 있는 사람 중, 버스를 타고 근무지로 이동하는 사람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B88189-54A8-4BCA-BD54-F450CFEF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8" y="2304137"/>
            <a:ext cx="7639050" cy="1276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9A370B-DB46-402C-92B4-BFFE66BB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4416225"/>
            <a:ext cx="3771900" cy="129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1ECB4-B573-4BE4-AF13-7604F53C033B}"/>
              </a:ext>
            </a:extLst>
          </p:cNvPr>
          <p:cNvSpPr txBox="1"/>
          <p:nvPr/>
        </p:nvSpPr>
        <p:spPr>
          <a:xfrm>
            <a:off x="529388" y="40468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24B7B-1F80-401B-8990-E0E8A68C442C}"/>
              </a:ext>
            </a:extLst>
          </p:cNvPr>
          <p:cNvSpPr txBox="1"/>
          <p:nvPr/>
        </p:nvSpPr>
        <p:spPr>
          <a:xfrm>
            <a:off x="529388" y="5943599"/>
            <a:ext cx="981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주간상주지로</a:t>
            </a:r>
            <a:r>
              <a:rPr lang="ko-KR" altLang="en-US" dirty="0"/>
              <a:t> 가는 유동인구 수 대비 총 종사자 수가 가장 적은 자치구는 </a:t>
            </a:r>
            <a:r>
              <a:rPr lang="ko-KR" altLang="en-US" b="1" dirty="0"/>
              <a:t>종로구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95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972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Apple SD Gothic Neo</vt:lpstr>
      <vt:lpstr>Helvetica Neue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실제 중구의 통행량 현황 조사</vt:lpstr>
      <vt:lpstr>PowerPoint 프레젠테이션</vt:lpstr>
      <vt:lpstr>실제 중구 버스 현황</vt:lpstr>
      <vt:lpstr>PowerPoint 프레젠테이션</vt:lpstr>
      <vt:lpstr>PowerPoint 프레젠테이션</vt:lpstr>
      <vt:lpstr>#주간상주지(근무지)로 가는 유동인구와 총 종사자수는 상관관계가 있다. #총 종사자수와 버스 정류장 수는 상관관계가 있다.</vt:lpstr>
      <vt:lpstr>PowerPoint 프레젠테이션</vt:lpstr>
      <vt:lpstr>PowerPoint 프레젠테이션</vt:lpstr>
      <vt:lpstr>PowerPoint 프레젠테이션</vt:lpstr>
      <vt:lpstr># 야간상주지(집)으로 가는 유동인구와 구의 인구는 상관관계가 있다. # 구의 인구와 버스정류장개수는 상관관계가 있다.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박유진</dc:creator>
  <cp:lastModifiedBy>choi gawon</cp:lastModifiedBy>
  <cp:revision>9</cp:revision>
  <dcterms:created xsi:type="dcterms:W3CDTF">2022-11-06T16:17:34Z</dcterms:created>
  <dcterms:modified xsi:type="dcterms:W3CDTF">2022-11-07T14:18:45Z</dcterms:modified>
</cp:coreProperties>
</file>