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11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38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59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10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98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82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49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53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80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7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81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362FE-3EED-4F92-9F4F-3879AC336A5D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75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0674"/>
            <a:ext cx="9144000" cy="954050"/>
          </a:xfrm>
        </p:spPr>
        <p:txBody>
          <a:bodyPr/>
          <a:lstStyle/>
          <a:p>
            <a:r>
              <a:rPr lang="en-GB" dirty="0" smtClean="0"/>
              <a:t>GCSE Revision (3.1.6)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84254"/>
            <a:ext cx="9144000" cy="4363158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3200" dirty="0" smtClean="0"/>
              <a:t>1. Be </a:t>
            </a:r>
            <a:r>
              <a:rPr lang="en-US" sz="3200" dirty="0"/>
              <a:t>able to discuss and identify the different types of errors that can occur within code (</a:t>
            </a:r>
            <a:r>
              <a:rPr lang="en-US" sz="3200" dirty="0" err="1"/>
              <a:t>ie</a:t>
            </a:r>
            <a:r>
              <a:rPr lang="en-US" sz="3200" dirty="0"/>
              <a:t> syntax, run-time and logical),</a:t>
            </a:r>
          </a:p>
          <a:p>
            <a:pPr algn="l"/>
            <a:r>
              <a:rPr lang="en-US" sz="3200" dirty="0" smtClean="0"/>
              <a:t>2. Understand </a:t>
            </a:r>
            <a:r>
              <a:rPr lang="en-US" sz="3200" dirty="0"/>
              <a:t>that some errors can be detected and corrected during the coding stage,</a:t>
            </a:r>
          </a:p>
          <a:p>
            <a:pPr algn="l"/>
            <a:r>
              <a:rPr lang="en-US" sz="3200" dirty="0" smtClean="0"/>
              <a:t>3. Understand </a:t>
            </a:r>
            <a:r>
              <a:rPr lang="en-US" sz="3200" dirty="0"/>
              <a:t>that some errors will occur during the execution of the code,</a:t>
            </a:r>
          </a:p>
          <a:p>
            <a:pPr algn="l"/>
            <a:r>
              <a:rPr lang="en-US" sz="3200" dirty="0" smtClean="0"/>
              <a:t>4. Know </a:t>
            </a:r>
            <a:r>
              <a:rPr lang="en-US" sz="3200" dirty="0"/>
              <a:t>how to detect errors at execution time and how to handle those errors to prevent the program from crashing where desirable,</a:t>
            </a:r>
          </a:p>
          <a:p>
            <a:pPr algn="l"/>
            <a:r>
              <a:rPr lang="en-US" sz="3200" dirty="0" smtClean="0"/>
              <a:t>5. Be </a:t>
            </a:r>
            <a:r>
              <a:rPr lang="en-US" sz="3200" dirty="0"/>
              <a:t>able to use trace tables to check their code for errors,</a:t>
            </a:r>
          </a:p>
          <a:p>
            <a:pPr algn="l"/>
            <a:r>
              <a:rPr lang="en-US" sz="3200" dirty="0" smtClean="0"/>
              <a:t>6. Understand </a:t>
            </a:r>
            <a:r>
              <a:rPr lang="en-US" sz="3200" dirty="0"/>
              <a:t>that computer programs can be developed with tools to help the programmer detect and deal with errors </a:t>
            </a:r>
            <a:r>
              <a:rPr lang="en-US" sz="3200" i="1" dirty="0"/>
              <a:t>(e.g. Watch, Breakpoint, Step)</a:t>
            </a:r>
            <a:r>
              <a:rPr lang="en-US" sz="3200" dirty="0"/>
              <a:t>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9421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error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23" y="1825625"/>
            <a:ext cx="1146855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u="sng" dirty="0" smtClean="0"/>
              <a:t>Syntax:</a:t>
            </a:r>
            <a:r>
              <a:rPr lang="en-US" sz="3200" dirty="0" smtClean="0"/>
              <a:t> </a:t>
            </a:r>
            <a:r>
              <a:rPr lang="en-US" sz="3200" dirty="0"/>
              <a:t>An written error in a program that breaks the rules of the programming language.. </a:t>
            </a:r>
            <a:r>
              <a:rPr lang="en-US" sz="3200" dirty="0" smtClean="0"/>
              <a:t>E.g. </a:t>
            </a:r>
            <a:r>
              <a:rPr lang="en-US" sz="3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prinnt</a:t>
            </a:r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(“Hello”)</a:t>
            </a:r>
            <a:r>
              <a:rPr lang="en-US" sz="3200" dirty="0" smtClean="0"/>
              <a:t> or </a:t>
            </a:r>
            <a:r>
              <a:rPr lang="en-US" sz="3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myName</a:t>
            </a:r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input(“How are you?)</a:t>
            </a:r>
          </a:p>
          <a:p>
            <a:pPr marL="0" indent="0">
              <a:buNone/>
            </a:pPr>
            <a:r>
              <a:rPr lang="en-US" sz="3200" u="sng" dirty="0" smtClean="0"/>
              <a:t>Run-time:</a:t>
            </a:r>
            <a:r>
              <a:rPr lang="en-US" sz="3200" dirty="0" smtClean="0"/>
              <a:t> Asking the computer to perform a task which it cannot while the program is running. E.g. </a:t>
            </a:r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15 / 0</a:t>
            </a:r>
            <a:r>
              <a:rPr lang="en-US" sz="3200" dirty="0" smtClean="0"/>
              <a:t> or asking the computer to open a file that doesn’t exist.</a:t>
            </a:r>
          </a:p>
          <a:p>
            <a:pPr marL="0" indent="0">
              <a:buNone/>
            </a:pPr>
            <a:r>
              <a:rPr lang="en-US" sz="3200" u="sng" dirty="0" smtClean="0">
                <a:latin typeface="Calibri" panose="020F0502020204030204" pitchFamily="34" charset="0"/>
                <a:cs typeface="Consolas" panose="020B0609020204030204" pitchFamily="49" charset="0"/>
              </a:rPr>
              <a:t>Logical:</a:t>
            </a:r>
            <a:r>
              <a:rPr lang="en-US" sz="3200" dirty="0" smtClean="0">
                <a:latin typeface="Calibri" panose="020F0502020204030204" pitchFamily="34" charset="0"/>
                <a:cs typeface="Consolas" panose="020B0609020204030204" pitchFamily="49" charset="0"/>
              </a:rPr>
              <a:t> Writing program logic that the computer can run, but does not give the correct result. E.g. Writing a program to add up a set of numbers, but writing </a:t>
            </a:r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total -= </a:t>
            </a:r>
            <a:r>
              <a:rPr lang="en-US" sz="3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nextNum</a:t>
            </a:r>
            <a:r>
              <a:rPr lang="en-US" sz="3200" dirty="0" smtClean="0">
                <a:latin typeface="Calibri" panose="020F0502020204030204" pitchFamily="34" charset="0"/>
                <a:cs typeface="Consolas" panose="020B0609020204030204" pitchFamily="49" charset="0"/>
              </a:rPr>
              <a:t> rather than </a:t>
            </a:r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total += </a:t>
            </a:r>
            <a:r>
              <a:rPr lang="en-US" sz="3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nextNum</a:t>
            </a:r>
            <a:endParaRPr lang="en-GB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87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error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>
                <a:cs typeface="Consolas" panose="020B0609020204030204" pitchFamily="49" charset="0"/>
              </a:rPr>
              <a:t>2015, 10 (c) (</a:t>
            </a:r>
            <a:r>
              <a:rPr lang="en-US" sz="3600" dirty="0" err="1">
                <a:cs typeface="Consolas" panose="020B0609020204030204" pitchFamily="49" charset="0"/>
              </a:rPr>
              <a:t>i</a:t>
            </a:r>
            <a:r>
              <a:rPr lang="en-US" sz="3600" dirty="0">
                <a:cs typeface="Consolas" panose="020B0609020204030204" pitchFamily="49" charset="0"/>
              </a:rPr>
              <a:t>). A programmer develops a program from this algorithm but mistakenly types WHIKE instead of WHILE when implementing line 5. Tick the type of error that has been made: Syntax, Logical, Run-time (1)</a:t>
            </a:r>
          </a:p>
          <a:p>
            <a:pPr marL="0" indent="0">
              <a:buNone/>
            </a:pPr>
            <a:endParaRPr lang="en-US" sz="3600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cs typeface="Consolas" panose="020B0609020204030204" pitchFamily="49" charset="0"/>
              </a:rPr>
              <a:t>2015, 10 (c) (ii). The programmer makes another mistake and types a &gt; symbol instead of a &lt; symbol when implementing line 5. Tick the type of error that will occur when the program is run: Syntax, Logical, Run-time(1)</a:t>
            </a:r>
            <a:endParaRPr lang="en-GB" sz="36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8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186"/>
            <a:ext cx="10515600" cy="908490"/>
          </a:xfrm>
        </p:spPr>
        <p:txBody>
          <a:bodyPr/>
          <a:lstStyle/>
          <a:p>
            <a:r>
              <a:rPr lang="en-GB" dirty="0" smtClean="0"/>
              <a:t>Types of error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57" y="914401"/>
            <a:ext cx="11424491" cy="571775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cs typeface="Consolas" panose="020B0609020204030204" pitchFamily="49" charset="0"/>
              </a:rPr>
              <a:t>2014</a:t>
            </a:r>
            <a:r>
              <a:rPr lang="en-US" sz="1600" dirty="0">
                <a:cs typeface="Consolas" panose="020B0609020204030204" pitchFamily="49" charset="0"/>
              </a:rPr>
              <a:t>, 9. This code is supposed to find out if a positive integer entered by a user is exactly divisible by the number </a:t>
            </a:r>
            <a:r>
              <a:rPr lang="en-US" sz="1600" dirty="0" smtClean="0">
                <a:cs typeface="Consolas" panose="020B0609020204030204" pitchFamily="49" charset="0"/>
              </a:rPr>
              <a:t>3. Note</a:t>
            </a:r>
            <a:r>
              <a:rPr lang="en-US" sz="1600" dirty="0">
                <a:cs typeface="Consolas" panose="020B0609020204030204" pitchFamily="49" charset="0"/>
              </a:rPr>
              <a:t>: lines starting with a # indicate a comment.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user input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2 n ← USERINPUT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3 # check if divisible by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4 WHILE n ≥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5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← n –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6 ENDWHILE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7 IF n = 0 THEN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OUTPUT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'is divisible by 3'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9 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OUTPUT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'is not divisible by 3'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11 ENDIF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cs typeface="Consolas" panose="020B0609020204030204" pitchFamily="49" charset="0"/>
              </a:rPr>
              <a:t>9 </a:t>
            </a:r>
            <a:r>
              <a:rPr lang="en-US" sz="1600" dirty="0">
                <a:cs typeface="Consolas" panose="020B0609020204030204" pitchFamily="49" charset="0"/>
              </a:rPr>
              <a:t>(a) The programmer </a:t>
            </a:r>
            <a:r>
              <a:rPr lang="en-US" sz="1600" dirty="0" err="1">
                <a:cs typeface="Consolas" panose="020B0609020204030204" pitchFamily="49" charset="0"/>
              </a:rPr>
              <a:t>realises</a:t>
            </a:r>
            <a:r>
              <a:rPr lang="en-US" sz="1600" dirty="0">
                <a:cs typeface="Consolas" panose="020B0609020204030204" pitchFamily="49" charset="0"/>
              </a:rPr>
              <a:t> there is an error because a user input of 6 incorrectly outputs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cs typeface="Consolas" panose="020B0609020204030204" pitchFamily="49" charset="0"/>
              </a:rPr>
              <a:t>'is not divisible by 3</a:t>
            </a:r>
            <a:r>
              <a:rPr lang="en-US" sz="1600" dirty="0" smtClean="0">
                <a:cs typeface="Consolas" panose="020B0609020204030204" pitchFamily="49" charset="0"/>
              </a:rPr>
              <a:t>'.What </a:t>
            </a:r>
            <a:r>
              <a:rPr lang="en-US" sz="1600" dirty="0">
                <a:cs typeface="Consolas" panose="020B0609020204030204" pitchFamily="49" charset="0"/>
              </a:rPr>
              <a:t>type of error that the programmer has found: Syntax, Logical, Run-time (1</a:t>
            </a:r>
            <a:r>
              <a:rPr lang="en-US" sz="1600" dirty="0" smtClean="0">
                <a:cs typeface="Consolas" panose="020B0609020204030204" pitchFamily="49" charset="0"/>
              </a:rPr>
              <a:t>)</a:t>
            </a:r>
            <a:endParaRPr lang="en-US" sz="1600" dirty="0"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cs typeface="Consolas" panose="020B0609020204030204" pitchFamily="49" charset="0"/>
              </a:rPr>
              <a:t>9 (a) (ii) State the line number of the code containing the mistake that causes this error to occur. (1)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cs typeface="Consolas" panose="020B0609020204030204" pitchFamily="49" charset="0"/>
              </a:rPr>
              <a:t>9 </a:t>
            </a:r>
            <a:r>
              <a:rPr lang="en-US" sz="1600" dirty="0">
                <a:cs typeface="Consolas" panose="020B0609020204030204" pitchFamily="49" charset="0"/>
              </a:rPr>
              <a:t>(a) (iii) What change needs to be made to the line of code you have identified in your answer to 9(a)(ii) so that the program will work correctly? (1</a:t>
            </a:r>
            <a:r>
              <a:rPr lang="en-US" sz="1600" dirty="0" smtClean="0">
                <a:cs typeface="Consolas" panose="020B0609020204030204" pitchFamily="49" charset="0"/>
              </a:rPr>
              <a:t>)</a:t>
            </a:r>
            <a:endParaRPr lang="en-US" sz="1600" dirty="0"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cs typeface="Consolas" panose="020B0609020204030204" pitchFamily="49" charset="0"/>
              </a:rPr>
              <a:t>9 (b) What type of error could occur if the user enters the value eight? (1)</a:t>
            </a:r>
            <a:endParaRPr lang="en-GB" sz="16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73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Error handling – Catching errors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 smtClean="0"/>
              <a:t>Data sanitization:</a:t>
            </a:r>
            <a:r>
              <a:rPr lang="en-US" sz="3600" dirty="0" smtClean="0"/>
              <a:t> Ensuring entered data is in the correct format (e.g. is an integer), is in an acceptable range (e.g. &gt;0 and &lt;10) or is the ‘correct’ number of characters in length before allowing the user to proceed.</a:t>
            </a:r>
          </a:p>
          <a:p>
            <a:pPr marL="0" indent="0">
              <a:buNone/>
            </a:pPr>
            <a:r>
              <a:rPr lang="en-US" sz="3600" u="sng" dirty="0" smtClean="0"/>
              <a:t>Try/Except:</a:t>
            </a:r>
            <a:r>
              <a:rPr lang="en-US" sz="3600" dirty="0" smtClean="0"/>
              <a:t> Code built in to handle errors and tell the program what to do when they occur.</a:t>
            </a:r>
          </a:p>
        </p:txBody>
      </p:sp>
    </p:spTree>
    <p:extLst>
      <p:ext uri="{BB962C8B-B14F-4D97-AF65-F5344CB8AC3E}">
        <p14:creationId xmlns:p14="http://schemas.microsoft.com/office/powerpoint/2010/main" val="370525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Debugging 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319" y="1825624"/>
            <a:ext cx="11688897" cy="467432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600" u="sng" dirty="0" smtClean="0">
                <a:cs typeface="Consolas" panose="020B0609020204030204" pitchFamily="49" charset="0"/>
              </a:rPr>
              <a:t>Trace Table:</a:t>
            </a:r>
            <a:r>
              <a:rPr lang="en-US" sz="3600" dirty="0" smtClean="0">
                <a:cs typeface="Consolas" panose="020B0609020204030204" pitchFamily="49" charset="0"/>
              </a:rPr>
              <a:t> A debugging technique where a human runs through a set of code as the computer would, completing a table that shows the value of the variables as they change in the program. </a:t>
            </a:r>
          </a:p>
          <a:p>
            <a:pPr marL="0" indent="0">
              <a:buNone/>
            </a:pPr>
            <a:r>
              <a:rPr lang="en-US" sz="3600" u="sng" dirty="0" smtClean="0">
                <a:cs typeface="Consolas" panose="020B0609020204030204" pitchFamily="49" charset="0"/>
              </a:rPr>
              <a:t>Variable watch:</a:t>
            </a:r>
            <a:r>
              <a:rPr lang="en-US" sz="3600" dirty="0" smtClean="0">
                <a:cs typeface="Consolas" panose="020B0609020204030204" pitchFamily="49" charset="0"/>
              </a:rPr>
              <a:t> The value of chosen variables can be seen ‘live’ as a program runs to aid in debugging.</a:t>
            </a:r>
          </a:p>
          <a:p>
            <a:pPr marL="0" indent="0">
              <a:buNone/>
            </a:pPr>
            <a:r>
              <a:rPr lang="en-US" sz="3600" u="sng" dirty="0" smtClean="0">
                <a:cs typeface="Consolas" panose="020B0609020204030204" pitchFamily="49" charset="0"/>
              </a:rPr>
              <a:t>Break-point:</a:t>
            </a:r>
            <a:r>
              <a:rPr lang="en-US" sz="3600" dirty="0" smtClean="0">
                <a:cs typeface="Consolas" panose="020B0609020204030204" pitchFamily="49" charset="0"/>
              </a:rPr>
              <a:t> The program code runs as normal up to a chosen point, then stops. At this point, the values of variables can be seen before either stopping the program or allowing it to continue.</a:t>
            </a:r>
          </a:p>
          <a:p>
            <a:pPr marL="0" indent="0">
              <a:buNone/>
            </a:pPr>
            <a:r>
              <a:rPr lang="en-US" sz="3600" u="sng" dirty="0" smtClean="0">
                <a:cs typeface="Consolas" panose="020B0609020204030204" pitchFamily="49" charset="0"/>
              </a:rPr>
              <a:t>Step through:</a:t>
            </a:r>
            <a:r>
              <a:rPr lang="en-US" sz="3600" dirty="0" smtClean="0">
                <a:cs typeface="Consolas" panose="020B0609020204030204" pitchFamily="49" charset="0"/>
              </a:rPr>
              <a:t> Code is executed one line at a time, and is moved forward by the developer. Variable values can be inspected by the programmer. Commonly used in conjunction with breaks and watches</a:t>
            </a:r>
            <a:r>
              <a:rPr lang="en-US" sz="3600" dirty="0" smtClean="0"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3700" u="sng" dirty="0" smtClean="0"/>
              <a:t>IDE:</a:t>
            </a:r>
            <a:r>
              <a:rPr lang="en-US" sz="3700" dirty="0" smtClean="0"/>
              <a:t> A software package for development which often includes the above tools in a single package.</a:t>
            </a:r>
            <a:endParaRPr lang="en-US" sz="3700" dirty="0"/>
          </a:p>
          <a:p>
            <a:pPr marL="0" indent="0">
              <a:buNone/>
            </a:pPr>
            <a:r>
              <a:rPr lang="en-GB" sz="3700" u="sng" dirty="0"/>
              <a:t>Syntax </a:t>
            </a:r>
            <a:r>
              <a:rPr lang="en-GB" sz="3700" u="sng" dirty="0" smtClean="0"/>
              <a:t>colouring:</a:t>
            </a:r>
            <a:r>
              <a:rPr lang="en-GB" sz="3700" dirty="0" smtClean="0"/>
              <a:t> command words, comments and variables coloured to make code easier to read. Syntax errors easily highlighted.</a:t>
            </a:r>
            <a:endParaRPr lang="en-GB" sz="3700" dirty="0"/>
          </a:p>
          <a:p>
            <a:pPr marL="0" indent="0">
              <a:buNone/>
            </a:pPr>
            <a:r>
              <a:rPr lang="en-GB" sz="3700" u="sng" dirty="0"/>
              <a:t>Code </a:t>
            </a:r>
            <a:r>
              <a:rPr lang="en-GB" sz="3700" u="sng" dirty="0" smtClean="0"/>
              <a:t>auto-completion:</a:t>
            </a:r>
            <a:r>
              <a:rPr lang="en-GB" sz="3700" dirty="0" smtClean="0"/>
              <a:t> As command-words are typed, the IDE offers suggestions as to how to complete the command, and includes parameters.  </a:t>
            </a:r>
            <a:endParaRPr lang="en-GB" sz="3700" dirty="0"/>
          </a:p>
          <a:p>
            <a:pPr marL="0" indent="0">
              <a:buNone/>
            </a:pPr>
            <a:endParaRPr lang="en-GB" sz="37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54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Practice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319" y="1825624"/>
            <a:ext cx="11688897" cy="4674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Consolas" panose="020B0609020204030204" pitchFamily="49" charset="0"/>
              </a:rPr>
              <a:t>9 (c) There are many tools that can help the programmer to reduce errors in their code when developing a computer program. State three tools that can help to identify errors or reduce the chance of there being errors when developing a program. (3)</a:t>
            </a:r>
            <a:endParaRPr lang="en-GB" sz="36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2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Trace Table Practice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319" y="1825624"/>
            <a:ext cx="11688897" cy="4674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>
                <a:cs typeface="Consolas" panose="020B0609020204030204" pitchFamily="49" charset="0"/>
              </a:rPr>
              <a:t>2014, Q12a</a:t>
            </a:r>
          </a:p>
          <a:p>
            <a:pPr marL="0" indent="0">
              <a:buNone/>
            </a:pPr>
            <a:r>
              <a:rPr lang="en-GB" sz="3600" dirty="0" smtClean="0">
                <a:cs typeface="Consolas" panose="020B0609020204030204" pitchFamily="49" charset="0"/>
              </a:rPr>
              <a:t>2015, Q7c</a:t>
            </a:r>
          </a:p>
          <a:p>
            <a:pPr marL="0" indent="0">
              <a:buNone/>
            </a:pPr>
            <a:r>
              <a:rPr lang="en-GB" sz="3600" dirty="0" smtClean="0">
                <a:cs typeface="Consolas" panose="020B0609020204030204" pitchFamily="49" charset="0"/>
              </a:rPr>
              <a:t>2015, Q10b</a:t>
            </a:r>
            <a:endParaRPr lang="en-GB" sz="36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48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747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GCSE Revision (3.1.6)</vt:lpstr>
      <vt:lpstr>Types of error</vt:lpstr>
      <vt:lpstr>Types of error</vt:lpstr>
      <vt:lpstr>Types of error</vt:lpstr>
      <vt:lpstr>Error handling – Catching errors</vt:lpstr>
      <vt:lpstr>Debugging Tools</vt:lpstr>
      <vt:lpstr>Practice Questions</vt:lpstr>
      <vt:lpstr>Trace Table Practice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Brown</dc:creator>
  <cp:lastModifiedBy>Stephen Brown</cp:lastModifiedBy>
  <cp:revision>9</cp:revision>
  <dcterms:created xsi:type="dcterms:W3CDTF">2016-04-11T06:35:41Z</dcterms:created>
  <dcterms:modified xsi:type="dcterms:W3CDTF">2016-04-14T19:59:01Z</dcterms:modified>
</cp:coreProperties>
</file>