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5" r:id="rId8"/>
    <p:sldId id="269" r:id="rId9"/>
    <p:sldId id="266" r:id="rId10"/>
    <p:sldId id="262" r:id="rId11"/>
    <p:sldId id="263" r:id="rId12"/>
    <p:sldId id="267" r:id="rId13"/>
    <p:sldId id="268"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7" d="100"/>
          <a:sy n="87" d="100"/>
        </p:scale>
        <p:origin x="12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74362FE-3EED-4F92-9F4F-3879AC336A5D}" type="datetimeFigureOut">
              <a:rPr lang="en-GB" smtClean="0"/>
              <a:t>17/04/2016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3462116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74362FE-3EED-4F92-9F4F-3879AC336A5D}" type="datetimeFigureOut">
              <a:rPr lang="en-GB" smtClean="0"/>
              <a:t>17/04/2016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342238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74362FE-3EED-4F92-9F4F-3879AC336A5D}" type="datetimeFigureOut">
              <a:rPr lang="en-GB" smtClean="0"/>
              <a:t>17/04/2016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397259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74362FE-3EED-4F92-9F4F-3879AC336A5D}" type="datetimeFigureOut">
              <a:rPr lang="en-GB" smtClean="0"/>
              <a:t>17/04/2016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1925102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362FE-3EED-4F92-9F4F-3879AC336A5D}" type="datetimeFigureOut">
              <a:rPr lang="en-GB" smtClean="0"/>
              <a:t>17/04/2016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256198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74362FE-3EED-4F92-9F4F-3879AC336A5D}" type="datetimeFigureOut">
              <a:rPr lang="en-GB" smtClean="0"/>
              <a:t>17/04/2016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279282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74362FE-3EED-4F92-9F4F-3879AC336A5D}" type="datetimeFigureOut">
              <a:rPr lang="en-GB" smtClean="0"/>
              <a:t>17/04/2016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951497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74362FE-3EED-4F92-9F4F-3879AC336A5D}" type="datetimeFigureOut">
              <a:rPr lang="en-GB" smtClean="0"/>
              <a:t>17/04/2016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186753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362FE-3EED-4F92-9F4F-3879AC336A5D}" type="datetimeFigureOut">
              <a:rPr lang="en-GB" smtClean="0"/>
              <a:t>17/04/2016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386480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362FE-3EED-4F92-9F4F-3879AC336A5D}" type="datetimeFigureOut">
              <a:rPr lang="en-GB" smtClean="0"/>
              <a:t>17/04/2016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33947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362FE-3EED-4F92-9F4F-3879AC336A5D}" type="datetimeFigureOut">
              <a:rPr lang="en-GB" smtClean="0"/>
              <a:t>17/04/2016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77381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362FE-3EED-4F92-9F4F-3879AC336A5D}" type="datetimeFigureOut">
              <a:rPr lang="en-GB" smtClean="0"/>
              <a:t>17/04/2016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28FE50-A0AF-4F88-906E-4367D454D86B}" type="slidenum">
              <a:rPr lang="en-GB" smtClean="0"/>
              <a:t>‹#›</a:t>
            </a:fld>
            <a:endParaRPr lang="en-GB"/>
          </a:p>
        </p:txBody>
      </p:sp>
    </p:spTree>
    <p:extLst>
      <p:ext uri="{BB962C8B-B14F-4D97-AF65-F5344CB8AC3E}">
        <p14:creationId xmlns:p14="http://schemas.microsoft.com/office/powerpoint/2010/main" val="3842758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0674"/>
            <a:ext cx="9144000" cy="954050"/>
          </a:xfrm>
        </p:spPr>
        <p:txBody>
          <a:bodyPr/>
          <a:lstStyle/>
          <a:p>
            <a:r>
              <a:rPr lang="en-GB" dirty="0" smtClean="0"/>
              <a:t>GCSE Revision (3.1.8)</a:t>
            </a:r>
            <a:endParaRPr lang="en-GB" dirty="0"/>
          </a:p>
        </p:txBody>
      </p:sp>
      <p:sp>
        <p:nvSpPr>
          <p:cNvPr id="3" name="Subtitle 2"/>
          <p:cNvSpPr>
            <a:spLocks noGrp="1"/>
          </p:cNvSpPr>
          <p:nvPr>
            <p:ph type="subTitle" idx="1"/>
          </p:nvPr>
        </p:nvSpPr>
        <p:spPr>
          <a:xfrm>
            <a:off x="1524000" y="1784254"/>
            <a:ext cx="9144000" cy="4363158"/>
          </a:xfrm>
        </p:spPr>
        <p:txBody>
          <a:bodyPr>
            <a:normAutofit/>
          </a:bodyPr>
          <a:lstStyle/>
          <a:p>
            <a:pPr algn="l"/>
            <a:r>
              <a:rPr lang="en-US" sz="3200" dirty="0" smtClean="0"/>
              <a:t>1. Be </a:t>
            </a:r>
            <a:r>
              <a:rPr lang="en-US" sz="3200" dirty="0"/>
              <a:t>able to define a computer </a:t>
            </a:r>
            <a:r>
              <a:rPr lang="en-US" sz="3200" dirty="0" smtClean="0"/>
              <a:t>system</a:t>
            </a:r>
            <a:endParaRPr lang="en-US" sz="3200" dirty="0"/>
          </a:p>
          <a:p>
            <a:pPr algn="l"/>
            <a:r>
              <a:rPr lang="en-US" sz="3200" dirty="0" smtClean="0"/>
              <a:t>2. Understand </a:t>
            </a:r>
            <a:r>
              <a:rPr lang="en-US" sz="3200" dirty="0"/>
              <a:t>and be able to discuss the importance of computer systems to the modern world</a:t>
            </a:r>
          </a:p>
          <a:p>
            <a:pPr algn="l"/>
            <a:r>
              <a:rPr lang="en-US" sz="3200" dirty="0" smtClean="0"/>
              <a:t>3. Understand </a:t>
            </a:r>
            <a:r>
              <a:rPr lang="en-US" sz="3200" dirty="0"/>
              <a:t>that computer systems must be reliable and robust and be able to discuss the reasons why this is important.</a:t>
            </a:r>
            <a:endParaRPr lang="en-GB" sz="3200" dirty="0"/>
          </a:p>
        </p:txBody>
      </p:sp>
    </p:spTree>
    <p:extLst>
      <p:ext uri="{BB962C8B-B14F-4D97-AF65-F5344CB8AC3E}">
        <p14:creationId xmlns:p14="http://schemas.microsoft.com/office/powerpoint/2010/main" val="39421763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Input / Output devices</a:t>
            </a:r>
            <a:endParaRPr lang="en-GB" dirty="0"/>
          </a:p>
        </p:txBody>
      </p:sp>
      <p:sp>
        <p:nvSpPr>
          <p:cNvPr id="3" name="Content Placeholder 2"/>
          <p:cNvSpPr>
            <a:spLocks noGrp="1"/>
          </p:cNvSpPr>
          <p:nvPr>
            <p:ph idx="1"/>
          </p:nvPr>
        </p:nvSpPr>
        <p:spPr>
          <a:xfrm>
            <a:off x="209319" y="1825624"/>
            <a:ext cx="11688897" cy="4674327"/>
          </a:xfrm>
        </p:spPr>
        <p:txBody>
          <a:bodyPr>
            <a:normAutofit fontScale="92500" lnSpcReduction="20000"/>
          </a:bodyPr>
          <a:lstStyle/>
          <a:p>
            <a:pPr marL="0" indent="0">
              <a:buNone/>
            </a:pPr>
            <a:r>
              <a:rPr lang="en-GB" sz="3600" dirty="0" smtClean="0">
                <a:cs typeface="Consolas" panose="020B0609020204030204" pitchFamily="49" charset="0"/>
              </a:rPr>
              <a:t>Input: Something that sends data into a computer.</a:t>
            </a:r>
          </a:p>
          <a:p>
            <a:pPr marL="0" indent="0">
              <a:buNone/>
            </a:pPr>
            <a:r>
              <a:rPr lang="en-GB" sz="3600" dirty="0" smtClean="0">
                <a:cs typeface="Consolas" panose="020B0609020204030204" pitchFamily="49" charset="0"/>
              </a:rPr>
              <a:t>Output: Something the computer sends out.</a:t>
            </a:r>
          </a:p>
          <a:p>
            <a:pPr marL="0" indent="0">
              <a:buNone/>
            </a:pPr>
            <a:r>
              <a:rPr lang="en-GB" sz="3600" dirty="0" smtClean="0">
                <a:cs typeface="Consolas" panose="020B0609020204030204" pitchFamily="49" charset="0"/>
              </a:rPr>
              <a:t>…some devices perform both</a:t>
            </a:r>
            <a:endParaRPr lang="en-GB" sz="3600" dirty="0">
              <a:cs typeface="Consolas" panose="020B0609020204030204" pitchFamily="49" charset="0"/>
            </a:endParaRPr>
          </a:p>
          <a:p>
            <a:pPr marL="0" indent="0">
              <a:buNone/>
            </a:pPr>
            <a:r>
              <a:rPr lang="en-GB" sz="3600" u="sng" dirty="0" smtClean="0">
                <a:cs typeface="Consolas" panose="020B0609020204030204" pitchFamily="49" charset="0"/>
              </a:rPr>
              <a:t>Input Devices:</a:t>
            </a:r>
            <a:r>
              <a:rPr lang="en-GB" sz="3600" dirty="0" smtClean="0">
                <a:cs typeface="Consolas" panose="020B0609020204030204" pitchFamily="49" charset="0"/>
              </a:rPr>
              <a:t> Mouse, keyboard, microphone, gamepad, GPS receiver, accelerometer, magnetometer, volume buttons, and webcam.</a:t>
            </a:r>
          </a:p>
          <a:p>
            <a:pPr marL="0" indent="0">
              <a:buNone/>
            </a:pPr>
            <a:r>
              <a:rPr lang="en-GB" sz="3600" u="sng" dirty="0" smtClean="0">
                <a:cs typeface="Consolas" panose="020B0609020204030204" pitchFamily="49" charset="0"/>
              </a:rPr>
              <a:t>Output devices:</a:t>
            </a:r>
            <a:r>
              <a:rPr lang="en-GB" sz="3600" dirty="0" smtClean="0">
                <a:cs typeface="Consolas" panose="020B0609020204030204" pitchFamily="49" charset="0"/>
              </a:rPr>
              <a:t> Monitor, speaker, vibration motor, LED, printer, projector</a:t>
            </a:r>
            <a:r>
              <a:rPr lang="en-GB" sz="3600" dirty="0">
                <a:cs typeface="Consolas" panose="020B0609020204030204" pitchFamily="49" charset="0"/>
              </a:rPr>
              <a:t> </a:t>
            </a:r>
            <a:r>
              <a:rPr lang="en-GB" sz="3600" dirty="0" smtClean="0">
                <a:cs typeface="Consolas" panose="020B0609020204030204" pitchFamily="49" charset="0"/>
              </a:rPr>
              <a:t>and headphones.</a:t>
            </a:r>
          </a:p>
          <a:p>
            <a:pPr marL="0" indent="0">
              <a:buNone/>
            </a:pPr>
            <a:r>
              <a:rPr lang="en-GB" sz="3600" u="sng" dirty="0" err="1" smtClean="0">
                <a:cs typeface="Consolas" panose="020B0609020204030204" pitchFamily="49" charset="0"/>
              </a:rPr>
              <a:t>Input+Output</a:t>
            </a:r>
            <a:r>
              <a:rPr lang="en-GB" sz="3600" u="sng" dirty="0" smtClean="0">
                <a:cs typeface="Consolas" panose="020B0609020204030204" pitchFamily="49" charset="0"/>
              </a:rPr>
              <a:t>:</a:t>
            </a:r>
            <a:r>
              <a:rPr lang="en-GB" sz="3600" dirty="0" smtClean="0">
                <a:cs typeface="Consolas" panose="020B0609020204030204" pitchFamily="49" charset="0"/>
              </a:rPr>
              <a:t> Touchscreen (detects touch: input, shows picture: output), VR headset (accelerometer input, picture/sound output)</a:t>
            </a:r>
            <a:endParaRPr lang="en-GB" sz="3600" dirty="0">
              <a:cs typeface="Consolas" panose="020B0609020204030204" pitchFamily="49" charset="0"/>
            </a:endParaRPr>
          </a:p>
        </p:txBody>
      </p:sp>
    </p:spTree>
    <p:extLst>
      <p:ext uri="{BB962C8B-B14F-4D97-AF65-F5344CB8AC3E}">
        <p14:creationId xmlns:p14="http://schemas.microsoft.com/office/powerpoint/2010/main" val="2336483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CPU</a:t>
            </a:r>
            <a:endParaRPr lang="en-GB" dirty="0"/>
          </a:p>
        </p:txBody>
      </p:sp>
      <p:sp>
        <p:nvSpPr>
          <p:cNvPr id="3" name="Content Placeholder 2"/>
          <p:cNvSpPr>
            <a:spLocks noGrp="1"/>
          </p:cNvSpPr>
          <p:nvPr>
            <p:ph idx="1"/>
          </p:nvPr>
        </p:nvSpPr>
        <p:spPr>
          <a:xfrm>
            <a:off x="209319" y="1825624"/>
            <a:ext cx="11688897" cy="4674327"/>
          </a:xfrm>
        </p:spPr>
        <p:txBody>
          <a:bodyPr>
            <a:normAutofit/>
          </a:bodyPr>
          <a:lstStyle/>
          <a:p>
            <a:pPr marL="0" indent="0">
              <a:buNone/>
            </a:pPr>
            <a:r>
              <a:rPr lang="en-US" sz="3600" dirty="0" smtClean="0">
                <a:cs typeface="Consolas" panose="020B0609020204030204" pitchFamily="49" charset="0"/>
              </a:rPr>
              <a:t>1</a:t>
            </a:r>
            <a:r>
              <a:rPr lang="en-US" sz="3600" dirty="0">
                <a:cs typeface="Consolas" panose="020B0609020204030204" pitchFamily="49" charset="0"/>
              </a:rPr>
              <a:t>. Be able to describe the purpose of the processor (CPU)</a:t>
            </a:r>
          </a:p>
          <a:p>
            <a:pPr marL="0" indent="0">
              <a:buNone/>
            </a:pPr>
            <a:r>
              <a:rPr lang="en-US" sz="3600" dirty="0" smtClean="0">
                <a:cs typeface="Consolas" panose="020B0609020204030204" pitchFamily="49" charset="0"/>
              </a:rPr>
              <a:t>2. Understand </a:t>
            </a:r>
            <a:r>
              <a:rPr lang="en-US" sz="3600" dirty="0">
                <a:cs typeface="Consolas" panose="020B0609020204030204" pitchFamily="49" charset="0"/>
              </a:rPr>
              <a:t>how different components link to a processor (ROM, RAM, I/O, storage, </a:t>
            </a:r>
            <a:r>
              <a:rPr lang="en-US" sz="3600" dirty="0" err="1">
                <a:cs typeface="Consolas" panose="020B0609020204030204" pitchFamily="49" charset="0"/>
              </a:rPr>
              <a:t>etc</a:t>
            </a:r>
            <a:r>
              <a:rPr lang="en-US" sz="3600" dirty="0">
                <a:cs typeface="Consolas" panose="020B0609020204030204" pitchFamily="49" charset="0"/>
              </a:rPr>
              <a:t>)</a:t>
            </a:r>
          </a:p>
          <a:p>
            <a:pPr marL="0" indent="0">
              <a:buNone/>
            </a:pPr>
            <a:r>
              <a:rPr lang="en-US" sz="3600" dirty="0" smtClean="0">
                <a:cs typeface="Consolas" panose="020B0609020204030204" pitchFamily="49" charset="0"/>
              </a:rPr>
              <a:t>3. </a:t>
            </a:r>
            <a:r>
              <a:rPr lang="en-US" sz="3600" dirty="0">
                <a:cs typeface="Consolas" panose="020B0609020204030204" pitchFamily="49" charset="0"/>
              </a:rPr>
              <a:t>Be able to explain the effect of common CPU characteristics on the performance of the processor. These should include clock speed, number of cores and cache size/types.</a:t>
            </a:r>
            <a:endParaRPr lang="en-GB" sz="3600" dirty="0">
              <a:cs typeface="Consolas" panose="020B0609020204030204" pitchFamily="49" charset="0"/>
            </a:endParaRPr>
          </a:p>
        </p:txBody>
      </p:sp>
    </p:spTree>
    <p:extLst>
      <p:ext uri="{BB962C8B-B14F-4D97-AF65-F5344CB8AC3E}">
        <p14:creationId xmlns:p14="http://schemas.microsoft.com/office/powerpoint/2010/main" val="1235221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CPU - Purpose</a:t>
            </a:r>
            <a:endParaRPr lang="en-GB" dirty="0"/>
          </a:p>
        </p:txBody>
      </p:sp>
      <p:sp>
        <p:nvSpPr>
          <p:cNvPr id="3" name="Content Placeholder 2"/>
          <p:cNvSpPr>
            <a:spLocks noGrp="1"/>
          </p:cNvSpPr>
          <p:nvPr>
            <p:ph idx="1"/>
          </p:nvPr>
        </p:nvSpPr>
        <p:spPr>
          <a:xfrm>
            <a:off x="209319" y="1825624"/>
            <a:ext cx="11688897" cy="4674327"/>
          </a:xfrm>
        </p:spPr>
        <p:txBody>
          <a:bodyPr>
            <a:normAutofit fontScale="77500" lnSpcReduction="20000"/>
          </a:bodyPr>
          <a:lstStyle/>
          <a:p>
            <a:pPr marL="0" indent="0">
              <a:buNone/>
            </a:pPr>
            <a:r>
              <a:rPr lang="en-US" sz="3600" dirty="0" smtClean="0">
                <a:cs typeface="Consolas" panose="020B0609020204030204" pitchFamily="49" charset="0"/>
              </a:rPr>
              <a:t>“Carries </a:t>
            </a:r>
            <a:r>
              <a:rPr lang="en-US" sz="3600" dirty="0">
                <a:cs typeface="Consolas" panose="020B0609020204030204" pitchFamily="49" charset="0"/>
              </a:rPr>
              <a:t>out the instructions of a computer program by performing the basic arithmetic, logical, control and </a:t>
            </a:r>
            <a:r>
              <a:rPr lang="en-US" sz="3600" dirty="0" smtClean="0">
                <a:cs typeface="Consolas" panose="020B0609020204030204" pitchFamily="49" charset="0"/>
              </a:rPr>
              <a:t>I/O </a:t>
            </a:r>
            <a:r>
              <a:rPr lang="en-US" sz="3600" dirty="0">
                <a:cs typeface="Consolas" panose="020B0609020204030204" pitchFamily="49" charset="0"/>
              </a:rPr>
              <a:t>operations specified by the instructions</a:t>
            </a:r>
            <a:r>
              <a:rPr lang="en-US" sz="3600" dirty="0" smtClean="0">
                <a:cs typeface="Consolas" panose="020B0609020204030204" pitchFamily="49" charset="0"/>
              </a:rPr>
              <a:t>.”</a:t>
            </a:r>
          </a:p>
          <a:p>
            <a:pPr marL="0" indent="0">
              <a:buNone/>
            </a:pPr>
            <a:endParaRPr lang="en-US" sz="3600" dirty="0" smtClean="0">
              <a:cs typeface="Consolas" panose="020B0609020204030204" pitchFamily="49" charset="0"/>
            </a:endParaRPr>
          </a:p>
          <a:p>
            <a:pPr marL="0" indent="0">
              <a:buNone/>
            </a:pPr>
            <a:r>
              <a:rPr lang="en-US" sz="3600" u="sng" dirty="0" smtClean="0">
                <a:cs typeface="Consolas" panose="020B0609020204030204" pitchFamily="49" charset="0"/>
              </a:rPr>
              <a:t>Cache:</a:t>
            </a:r>
            <a:r>
              <a:rPr lang="en-US" sz="3600" dirty="0" smtClean="0">
                <a:cs typeface="Consolas" panose="020B0609020204030204" pitchFamily="49" charset="0"/>
              </a:rPr>
              <a:t> A small amount of memory on the CPU which holds the most frequently accessed instructions or data to improve system performance. Cache works more quickly than RAM.</a:t>
            </a:r>
          </a:p>
          <a:p>
            <a:pPr marL="0" indent="0">
              <a:buNone/>
            </a:pPr>
            <a:r>
              <a:rPr lang="en-US" sz="3600" dirty="0" smtClean="0">
                <a:cs typeface="Consolas" panose="020B0609020204030204" pitchFamily="49" charset="0"/>
              </a:rPr>
              <a:t>L1 </a:t>
            </a:r>
            <a:r>
              <a:rPr lang="en-US" sz="3600" dirty="0">
                <a:cs typeface="Consolas" panose="020B0609020204030204" pitchFamily="49" charset="0"/>
              </a:rPr>
              <a:t>cache; primary cache. Small, ultra-fast amount of memory embedded in the processor chip. It has small capacity from 8 Kb to 128 Kb.</a:t>
            </a:r>
          </a:p>
          <a:p>
            <a:pPr marL="0" indent="0">
              <a:buNone/>
            </a:pPr>
            <a:endParaRPr lang="en-US" sz="3600" dirty="0">
              <a:cs typeface="Consolas" panose="020B0609020204030204" pitchFamily="49" charset="0"/>
            </a:endParaRPr>
          </a:p>
          <a:p>
            <a:pPr marL="0" indent="0">
              <a:buNone/>
            </a:pPr>
            <a:r>
              <a:rPr lang="en-US" sz="3600" dirty="0">
                <a:cs typeface="Consolas" panose="020B0609020204030204" pitchFamily="49" charset="0"/>
              </a:rPr>
              <a:t>Level 2 (L2) Cache: Slower than L1 cache, but with higher storage capacity (e.g. 64Kb-16 MB). The common size of this cache is from 512 kb to 8 Mb. Older computers would have dedicated cache boards.</a:t>
            </a:r>
            <a:endParaRPr lang="en-GB" sz="3600" dirty="0">
              <a:cs typeface="Consolas" panose="020B0609020204030204" pitchFamily="49" charset="0"/>
            </a:endParaRPr>
          </a:p>
        </p:txBody>
      </p:sp>
    </p:spTree>
    <p:extLst>
      <p:ext uri="{BB962C8B-B14F-4D97-AF65-F5344CB8AC3E}">
        <p14:creationId xmlns:p14="http://schemas.microsoft.com/office/powerpoint/2010/main" val="3045149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CPU – Improving performance</a:t>
            </a:r>
            <a:endParaRPr lang="en-GB" dirty="0"/>
          </a:p>
        </p:txBody>
      </p:sp>
      <p:sp>
        <p:nvSpPr>
          <p:cNvPr id="3" name="Content Placeholder 2"/>
          <p:cNvSpPr>
            <a:spLocks noGrp="1"/>
          </p:cNvSpPr>
          <p:nvPr>
            <p:ph idx="1"/>
          </p:nvPr>
        </p:nvSpPr>
        <p:spPr>
          <a:xfrm>
            <a:off x="209319" y="1825624"/>
            <a:ext cx="11688897" cy="4674327"/>
          </a:xfrm>
        </p:spPr>
        <p:txBody>
          <a:bodyPr>
            <a:normAutofit fontScale="62500" lnSpcReduction="20000"/>
          </a:bodyPr>
          <a:lstStyle/>
          <a:p>
            <a:pPr marL="0" indent="0">
              <a:buNone/>
            </a:pPr>
            <a:r>
              <a:rPr lang="en-US" sz="3600" u="sng" dirty="0" smtClean="0">
                <a:cs typeface="Consolas" panose="020B0609020204030204" pitchFamily="49" charset="0"/>
              </a:rPr>
              <a:t>Increase RAM:</a:t>
            </a:r>
            <a:r>
              <a:rPr lang="en-US" sz="3600" dirty="0" smtClean="0">
                <a:cs typeface="Consolas" panose="020B0609020204030204" pitchFamily="49" charset="0"/>
              </a:rPr>
              <a:t> A </a:t>
            </a:r>
            <a:r>
              <a:rPr lang="en-US" sz="3600" dirty="0">
                <a:cs typeface="Consolas" panose="020B0609020204030204" pitchFamily="49" charset="0"/>
              </a:rPr>
              <a:t>large amount of RAM enables more instructions/programs to be loaded from secondary storage into RAM so they can be executed by the processor</a:t>
            </a:r>
            <a:r>
              <a:rPr lang="en-US" sz="3600" dirty="0" smtClean="0">
                <a:cs typeface="Consolas" panose="020B0609020204030204" pitchFamily="49" charset="0"/>
              </a:rPr>
              <a:t>.</a:t>
            </a:r>
          </a:p>
          <a:p>
            <a:pPr marL="0" indent="0">
              <a:buNone/>
            </a:pPr>
            <a:endParaRPr lang="en-US" sz="3600" dirty="0">
              <a:cs typeface="Consolas" panose="020B0609020204030204" pitchFamily="49" charset="0"/>
            </a:endParaRPr>
          </a:p>
          <a:p>
            <a:pPr marL="0" indent="0">
              <a:buNone/>
            </a:pPr>
            <a:r>
              <a:rPr lang="en-US" sz="3600" u="sng" dirty="0">
                <a:cs typeface="Consolas" panose="020B0609020204030204" pitchFamily="49" charset="0"/>
              </a:rPr>
              <a:t>Multiple cores:</a:t>
            </a:r>
            <a:r>
              <a:rPr lang="en-US" sz="3600" dirty="0">
                <a:cs typeface="Consolas" panose="020B0609020204030204" pitchFamily="49" charset="0"/>
              </a:rPr>
              <a:t> </a:t>
            </a:r>
            <a:r>
              <a:rPr lang="en-US" sz="3600" dirty="0" smtClean="0">
                <a:cs typeface="Consolas" panose="020B0609020204030204" pitchFamily="49" charset="0"/>
              </a:rPr>
              <a:t>A quad-core CPU has </a:t>
            </a:r>
            <a:r>
              <a:rPr lang="en-US" sz="3600" dirty="0">
                <a:cs typeface="Consolas" panose="020B0609020204030204" pitchFamily="49" charset="0"/>
              </a:rPr>
              <a:t>4 cores that will allow it to process four instructions in </a:t>
            </a:r>
            <a:r>
              <a:rPr lang="en-US" sz="3600" dirty="0" smtClean="0">
                <a:cs typeface="Consolas" panose="020B0609020204030204" pitchFamily="49" charset="0"/>
              </a:rPr>
              <a:t>parallel. In a race between a single-core and multi-core CPU performing the same task, </a:t>
            </a:r>
            <a:r>
              <a:rPr lang="en-US" sz="3600" dirty="0">
                <a:cs typeface="Consolas" panose="020B0609020204030204" pitchFamily="49" charset="0"/>
              </a:rPr>
              <a:t>this is only an advantage if the programs executing can be run in </a:t>
            </a:r>
            <a:r>
              <a:rPr lang="en-US" sz="3600" dirty="0" smtClean="0">
                <a:cs typeface="Consolas" panose="020B0609020204030204" pitchFamily="49" charset="0"/>
              </a:rPr>
              <a:t>parallel (e.g. rendering 3D graphics, a video or gaming). A single-core CPU with a high clock speed would multiply two numbers together more quickly than a slower </a:t>
            </a:r>
            <a:r>
              <a:rPr lang="en-US" sz="3600" dirty="0" err="1" smtClean="0">
                <a:cs typeface="Consolas" panose="020B0609020204030204" pitchFamily="49" charset="0"/>
              </a:rPr>
              <a:t>octo</a:t>
            </a:r>
            <a:r>
              <a:rPr lang="en-US" sz="3600" dirty="0" smtClean="0">
                <a:cs typeface="Consolas" panose="020B0609020204030204" pitchFamily="49" charset="0"/>
              </a:rPr>
              <a:t>-core CPU, for instance. </a:t>
            </a:r>
          </a:p>
          <a:p>
            <a:pPr marL="0" indent="0">
              <a:buNone/>
            </a:pPr>
            <a:endParaRPr lang="en-US" sz="3600" dirty="0">
              <a:cs typeface="Consolas" panose="020B0609020204030204" pitchFamily="49" charset="0"/>
            </a:endParaRPr>
          </a:p>
          <a:p>
            <a:pPr marL="0" indent="0">
              <a:buNone/>
            </a:pPr>
            <a:r>
              <a:rPr lang="en-US" sz="3600" u="sng" dirty="0">
                <a:cs typeface="Consolas" panose="020B0609020204030204" pitchFamily="49" charset="0"/>
              </a:rPr>
              <a:t>Increase Cache memory:</a:t>
            </a:r>
            <a:r>
              <a:rPr lang="en-US" sz="3600" dirty="0">
                <a:cs typeface="Consolas" panose="020B0609020204030204" pitchFamily="49" charset="0"/>
              </a:rPr>
              <a:t> Frequently used </a:t>
            </a:r>
            <a:r>
              <a:rPr lang="en-US" sz="3600" dirty="0" smtClean="0">
                <a:cs typeface="Consolas" panose="020B0609020204030204" pitchFamily="49" charset="0"/>
              </a:rPr>
              <a:t>data or instructions </a:t>
            </a:r>
            <a:r>
              <a:rPr lang="en-US" sz="3600" dirty="0">
                <a:cs typeface="Consolas" panose="020B0609020204030204" pitchFamily="49" charset="0"/>
              </a:rPr>
              <a:t>are stored in the </a:t>
            </a:r>
            <a:r>
              <a:rPr lang="en-US" sz="3600" dirty="0" smtClean="0">
                <a:cs typeface="Consolas" panose="020B0609020204030204" pitchFamily="49" charset="0"/>
              </a:rPr>
              <a:t>cache meaning </a:t>
            </a:r>
            <a:r>
              <a:rPr lang="en-US" sz="3600" dirty="0">
                <a:cs typeface="Consolas" panose="020B0609020204030204" pitchFamily="49" charset="0"/>
              </a:rPr>
              <a:t>they don’t have to be fetched from main </a:t>
            </a:r>
            <a:r>
              <a:rPr lang="en-US" sz="3600" dirty="0" smtClean="0">
                <a:cs typeface="Consolas" panose="020B0609020204030204" pitchFamily="49" charset="0"/>
              </a:rPr>
              <a:t>memory. Data </a:t>
            </a:r>
            <a:r>
              <a:rPr lang="en-US" sz="3600" dirty="0">
                <a:cs typeface="Consolas" panose="020B0609020204030204" pitchFamily="49" charset="0"/>
              </a:rPr>
              <a:t>stored in the cache memory can be accessed faster </a:t>
            </a:r>
            <a:r>
              <a:rPr lang="en-US" sz="3600" dirty="0" smtClean="0">
                <a:cs typeface="Consolas" panose="020B0609020204030204" pitchFamily="49" charset="0"/>
              </a:rPr>
              <a:t>than data </a:t>
            </a:r>
            <a:r>
              <a:rPr lang="en-US" sz="3600" dirty="0">
                <a:cs typeface="Consolas" panose="020B0609020204030204" pitchFamily="49" charset="0"/>
              </a:rPr>
              <a:t>stored in the main </a:t>
            </a:r>
            <a:r>
              <a:rPr lang="en-US" sz="3600" dirty="0" smtClean="0">
                <a:cs typeface="Consolas" panose="020B0609020204030204" pitchFamily="49" charset="0"/>
              </a:rPr>
              <a:t>memory.</a:t>
            </a:r>
          </a:p>
          <a:p>
            <a:pPr marL="0" indent="0">
              <a:buNone/>
            </a:pPr>
            <a:endParaRPr lang="en-US" sz="3600" dirty="0">
              <a:cs typeface="Consolas" panose="020B0609020204030204" pitchFamily="49" charset="0"/>
            </a:endParaRPr>
          </a:p>
          <a:p>
            <a:pPr marL="0" indent="0">
              <a:buNone/>
            </a:pPr>
            <a:r>
              <a:rPr lang="en-US" sz="3600" u="sng" dirty="0" smtClean="0">
                <a:cs typeface="Consolas" panose="020B0609020204030204" pitchFamily="49" charset="0"/>
              </a:rPr>
              <a:t>Increase word size:</a:t>
            </a:r>
            <a:r>
              <a:rPr lang="en-US" sz="3600" dirty="0" smtClean="0">
                <a:cs typeface="Consolas" panose="020B0609020204030204" pitchFamily="49" charset="0"/>
              </a:rPr>
              <a:t> 64-bit CPUs can handle up to 64 bits of data in a single instruction; substantially more than the 32-bit CPUs of the early 21</a:t>
            </a:r>
            <a:r>
              <a:rPr lang="en-US" sz="3600" baseline="30000" dirty="0" smtClean="0">
                <a:cs typeface="Consolas" panose="020B0609020204030204" pitchFamily="49" charset="0"/>
              </a:rPr>
              <a:t>st</a:t>
            </a:r>
            <a:r>
              <a:rPr lang="en-US" sz="3600" dirty="0" smtClean="0">
                <a:cs typeface="Consolas" panose="020B0609020204030204" pitchFamily="49" charset="0"/>
              </a:rPr>
              <a:t> century.</a:t>
            </a:r>
            <a:endParaRPr lang="en-GB" sz="3600" dirty="0">
              <a:cs typeface="Consolas" panose="020B0609020204030204" pitchFamily="49" charset="0"/>
            </a:endParaRPr>
          </a:p>
        </p:txBody>
      </p:sp>
    </p:spTree>
    <p:extLst>
      <p:ext uri="{BB962C8B-B14F-4D97-AF65-F5344CB8AC3E}">
        <p14:creationId xmlns:p14="http://schemas.microsoft.com/office/powerpoint/2010/main" val="4133078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Questions</a:t>
            </a:r>
            <a:endParaRPr lang="en-GB" dirty="0"/>
          </a:p>
        </p:txBody>
      </p:sp>
      <p:sp>
        <p:nvSpPr>
          <p:cNvPr id="3" name="Content Placeholder 2"/>
          <p:cNvSpPr>
            <a:spLocks noGrp="1"/>
          </p:cNvSpPr>
          <p:nvPr>
            <p:ph idx="1"/>
          </p:nvPr>
        </p:nvSpPr>
        <p:spPr>
          <a:xfrm>
            <a:off x="209319" y="1825624"/>
            <a:ext cx="11688897" cy="4674327"/>
          </a:xfrm>
        </p:spPr>
        <p:txBody>
          <a:bodyPr>
            <a:normAutofit fontScale="77500" lnSpcReduction="20000"/>
          </a:bodyPr>
          <a:lstStyle/>
          <a:p>
            <a:pPr marL="0" indent="0">
              <a:buNone/>
            </a:pPr>
            <a:r>
              <a:rPr lang="en-US" sz="3600" dirty="0">
                <a:cs typeface="Consolas" panose="020B0609020204030204" pitchFamily="49" charset="0"/>
              </a:rPr>
              <a:t>2015. 6(a) What is a computer system? [1]</a:t>
            </a:r>
          </a:p>
          <a:p>
            <a:pPr marL="0" indent="0">
              <a:buNone/>
            </a:pPr>
            <a:endParaRPr lang="en-US" sz="3600" dirty="0">
              <a:cs typeface="Consolas" panose="020B0609020204030204" pitchFamily="49" charset="0"/>
            </a:endParaRPr>
          </a:p>
          <a:p>
            <a:pPr marL="0" indent="0">
              <a:buNone/>
            </a:pPr>
            <a:r>
              <a:rPr lang="en-US" sz="3600" dirty="0">
                <a:cs typeface="Consolas" panose="020B0609020204030204" pitchFamily="49" charset="0"/>
              </a:rPr>
              <a:t>2015. 6(c) Give one reason why a CPU with two cores might perform faster than an equivalent CPU with only one core. [1]</a:t>
            </a:r>
          </a:p>
          <a:p>
            <a:pPr marL="0" indent="0">
              <a:buNone/>
            </a:pPr>
            <a:endParaRPr lang="en-US" sz="3600" dirty="0">
              <a:cs typeface="Consolas" panose="020B0609020204030204" pitchFamily="49" charset="0"/>
            </a:endParaRPr>
          </a:p>
          <a:p>
            <a:pPr marL="0" indent="0">
              <a:buNone/>
            </a:pPr>
            <a:r>
              <a:rPr lang="en-US" sz="3600" dirty="0">
                <a:cs typeface="Consolas" panose="020B0609020204030204" pitchFamily="49" charset="0"/>
              </a:rPr>
              <a:t>2015. 6(d) The following are types of memory and </a:t>
            </a:r>
            <a:r>
              <a:rPr lang="en-US" sz="3600" dirty="0" smtClean="0">
                <a:cs typeface="Consolas" panose="020B0609020204030204" pitchFamily="49" charset="0"/>
              </a:rPr>
              <a:t>storage: Cache </a:t>
            </a:r>
            <a:r>
              <a:rPr lang="en-US" sz="3600" dirty="0">
                <a:cs typeface="Consolas" panose="020B0609020204030204" pitchFamily="49" charset="0"/>
              </a:rPr>
              <a:t>memory, </a:t>
            </a:r>
            <a:r>
              <a:rPr lang="en-US" sz="3600" dirty="0" smtClean="0">
                <a:cs typeface="Consolas" panose="020B0609020204030204" pitchFamily="49" charset="0"/>
              </a:rPr>
              <a:t>Magnetic </a:t>
            </a:r>
            <a:r>
              <a:rPr lang="en-US" sz="3600" dirty="0">
                <a:cs typeface="Consolas" panose="020B0609020204030204" pitchFamily="49" charset="0"/>
              </a:rPr>
              <a:t>media, </a:t>
            </a:r>
            <a:r>
              <a:rPr lang="en-US" sz="3600" dirty="0" smtClean="0">
                <a:cs typeface="Consolas" panose="020B0609020204030204" pitchFamily="49" charset="0"/>
              </a:rPr>
              <a:t>Non-volatile </a:t>
            </a:r>
            <a:r>
              <a:rPr lang="en-US" sz="3600" dirty="0">
                <a:cs typeface="Consolas" panose="020B0609020204030204" pitchFamily="49" charset="0"/>
              </a:rPr>
              <a:t>memory, </a:t>
            </a:r>
            <a:r>
              <a:rPr lang="en-US" sz="3600" dirty="0" smtClean="0">
                <a:cs typeface="Consolas" panose="020B0609020204030204" pitchFamily="49" charset="0"/>
              </a:rPr>
              <a:t>Optical </a:t>
            </a:r>
            <a:r>
              <a:rPr lang="en-US" sz="3600" dirty="0">
                <a:cs typeface="Consolas" panose="020B0609020204030204" pitchFamily="49" charset="0"/>
              </a:rPr>
              <a:t>media, </a:t>
            </a:r>
            <a:r>
              <a:rPr lang="en-US" sz="3600" dirty="0" smtClean="0">
                <a:cs typeface="Consolas" panose="020B0609020204030204" pitchFamily="49" charset="0"/>
              </a:rPr>
              <a:t>ROM</a:t>
            </a:r>
            <a:r>
              <a:rPr lang="en-US" sz="3600" dirty="0">
                <a:cs typeface="Consolas" panose="020B0609020204030204" pitchFamily="49" charset="0"/>
              </a:rPr>
              <a:t>, </a:t>
            </a:r>
            <a:r>
              <a:rPr lang="en-US" sz="3600" dirty="0" smtClean="0">
                <a:cs typeface="Consolas" panose="020B0609020204030204" pitchFamily="49" charset="0"/>
              </a:rPr>
              <a:t>Solid </a:t>
            </a:r>
            <a:r>
              <a:rPr lang="en-US" sz="3600" dirty="0">
                <a:cs typeface="Consolas" panose="020B0609020204030204" pitchFamily="49" charset="0"/>
              </a:rPr>
              <a:t>state media</a:t>
            </a:r>
          </a:p>
          <a:p>
            <a:pPr marL="0" indent="0">
              <a:buNone/>
            </a:pPr>
            <a:r>
              <a:rPr lang="en-US" sz="3600" dirty="0">
                <a:cs typeface="Consolas" panose="020B0609020204030204" pitchFamily="49" charset="0"/>
              </a:rPr>
              <a:t>For each of the descriptions </a:t>
            </a:r>
            <a:r>
              <a:rPr lang="en-US" sz="3600" dirty="0" smtClean="0">
                <a:cs typeface="Consolas" panose="020B0609020204030204" pitchFamily="49" charset="0"/>
              </a:rPr>
              <a:t>below, </a:t>
            </a:r>
            <a:r>
              <a:rPr lang="en-US" sz="3600" dirty="0">
                <a:cs typeface="Consolas" panose="020B0609020204030204" pitchFamily="49" charset="0"/>
              </a:rPr>
              <a:t>write the label of the type of memory or storage it best </a:t>
            </a:r>
            <a:r>
              <a:rPr lang="en-US" sz="3600" dirty="0" smtClean="0">
                <a:cs typeface="Consolas" panose="020B0609020204030204" pitchFamily="49" charset="0"/>
              </a:rPr>
              <a:t>describes:</a:t>
            </a:r>
          </a:p>
          <a:p>
            <a:r>
              <a:rPr lang="en-US" sz="3000" dirty="0"/>
              <a:t>Uses a laser to read the data. </a:t>
            </a:r>
          </a:p>
          <a:p>
            <a:r>
              <a:rPr lang="en-GB" sz="3000" dirty="0" smtClean="0"/>
              <a:t>Contents </a:t>
            </a:r>
            <a:r>
              <a:rPr lang="en-GB" sz="3000" dirty="0"/>
              <a:t>cannot be edited. </a:t>
            </a:r>
          </a:p>
          <a:p>
            <a:r>
              <a:rPr lang="en-US" sz="3000" dirty="0" smtClean="0"/>
              <a:t>Small </a:t>
            </a:r>
            <a:r>
              <a:rPr lang="en-US" sz="3000" dirty="0"/>
              <a:t>and very fast storage found close to the processor </a:t>
            </a:r>
          </a:p>
          <a:p>
            <a:endParaRPr lang="en-GB" sz="3200" dirty="0"/>
          </a:p>
          <a:p>
            <a:endParaRPr lang="en-GB" sz="3600" dirty="0"/>
          </a:p>
          <a:p>
            <a:pPr marL="0" indent="0">
              <a:buNone/>
            </a:pPr>
            <a:endParaRPr lang="en-GB" sz="3600" dirty="0">
              <a:cs typeface="Consolas" panose="020B0609020204030204" pitchFamily="49" charset="0"/>
            </a:endParaRPr>
          </a:p>
        </p:txBody>
      </p:sp>
    </p:spTree>
    <p:extLst>
      <p:ext uri="{BB962C8B-B14F-4D97-AF65-F5344CB8AC3E}">
        <p14:creationId xmlns:p14="http://schemas.microsoft.com/office/powerpoint/2010/main" val="1187841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059"/>
          </a:xfrm>
        </p:spPr>
        <p:txBody>
          <a:bodyPr>
            <a:normAutofit fontScale="90000"/>
          </a:bodyPr>
          <a:lstStyle/>
          <a:p>
            <a:r>
              <a:rPr lang="en-GB" dirty="0" smtClean="0"/>
              <a:t>Practice Questions</a:t>
            </a:r>
            <a:endParaRPr lang="en-GB" dirty="0"/>
          </a:p>
        </p:txBody>
      </p:sp>
      <p:sp>
        <p:nvSpPr>
          <p:cNvPr id="3" name="Content Placeholder 2"/>
          <p:cNvSpPr>
            <a:spLocks noGrp="1"/>
          </p:cNvSpPr>
          <p:nvPr>
            <p:ph idx="1"/>
          </p:nvPr>
        </p:nvSpPr>
        <p:spPr>
          <a:xfrm>
            <a:off x="209319" y="1163473"/>
            <a:ext cx="11688897" cy="5523767"/>
          </a:xfrm>
        </p:spPr>
        <p:txBody>
          <a:bodyPr>
            <a:normAutofit fontScale="92500" lnSpcReduction="20000"/>
          </a:bodyPr>
          <a:lstStyle/>
          <a:p>
            <a:pPr marL="0" indent="0">
              <a:buNone/>
            </a:pPr>
            <a:r>
              <a:rPr lang="en-US" sz="3600" dirty="0">
                <a:cs typeface="Consolas" panose="020B0609020204030204" pitchFamily="49" charset="0"/>
              </a:rPr>
              <a:t>2014. 2(a)(</a:t>
            </a:r>
            <a:r>
              <a:rPr lang="en-US" sz="3600" dirty="0" err="1">
                <a:cs typeface="Consolas" panose="020B0609020204030204" pitchFamily="49" charset="0"/>
              </a:rPr>
              <a:t>i</a:t>
            </a:r>
            <a:r>
              <a:rPr lang="en-US" sz="3600" dirty="0">
                <a:cs typeface="Consolas" panose="020B0609020204030204" pitchFamily="49" charset="0"/>
              </a:rPr>
              <a:t>). A typical computer’s main memory consists of both volatile memory and </a:t>
            </a:r>
            <a:r>
              <a:rPr lang="en-US" sz="3600" dirty="0" smtClean="0">
                <a:cs typeface="Consolas" panose="020B0609020204030204" pitchFamily="49" charset="0"/>
              </a:rPr>
              <a:t>non-volatile memory</a:t>
            </a:r>
            <a:r>
              <a:rPr lang="en-US" sz="3600" dirty="0">
                <a:cs typeface="Consolas" panose="020B0609020204030204" pitchFamily="49" charset="0"/>
              </a:rPr>
              <a:t>. Explain what is meant by the term volatile memory. [1]</a:t>
            </a:r>
          </a:p>
          <a:p>
            <a:pPr marL="0" indent="0">
              <a:buNone/>
            </a:pPr>
            <a:endParaRPr lang="en-US" sz="3600" dirty="0">
              <a:cs typeface="Consolas" panose="020B0609020204030204" pitchFamily="49" charset="0"/>
            </a:endParaRPr>
          </a:p>
          <a:p>
            <a:pPr marL="0" indent="0">
              <a:buNone/>
            </a:pPr>
            <a:r>
              <a:rPr lang="en-US" sz="3600" dirty="0">
                <a:cs typeface="Consolas" panose="020B0609020204030204" pitchFamily="49" charset="0"/>
              </a:rPr>
              <a:t>2014 2(a)(ii). What is normally stored in the non-volatile part of a computer’s main memory? [1]</a:t>
            </a:r>
          </a:p>
          <a:p>
            <a:pPr marL="0" indent="0">
              <a:buNone/>
            </a:pPr>
            <a:endParaRPr lang="en-US" sz="3600" dirty="0">
              <a:cs typeface="Consolas" panose="020B0609020204030204" pitchFamily="49" charset="0"/>
            </a:endParaRPr>
          </a:p>
          <a:p>
            <a:pPr marL="0" indent="0">
              <a:buNone/>
            </a:pPr>
            <a:r>
              <a:rPr lang="en-US" sz="3600" dirty="0">
                <a:cs typeface="Consolas" panose="020B0609020204030204" pitchFamily="49" charset="0"/>
              </a:rPr>
              <a:t>2014 2 (b). Explain why having cache memory can improve the performance of the </a:t>
            </a:r>
            <a:r>
              <a:rPr lang="en-US" sz="3600" dirty="0" smtClean="0">
                <a:cs typeface="Consolas" panose="020B0609020204030204" pitchFamily="49" charset="0"/>
              </a:rPr>
              <a:t>Central Processing </a:t>
            </a:r>
            <a:r>
              <a:rPr lang="en-US" sz="3600" dirty="0">
                <a:cs typeface="Consolas" panose="020B0609020204030204" pitchFamily="49" charset="0"/>
              </a:rPr>
              <a:t>Unit (CPU). [2]</a:t>
            </a:r>
          </a:p>
          <a:p>
            <a:pPr marL="0" indent="0">
              <a:buNone/>
            </a:pPr>
            <a:endParaRPr lang="en-US" sz="3600" dirty="0">
              <a:cs typeface="Consolas" panose="020B0609020204030204" pitchFamily="49" charset="0"/>
            </a:endParaRPr>
          </a:p>
          <a:p>
            <a:pPr marL="0" indent="0">
              <a:buNone/>
            </a:pPr>
            <a:r>
              <a:rPr lang="en-US" sz="3600" dirty="0">
                <a:cs typeface="Consolas" panose="020B0609020204030204" pitchFamily="49" charset="0"/>
              </a:rPr>
              <a:t>2014 2 (c). State two characteristics, other than the size of cache memory, that can improve the performance of CPUs. [2</a:t>
            </a:r>
            <a:r>
              <a:rPr lang="en-US" sz="3600" dirty="0" smtClean="0">
                <a:cs typeface="Consolas" panose="020B0609020204030204" pitchFamily="49" charset="0"/>
              </a:rPr>
              <a:t>]</a:t>
            </a:r>
          </a:p>
          <a:p>
            <a:pPr marL="0" indent="0">
              <a:buNone/>
            </a:pPr>
            <a:endParaRPr lang="en-US" sz="3600" dirty="0">
              <a:cs typeface="Consolas" panose="020B0609020204030204" pitchFamily="49" charset="0"/>
            </a:endParaRPr>
          </a:p>
          <a:p>
            <a:pPr marL="0" indent="0">
              <a:buNone/>
            </a:pPr>
            <a:endParaRPr lang="en-GB" sz="3600" dirty="0">
              <a:cs typeface="Consolas" panose="020B0609020204030204" pitchFamily="49" charset="0"/>
            </a:endParaRPr>
          </a:p>
        </p:txBody>
      </p:sp>
    </p:spTree>
    <p:extLst>
      <p:ext uri="{BB962C8B-B14F-4D97-AF65-F5344CB8AC3E}">
        <p14:creationId xmlns:p14="http://schemas.microsoft.com/office/powerpoint/2010/main" val="735747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059"/>
          </a:xfrm>
        </p:spPr>
        <p:txBody>
          <a:bodyPr>
            <a:normAutofit fontScale="90000"/>
          </a:bodyPr>
          <a:lstStyle/>
          <a:p>
            <a:r>
              <a:rPr lang="en-GB" dirty="0" smtClean="0"/>
              <a:t>Practice Questions</a:t>
            </a:r>
            <a:endParaRPr lang="en-GB" dirty="0"/>
          </a:p>
        </p:txBody>
      </p:sp>
      <p:sp>
        <p:nvSpPr>
          <p:cNvPr id="3" name="Content Placeholder 2"/>
          <p:cNvSpPr>
            <a:spLocks noGrp="1"/>
          </p:cNvSpPr>
          <p:nvPr>
            <p:ph idx="1"/>
          </p:nvPr>
        </p:nvSpPr>
        <p:spPr>
          <a:xfrm>
            <a:off x="209319" y="1556951"/>
            <a:ext cx="11688897" cy="4943000"/>
          </a:xfrm>
        </p:spPr>
        <p:txBody>
          <a:bodyPr>
            <a:normAutofit fontScale="92500" lnSpcReduction="20000"/>
          </a:bodyPr>
          <a:lstStyle/>
          <a:p>
            <a:pPr marL="0" indent="0">
              <a:buNone/>
            </a:pPr>
            <a:r>
              <a:rPr lang="en-US" sz="3600" dirty="0">
                <a:cs typeface="Consolas" panose="020B0609020204030204" pitchFamily="49" charset="0"/>
              </a:rPr>
              <a:t>2014 5 (a). One characteristic of a tablet computer is that it has a number of built-in </a:t>
            </a:r>
            <a:r>
              <a:rPr lang="en-US" sz="3600" dirty="0" smtClean="0">
                <a:cs typeface="Consolas" panose="020B0609020204030204" pitchFamily="49" charset="0"/>
              </a:rPr>
              <a:t>physical devices </a:t>
            </a:r>
            <a:r>
              <a:rPr lang="en-US" sz="3600" dirty="0">
                <a:cs typeface="Consolas" panose="020B0609020204030204" pitchFamily="49" charset="0"/>
              </a:rPr>
              <a:t>to input data, such as a touchscreen. </a:t>
            </a:r>
            <a:endParaRPr lang="en-US" sz="3600" dirty="0" smtClean="0">
              <a:cs typeface="Consolas" panose="020B0609020204030204" pitchFamily="49" charset="0"/>
            </a:endParaRPr>
          </a:p>
          <a:p>
            <a:pPr marL="0" indent="0">
              <a:buNone/>
            </a:pPr>
            <a:r>
              <a:rPr lang="en-US" sz="3600" dirty="0" smtClean="0">
                <a:cs typeface="Consolas" panose="020B0609020204030204" pitchFamily="49" charset="0"/>
              </a:rPr>
              <a:t>State </a:t>
            </a:r>
            <a:r>
              <a:rPr lang="en-US" sz="3600" dirty="0">
                <a:cs typeface="Consolas" panose="020B0609020204030204" pitchFamily="49" charset="0"/>
              </a:rPr>
              <a:t>three other built-in physical devices that allow data to be input to a typical tablet computer.[3]</a:t>
            </a:r>
          </a:p>
          <a:p>
            <a:pPr marL="0" indent="0">
              <a:buNone/>
            </a:pPr>
            <a:endParaRPr lang="en-US" sz="3600" dirty="0">
              <a:cs typeface="Consolas" panose="020B0609020204030204" pitchFamily="49" charset="0"/>
            </a:endParaRPr>
          </a:p>
          <a:p>
            <a:pPr marL="0" indent="0">
              <a:buNone/>
            </a:pPr>
            <a:r>
              <a:rPr lang="en-US" sz="3600" dirty="0" smtClean="0">
                <a:cs typeface="Consolas" panose="020B0609020204030204" pitchFamily="49" charset="0"/>
              </a:rPr>
              <a:t>2014 5 </a:t>
            </a:r>
            <a:r>
              <a:rPr lang="en-US" sz="3600" dirty="0">
                <a:cs typeface="Consolas" panose="020B0609020204030204" pitchFamily="49" charset="0"/>
              </a:rPr>
              <a:t>(b) Tablet computers normally use solid state storage media instead of magnetic storage media. </a:t>
            </a:r>
            <a:endParaRPr lang="en-US" sz="3600" dirty="0" smtClean="0">
              <a:cs typeface="Consolas" panose="020B0609020204030204" pitchFamily="49" charset="0"/>
            </a:endParaRPr>
          </a:p>
          <a:p>
            <a:pPr marL="0" indent="0">
              <a:buNone/>
            </a:pPr>
            <a:r>
              <a:rPr lang="en-US" sz="3600" dirty="0" smtClean="0">
                <a:cs typeface="Consolas" panose="020B0609020204030204" pitchFamily="49" charset="0"/>
              </a:rPr>
              <a:t>State </a:t>
            </a:r>
            <a:r>
              <a:rPr lang="en-US" sz="3600" dirty="0">
                <a:cs typeface="Consolas" panose="020B0609020204030204" pitchFamily="49" charset="0"/>
              </a:rPr>
              <a:t>and explain two differences, other than cost and storage capacity, that make solid state media a better choice than magnetic media for tablet computers. [4]</a:t>
            </a:r>
            <a:endParaRPr lang="en-GB" sz="3600" dirty="0">
              <a:cs typeface="Consolas" panose="020B0609020204030204" pitchFamily="49" charset="0"/>
            </a:endParaRPr>
          </a:p>
        </p:txBody>
      </p:sp>
    </p:spTree>
    <p:extLst>
      <p:ext uri="{BB962C8B-B14F-4D97-AF65-F5344CB8AC3E}">
        <p14:creationId xmlns:p14="http://schemas.microsoft.com/office/powerpoint/2010/main" val="258065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059"/>
          </a:xfrm>
        </p:spPr>
        <p:txBody>
          <a:bodyPr>
            <a:normAutofit fontScale="90000"/>
          </a:bodyPr>
          <a:lstStyle/>
          <a:p>
            <a:r>
              <a:rPr lang="en-GB" dirty="0" smtClean="0"/>
              <a:t>Practice Questions</a:t>
            </a:r>
            <a:endParaRPr lang="en-GB" dirty="0"/>
          </a:p>
        </p:txBody>
      </p:sp>
      <p:sp>
        <p:nvSpPr>
          <p:cNvPr id="3" name="Content Placeholder 2"/>
          <p:cNvSpPr>
            <a:spLocks noGrp="1"/>
          </p:cNvSpPr>
          <p:nvPr>
            <p:ph idx="1"/>
          </p:nvPr>
        </p:nvSpPr>
        <p:spPr>
          <a:xfrm>
            <a:off x="209319" y="1556951"/>
            <a:ext cx="11688897" cy="4943000"/>
          </a:xfrm>
        </p:spPr>
        <p:txBody>
          <a:bodyPr>
            <a:normAutofit fontScale="70000" lnSpcReduction="20000"/>
          </a:bodyPr>
          <a:lstStyle/>
          <a:p>
            <a:pPr marL="0" indent="0">
              <a:buNone/>
            </a:pPr>
            <a:r>
              <a:rPr lang="en-US" sz="3600" dirty="0">
                <a:cs typeface="Consolas" panose="020B0609020204030204" pitchFamily="49" charset="0"/>
              </a:rPr>
              <a:t>201x 2. (a). For each </a:t>
            </a:r>
            <a:r>
              <a:rPr lang="en-US" sz="3600" dirty="0" smtClean="0">
                <a:cs typeface="Consolas" panose="020B0609020204030204" pitchFamily="49" charset="0"/>
              </a:rPr>
              <a:t>mobile phone feature listed </a:t>
            </a:r>
            <a:r>
              <a:rPr lang="en-US" sz="3600" dirty="0">
                <a:cs typeface="Consolas" panose="020B0609020204030204" pitchFamily="49" charset="0"/>
              </a:rPr>
              <a:t>below, </a:t>
            </a:r>
            <a:r>
              <a:rPr lang="en-US" sz="3600" dirty="0" smtClean="0">
                <a:cs typeface="Consolas" panose="020B0609020204030204" pitchFamily="49" charset="0"/>
              </a:rPr>
              <a:t>state </a:t>
            </a:r>
            <a:r>
              <a:rPr lang="en-US" sz="3600" dirty="0">
                <a:cs typeface="Consolas" panose="020B0609020204030204" pitchFamily="49" charset="0"/>
              </a:rPr>
              <a:t>whether it is an input method, an output method or </a:t>
            </a:r>
            <a:r>
              <a:rPr lang="en-US" sz="3600" dirty="0" smtClean="0">
                <a:cs typeface="Consolas" panose="020B0609020204030204" pitchFamily="49" charset="0"/>
              </a:rPr>
              <a:t>both: </a:t>
            </a:r>
          </a:p>
          <a:p>
            <a:pPr marL="0" indent="0">
              <a:buNone/>
            </a:pPr>
            <a:r>
              <a:rPr lang="en-US" sz="3600" dirty="0">
                <a:cs typeface="Consolas" panose="020B0609020204030204" pitchFamily="49" charset="0"/>
              </a:rPr>
              <a:t>	</a:t>
            </a:r>
            <a:r>
              <a:rPr lang="en-US" sz="3600" dirty="0" smtClean="0">
                <a:cs typeface="Consolas" panose="020B0609020204030204" pitchFamily="49" charset="0"/>
              </a:rPr>
              <a:t>Vibration </a:t>
            </a:r>
            <a:r>
              <a:rPr lang="en-US" sz="3600" dirty="0" smtClean="0">
                <a:cs typeface="Consolas" panose="020B0609020204030204" pitchFamily="49" charset="0"/>
              </a:rPr>
              <a:t>alert, Touch screen, Microphone, Speaker </a:t>
            </a:r>
            <a:r>
              <a:rPr lang="en-US" sz="3600" dirty="0">
                <a:cs typeface="Consolas" panose="020B0609020204030204" pitchFamily="49" charset="0"/>
              </a:rPr>
              <a:t>[4]</a:t>
            </a:r>
          </a:p>
          <a:p>
            <a:pPr marL="0" indent="0">
              <a:buNone/>
            </a:pPr>
            <a:endParaRPr lang="en-US" sz="3600" dirty="0">
              <a:cs typeface="Consolas" panose="020B0609020204030204" pitchFamily="49" charset="0"/>
            </a:endParaRPr>
          </a:p>
          <a:p>
            <a:pPr marL="0" indent="0">
              <a:buNone/>
            </a:pPr>
            <a:r>
              <a:rPr lang="en-US" sz="3600" dirty="0">
                <a:cs typeface="Consolas" panose="020B0609020204030204" pitchFamily="49" charset="0"/>
              </a:rPr>
              <a:t>201x 2. (b). Give three developments in hardware that have made smart phones possible in the last 10 years. [3]</a:t>
            </a:r>
          </a:p>
          <a:p>
            <a:pPr marL="0" indent="0">
              <a:buNone/>
            </a:pPr>
            <a:endParaRPr lang="en-US" sz="3600" dirty="0">
              <a:cs typeface="Consolas" panose="020B0609020204030204" pitchFamily="49" charset="0"/>
            </a:endParaRPr>
          </a:p>
          <a:p>
            <a:pPr marL="0" indent="0">
              <a:buNone/>
            </a:pPr>
            <a:r>
              <a:rPr lang="en-US" sz="3600" dirty="0">
                <a:cs typeface="Consolas" panose="020B0609020204030204" pitchFamily="49" charset="0"/>
              </a:rPr>
              <a:t>201x 3 (a) Two personal computers (PCs) are advertised with different hardware specifications. PC A has a quad-core processor with a clock speed of 2GHz. PC B has a single core processor with a clock speed of 4.1GHz. Explain which processor you think is likely to run instructions more quickly. [3]</a:t>
            </a:r>
          </a:p>
          <a:p>
            <a:pPr marL="0" indent="0">
              <a:buNone/>
            </a:pPr>
            <a:endParaRPr lang="en-US" sz="3600" dirty="0">
              <a:cs typeface="Consolas" panose="020B0609020204030204" pitchFamily="49" charset="0"/>
            </a:endParaRPr>
          </a:p>
          <a:p>
            <a:pPr marL="0" indent="0">
              <a:buNone/>
            </a:pPr>
            <a:r>
              <a:rPr lang="en-US" sz="3600" dirty="0">
                <a:cs typeface="Consolas" panose="020B0609020204030204" pitchFamily="49" charset="0"/>
              </a:rPr>
              <a:t>201x 3. (b) Why is it important for both of these personal computers to have a sufficient amount </a:t>
            </a:r>
            <a:r>
              <a:rPr lang="en-US" sz="3600" dirty="0" smtClean="0">
                <a:cs typeface="Consolas" panose="020B0609020204030204" pitchFamily="49" charset="0"/>
              </a:rPr>
              <a:t>of RAM</a:t>
            </a:r>
            <a:r>
              <a:rPr lang="en-US" sz="3600" dirty="0">
                <a:cs typeface="Consolas" panose="020B0609020204030204" pitchFamily="49" charset="0"/>
              </a:rPr>
              <a:t>? [2]</a:t>
            </a:r>
            <a:endParaRPr lang="en-GB" sz="3600" dirty="0">
              <a:cs typeface="Consolas" panose="020B0609020204030204" pitchFamily="49" charset="0"/>
            </a:endParaRPr>
          </a:p>
        </p:txBody>
      </p:sp>
    </p:spTree>
    <p:extLst>
      <p:ext uri="{BB962C8B-B14F-4D97-AF65-F5344CB8AC3E}">
        <p14:creationId xmlns:p14="http://schemas.microsoft.com/office/powerpoint/2010/main" val="4170211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System definition</a:t>
            </a:r>
            <a:endParaRPr lang="en-GB" dirty="0"/>
          </a:p>
        </p:txBody>
      </p:sp>
      <p:sp>
        <p:nvSpPr>
          <p:cNvPr id="3" name="Content Placeholder 2"/>
          <p:cNvSpPr>
            <a:spLocks noGrp="1"/>
          </p:cNvSpPr>
          <p:nvPr>
            <p:ph idx="1"/>
          </p:nvPr>
        </p:nvSpPr>
        <p:spPr>
          <a:xfrm>
            <a:off x="341523" y="1825625"/>
            <a:ext cx="11468559" cy="4351338"/>
          </a:xfrm>
        </p:spPr>
        <p:txBody>
          <a:bodyPr>
            <a:noAutofit/>
          </a:bodyPr>
          <a:lstStyle/>
          <a:p>
            <a:pPr marL="0" indent="0">
              <a:buNone/>
            </a:pPr>
            <a:r>
              <a:rPr lang="en-US" sz="3200" dirty="0" smtClean="0"/>
              <a:t>“Hardware </a:t>
            </a:r>
            <a:r>
              <a:rPr lang="en-US" sz="3200" dirty="0"/>
              <a:t>and software working together to create a working </a:t>
            </a:r>
            <a:r>
              <a:rPr lang="en-US" sz="3200" dirty="0" smtClean="0"/>
              <a:t>solution”</a:t>
            </a:r>
            <a:endParaRPr lang="en-GB" sz="32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1877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Importance of Computer systems</a:t>
            </a:r>
            <a:endParaRPr lang="en-GB" dirty="0"/>
          </a:p>
        </p:txBody>
      </p:sp>
      <p:sp>
        <p:nvSpPr>
          <p:cNvPr id="3" name="Content Placeholder 2"/>
          <p:cNvSpPr>
            <a:spLocks noGrp="1"/>
          </p:cNvSpPr>
          <p:nvPr>
            <p:ph idx="1"/>
          </p:nvPr>
        </p:nvSpPr>
        <p:spPr/>
        <p:txBody>
          <a:bodyPr>
            <a:normAutofit/>
          </a:bodyPr>
          <a:lstStyle/>
          <a:p>
            <a:pPr marL="0" indent="0">
              <a:buNone/>
            </a:pPr>
            <a:r>
              <a:rPr lang="en-US" sz="3600" dirty="0" smtClean="0">
                <a:cs typeface="Consolas" panose="020B0609020204030204" pitchFamily="49" charset="0"/>
              </a:rPr>
              <a:t>Infrastructure in advanced countries (e.g. Power generation, water, communications, transport, finance, manufacturing, healthcare, GPS satellite network, </a:t>
            </a:r>
            <a:r>
              <a:rPr lang="en-US" sz="3600" dirty="0" err="1" smtClean="0">
                <a:cs typeface="Consolas" panose="020B0609020204030204" pitchFamily="49" charset="0"/>
              </a:rPr>
              <a:t>etc</a:t>
            </a:r>
            <a:r>
              <a:rPr lang="en-US" sz="3600" dirty="0" smtClean="0">
                <a:cs typeface="Consolas" panose="020B0609020204030204" pitchFamily="49" charset="0"/>
              </a:rPr>
              <a:t>) is all controlled and administered by computer systems.</a:t>
            </a:r>
          </a:p>
          <a:p>
            <a:pPr marL="0" indent="0">
              <a:buNone/>
            </a:pPr>
            <a:endParaRPr lang="en-GB" sz="3600" dirty="0" smtClean="0">
              <a:cs typeface="Consolas" panose="020B0609020204030204" pitchFamily="49" charset="0"/>
            </a:endParaRPr>
          </a:p>
          <a:p>
            <a:pPr marL="0" indent="0">
              <a:buNone/>
            </a:pPr>
            <a:r>
              <a:rPr lang="en-GB" sz="3600" dirty="0" smtClean="0">
                <a:cs typeface="Consolas" panose="020B0609020204030204" pitchFamily="49" charset="0"/>
              </a:rPr>
              <a:t>If these systems were to fail, governments would struggle to be able to continue to lead their countries.</a:t>
            </a:r>
          </a:p>
        </p:txBody>
      </p:sp>
    </p:spTree>
    <p:extLst>
      <p:ext uri="{BB962C8B-B14F-4D97-AF65-F5344CB8AC3E}">
        <p14:creationId xmlns:p14="http://schemas.microsoft.com/office/powerpoint/2010/main" val="3076813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2022"/>
            <a:ext cx="10515600" cy="908490"/>
          </a:xfrm>
        </p:spPr>
        <p:txBody>
          <a:bodyPr>
            <a:normAutofit fontScale="90000"/>
          </a:bodyPr>
          <a:lstStyle/>
          <a:p>
            <a:r>
              <a:rPr lang="en-US" dirty="0"/>
              <a:t>Understand that computer systems must be reliable and robust and be able to discuss the reasons why this is important.</a:t>
            </a:r>
            <a:endParaRPr lang="en-GB" dirty="0"/>
          </a:p>
        </p:txBody>
      </p:sp>
      <p:sp>
        <p:nvSpPr>
          <p:cNvPr id="3" name="Content Placeholder 2"/>
          <p:cNvSpPr>
            <a:spLocks noGrp="1"/>
          </p:cNvSpPr>
          <p:nvPr>
            <p:ph idx="1"/>
          </p:nvPr>
        </p:nvSpPr>
        <p:spPr>
          <a:xfrm>
            <a:off x="363557" y="2384854"/>
            <a:ext cx="11424491" cy="4247300"/>
          </a:xfrm>
        </p:spPr>
        <p:txBody>
          <a:bodyPr>
            <a:noAutofit/>
          </a:bodyPr>
          <a:lstStyle/>
          <a:p>
            <a:pPr marL="0" indent="0">
              <a:lnSpc>
                <a:spcPct val="120000"/>
              </a:lnSpc>
              <a:spcBef>
                <a:spcPts val="0"/>
              </a:spcBef>
              <a:buNone/>
            </a:pPr>
            <a:r>
              <a:rPr lang="en-GB" sz="2400" dirty="0" smtClean="0">
                <a:cs typeface="Consolas" panose="020B0609020204030204" pitchFamily="49" charset="0"/>
              </a:rPr>
              <a:t>High-integrity systems must be able to run continuously and faultlessly to avoid death, injury or financial loss and able to detect when they are at risk of failure so that they can be taken offline safely. E.g.</a:t>
            </a:r>
          </a:p>
          <a:p>
            <a:pPr marL="0" indent="0">
              <a:lnSpc>
                <a:spcPct val="120000"/>
              </a:lnSpc>
              <a:spcBef>
                <a:spcPts val="0"/>
              </a:spcBef>
              <a:buNone/>
            </a:pPr>
            <a:r>
              <a:rPr lang="en-GB" sz="2400" i="1" dirty="0" smtClean="0">
                <a:cs typeface="Consolas" panose="020B0609020204030204" pitchFamily="49" charset="0"/>
              </a:rPr>
              <a:t>Life support machines that monitor patients and keep them alive,</a:t>
            </a:r>
          </a:p>
          <a:p>
            <a:pPr marL="0" indent="0">
              <a:lnSpc>
                <a:spcPct val="120000"/>
              </a:lnSpc>
              <a:spcBef>
                <a:spcPts val="0"/>
              </a:spcBef>
              <a:buNone/>
            </a:pPr>
            <a:r>
              <a:rPr lang="en-GB" sz="2400" i="1" dirty="0" smtClean="0">
                <a:cs typeface="Consolas" panose="020B0609020204030204" pitchFamily="49" charset="0"/>
              </a:rPr>
              <a:t>Autopilot systems that maintain flight paths and keep aeroplanes stable,</a:t>
            </a:r>
          </a:p>
          <a:p>
            <a:pPr marL="0" indent="0">
              <a:lnSpc>
                <a:spcPct val="120000"/>
              </a:lnSpc>
              <a:spcBef>
                <a:spcPts val="0"/>
              </a:spcBef>
              <a:buNone/>
            </a:pPr>
            <a:r>
              <a:rPr lang="en-GB" sz="2400" i="1" dirty="0" smtClean="0">
                <a:cs typeface="Consolas" panose="020B0609020204030204" pitchFamily="49" charset="0"/>
              </a:rPr>
              <a:t>ABS braking systems on cars that swiftly release and re-apply brakes on cars,</a:t>
            </a:r>
          </a:p>
          <a:p>
            <a:pPr marL="0" indent="0">
              <a:lnSpc>
                <a:spcPct val="120000"/>
              </a:lnSpc>
              <a:spcBef>
                <a:spcPts val="0"/>
              </a:spcBef>
              <a:buNone/>
            </a:pPr>
            <a:r>
              <a:rPr lang="en-GB" sz="2400" i="1" dirty="0" smtClean="0">
                <a:cs typeface="Consolas" panose="020B0609020204030204" pitchFamily="49" charset="0"/>
              </a:rPr>
              <a:t>Control systems in nuclear power plants,</a:t>
            </a:r>
          </a:p>
          <a:p>
            <a:pPr marL="0" indent="0">
              <a:lnSpc>
                <a:spcPct val="120000"/>
              </a:lnSpc>
              <a:spcBef>
                <a:spcPts val="0"/>
              </a:spcBef>
              <a:buNone/>
            </a:pPr>
            <a:r>
              <a:rPr lang="en-GB" sz="2400" i="1" dirty="0" smtClean="0">
                <a:cs typeface="Consolas" panose="020B0609020204030204" pitchFamily="49" charset="0"/>
              </a:rPr>
              <a:t>Guidance systems on advanced weaponry,</a:t>
            </a:r>
          </a:p>
          <a:p>
            <a:pPr marL="0" indent="0">
              <a:lnSpc>
                <a:spcPct val="120000"/>
              </a:lnSpc>
              <a:spcBef>
                <a:spcPts val="0"/>
              </a:spcBef>
              <a:buNone/>
            </a:pPr>
            <a:r>
              <a:rPr lang="en-GB" sz="2400" i="1" dirty="0" smtClean="0">
                <a:cs typeface="Consolas" panose="020B0609020204030204" pitchFamily="49" charset="0"/>
              </a:rPr>
              <a:t>Banking systems handling multi-million pound trades between International banks</a:t>
            </a:r>
            <a:endParaRPr lang="en-GB" sz="2400" i="1" dirty="0">
              <a:cs typeface="Consolas" panose="020B0609020204030204" pitchFamily="49" charset="0"/>
            </a:endParaRPr>
          </a:p>
        </p:txBody>
      </p:sp>
    </p:spTree>
    <p:extLst>
      <p:ext uri="{BB962C8B-B14F-4D97-AF65-F5344CB8AC3E}">
        <p14:creationId xmlns:p14="http://schemas.microsoft.com/office/powerpoint/2010/main" val="3247737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0674"/>
            <a:ext cx="9144000" cy="954050"/>
          </a:xfrm>
        </p:spPr>
        <p:txBody>
          <a:bodyPr/>
          <a:lstStyle/>
          <a:p>
            <a:r>
              <a:rPr lang="en-GB" dirty="0" smtClean="0"/>
              <a:t>GCSE Revision (3.1.8.2)</a:t>
            </a:r>
            <a:endParaRPr lang="en-GB" dirty="0"/>
          </a:p>
        </p:txBody>
      </p:sp>
      <p:sp>
        <p:nvSpPr>
          <p:cNvPr id="3" name="Subtitle 2"/>
          <p:cNvSpPr>
            <a:spLocks noGrp="1"/>
          </p:cNvSpPr>
          <p:nvPr>
            <p:ph type="subTitle" idx="1"/>
          </p:nvPr>
        </p:nvSpPr>
        <p:spPr>
          <a:xfrm>
            <a:off x="790832" y="1784254"/>
            <a:ext cx="10614454" cy="4363158"/>
          </a:xfrm>
        </p:spPr>
        <p:txBody>
          <a:bodyPr>
            <a:normAutofit/>
          </a:bodyPr>
          <a:lstStyle/>
          <a:p>
            <a:pPr algn="l"/>
            <a:r>
              <a:rPr lang="en-US" sz="3200" dirty="0" smtClean="0"/>
              <a:t>1. Be </a:t>
            </a:r>
            <a:r>
              <a:rPr lang="en-US" sz="3200" dirty="0"/>
              <a:t>able to describe and explain the fundamental pieces of hardware required to make a functioning computer system</a:t>
            </a:r>
          </a:p>
          <a:p>
            <a:pPr algn="l"/>
            <a:r>
              <a:rPr lang="en-US" sz="3200" dirty="0" smtClean="0"/>
              <a:t>2. Be </a:t>
            </a:r>
            <a:r>
              <a:rPr lang="en-US" sz="3200" dirty="0"/>
              <a:t>able to discuss how developments in different hardware technologies (including memory and processor) are leading to exciting innovative products being created, </a:t>
            </a:r>
            <a:r>
              <a:rPr lang="en-US" sz="3200" dirty="0" err="1"/>
              <a:t>eg</a:t>
            </a:r>
            <a:r>
              <a:rPr lang="en-US" sz="3200" dirty="0"/>
              <a:t> in the mobile and gaming industries </a:t>
            </a:r>
          </a:p>
          <a:p>
            <a:pPr algn="l"/>
            <a:r>
              <a:rPr lang="en-US" sz="3200" dirty="0" smtClean="0"/>
              <a:t>3. Be </a:t>
            </a:r>
            <a:r>
              <a:rPr lang="en-US" sz="3200" dirty="0"/>
              <a:t>able to </a:t>
            </a:r>
            <a:r>
              <a:rPr lang="en-US" sz="3200" dirty="0" err="1"/>
              <a:t>categorise</a:t>
            </a:r>
            <a:r>
              <a:rPr lang="en-US" sz="3200" dirty="0"/>
              <a:t> devices as input or output depending on their function.</a:t>
            </a:r>
            <a:endParaRPr lang="en-GB" sz="3200" dirty="0"/>
          </a:p>
        </p:txBody>
      </p:sp>
    </p:spTree>
    <p:extLst>
      <p:ext uri="{BB962C8B-B14F-4D97-AF65-F5344CB8AC3E}">
        <p14:creationId xmlns:p14="http://schemas.microsoft.com/office/powerpoint/2010/main" val="1309232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Hardware</a:t>
            </a:r>
            <a:endParaRPr lang="en-GB" dirty="0"/>
          </a:p>
        </p:txBody>
      </p:sp>
      <p:sp>
        <p:nvSpPr>
          <p:cNvPr id="3" name="Content Placeholder 2"/>
          <p:cNvSpPr>
            <a:spLocks noGrp="1"/>
          </p:cNvSpPr>
          <p:nvPr>
            <p:ph idx="1"/>
          </p:nvPr>
        </p:nvSpPr>
        <p:spPr>
          <a:xfrm>
            <a:off x="457199" y="1825625"/>
            <a:ext cx="11343503" cy="4723456"/>
          </a:xfrm>
        </p:spPr>
        <p:txBody>
          <a:bodyPr>
            <a:normAutofit fontScale="85000" lnSpcReduction="20000"/>
          </a:bodyPr>
          <a:lstStyle/>
          <a:p>
            <a:pPr marL="0" indent="0">
              <a:buNone/>
            </a:pPr>
            <a:r>
              <a:rPr lang="en-US" sz="3600" u="sng" dirty="0" smtClean="0"/>
              <a:t>PSU:</a:t>
            </a:r>
            <a:r>
              <a:rPr lang="en-US" sz="3600" dirty="0" smtClean="0"/>
              <a:t> Power supply to convert mains AC to DC voltage for computer.</a:t>
            </a:r>
            <a:endParaRPr lang="en-US" sz="3600" u="sng" dirty="0" smtClean="0"/>
          </a:p>
          <a:p>
            <a:pPr marL="0" indent="0">
              <a:buNone/>
            </a:pPr>
            <a:r>
              <a:rPr lang="en-US" sz="3600" u="sng" dirty="0" smtClean="0"/>
              <a:t>Motherboard:</a:t>
            </a:r>
            <a:r>
              <a:rPr lang="en-US" sz="3600" dirty="0" smtClean="0"/>
              <a:t> The circuit-board that all other core components are connected to.</a:t>
            </a:r>
          </a:p>
          <a:p>
            <a:pPr marL="0" indent="0">
              <a:buNone/>
            </a:pPr>
            <a:r>
              <a:rPr lang="en-US" sz="3600" u="sng" dirty="0" smtClean="0"/>
              <a:t>CPU:</a:t>
            </a:r>
            <a:r>
              <a:rPr lang="en-US" sz="3600" dirty="0" smtClean="0"/>
              <a:t> A chip responsible for performing calculations. These perform instructions at a particular clock-frequency (measured in GHz), which determines how fast they can process data (bigger number is better). Multi-core machines can perform tasks simultaneously, where this is desired (e.g. a game rendering enemy AI on one core and sound on the other). </a:t>
            </a:r>
          </a:p>
          <a:p>
            <a:pPr marL="0" indent="0">
              <a:buNone/>
            </a:pPr>
            <a:r>
              <a:rPr lang="en-US" sz="3600" u="sng" dirty="0" smtClean="0"/>
              <a:t>RAM:</a:t>
            </a:r>
            <a:r>
              <a:rPr lang="en-US" sz="3600" dirty="0" smtClean="0"/>
              <a:t> Random Access Memory. High-speed, short-term storage, measured in Gigabytes. Volatile storage, meaning that if the power is turned off, whatever is in RAM is lost. </a:t>
            </a:r>
          </a:p>
        </p:txBody>
      </p:sp>
    </p:spTree>
    <p:extLst>
      <p:ext uri="{BB962C8B-B14F-4D97-AF65-F5344CB8AC3E}">
        <p14:creationId xmlns:p14="http://schemas.microsoft.com/office/powerpoint/2010/main" val="3705252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Hardware </a:t>
            </a:r>
            <a:r>
              <a:rPr lang="en-GB" i="1" dirty="0" smtClean="0"/>
              <a:t>(continued)</a:t>
            </a:r>
            <a:endParaRPr lang="en-GB" i="1" dirty="0"/>
          </a:p>
        </p:txBody>
      </p:sp>
      <p:sp>
        <p:nvSpPr>
          <p:cNvPr id="3" name="Content Placeholder 2"/>
          <p:cNvSpPr>
            <a:spLocks noGrp="1"/>
          </p:cNvSpPr>
          <p:nvPr>
            <p:ph idx="1"/>
          </p:nvPr>
        </p:nvSpPr>
        <p:spPr>
          <a:xfrm>
            <a:off x="531341" y="1825625"/>
            <a:ext cx="11145794" cy="4723456"/>
          </a:xfrm>
        </p:spPr>
        <p:txBody>
          <a:bodyPr>
            <a:normAutofit fontScale="85000" lnSpcReduction="20000"/>
          </a:bodyPr>
          <a:lstStyle/>
          <a:p>
            <a:pPr marL="0" indent="0">
              <a:buNone/>
            </a:pPr>
            <a:r>
              <a:rPr lang="en-US" sz="3600" u="sng" dirty="0" smtClean="0"/>
              <a:t>ROM:</a:t>
            </a:r>
            <a:r>
              <a:rPr lang="en-US" sz="3600" dirty="0" smtClean="0"/>
              <a:t> Read-only Memory. Contains bootstrapping instructions for the computer upon initial start-up to enable the computer to boot its operating system. Also commonly used in embedded systems (e.g. dishwasher, microwave) where the program doesn’t need to be changed.</a:t>
            </a:r>
          </a:p>
          <a:p>
            <a:pPr marL="0" indent="0">
              <a:buNone/>
            </a:pPr>
            <a:r>
              <a:rPr lang="en-US" sz="3600" u="sng" dirty="0" smtClean="0"/>
              <a:t>Graphics card:</a:t>
            </a:r>
            <a:r>
              <a:rPr lang="en-US" sz="3600" dirty="0" smtClean="0"/>
              <a:t> A separate circuit-board containing a dedicated GPU. This frees up the main CPU to perform other tasks when gaming or using 3D graphics applications. </a:t>
            </a:r>
          </a:p>
          <a:p>
            <a:pPr marL="0" indent="0">
              <a:buNone/>
            </a:pPr>
            <a:r>
              <a:rPr lang="en-US" sz="3600" u="sng" dirty="0" smtClean="0"/>
              <a:t>Hard Drive:</a:t>
            </a:r>
            <a:r>
              <a:rPr lang="en-US" sz="3600" dirty="0" smtClean="0"/>
              <a:t> Permanent non-volatile storage, available in different sizes from a few hundred gigabytes to terabytes of storage. Can be either mechanical (traditional) or solid-state (SSD) in design. SSDs are considerably faster performing (as they have no moving parts) but don’t come in such large capacities. Stores OS, programs </a:t>
            </a:r>
            <a:r>
              <a:rPr lang="en-US" sz="3600" dirty="0"/>
              <a:t>&amp;</a:t>
            </a:r>
            <a:r>
              <a:rPr lang="en-US" sz="3600" dirty="0" smtClean="0"/>
              <a:t>files.</a:t>
            </a:r>
          </a:p>
        </p:txBody>
      </p:sp>
    </p:spTree>
    <p:extLst>
      <p:ext uri="{BB962C8B-B14F-4D97-AF65-F5344CB8AC3E}">
        <p14:creationId xmlns:p14="http://schemas.microsoft.com/office/powerpoint/2010/main" val="1101637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Hardware </a:t>
            </a:r>
            <a:r>
              <a:rPr lang="en-GB" i="1" dirty="0" smtClean="0"/>
              <a:t>(last one)</a:t>
            </a:r>
            <a:endParaRPr lang="en-GB" i="1" dirty="0"/>
          </a:p>
        </p:txBody>
      </p:sp>
      <p:sp>
        <p:nvSpPr>
          <p:cNvPr id="3" name="Content Placeholder 2"/>
          <p:cNvSpPr>
            <a:spLocks noGrp="1"/>
          </p:cNvSpPr>
          <p:nvPr>
            <p:ph idx="1"/>
          </p:nvPr>
        </p:nvSpPr>
        <p:spPr>
          <a:xfrm>
            <a:off x="531341" y="1825625"/>
            <a:ext cx="11145794" cy="4723456"/>
          </a:xfrm>
        </p:spPr>
        <p:txBody>
          <a:bodyPr>
            <a:normAutofit fontScale="70000" lnSpcReduction="20000"/>
          </a:bodyPr>
          <a:lstStyle/>
          <a:p>
            <a:pPr marL="0" indent="0">
              <a:buNone/>
            </a:pPr>
            <a:r>
              <a:rPr lang="en-US" sz="3600" u="sng" dirty="0" smtClean="0"/>
              <a:t>SSD Technology:</a:t>
            </a:r>
            <a:endParaRPr lang="en-US" sz="3600" dirty="0" smtClean="0"/>
          </a:p>
          <a:p>
            <a:pPr marL="0" indent="0">
              <a:buNone/>
            </a:pPr>
            <a:r>
              <a:rPr lang="en-US" sz="3600" dirty="0"/>
              <a:t>No mechanical parts in solid state media. Magnetic media are often unsuitable for mobile use because the mechanical parts are less robust during movement.</a:t>
            </a:r>
          </a:p>
          <a:p>
            <a:pPr marL="0" indent="0">
              <a:buNone/>
            </a:pPr>
            <a:r>
              <a:rPr lang="en-US" sz="3600" dirty="0"/>
              <a:t>Speed of read access higher in solid state drives. Data can often be read more quickly from solid state media than magnetic media.</a:t>
            </a:r>
          </a:p>
          <a:p>
            <a:pPr marL="0" indent="0">
              <a:buNone/>
            </a:pPr>
            <a:r>
              <a:rPr lang="en-US" sz="3600" dirty="0"/>
              <a:t>Solid state media can be more compact than magnetic media. The smaller size enables better mobility;</a:t>
            </a:r>
          </a:p>
          <a:p>
            <a:pPr marL="0" indent="0">
              <a:buNone/>
            </a:pPr>
            <a:r>
              <a:rPr lang="en-US" sz="3600" dirty="0" smtClean="0"/>
              <a:t>Mobile device batteries </a:t>
            </a:r>
            <a:r>
              <a:rPr lang="en-US" sz="3600" dirty="0"/>
              <a:t>will last longer; solid state media uses less power as there is no motor to spin.</a:t>
            </a:r>
          </a:p>
          <a:p>
            <a:pPr marL="0" indent="0">
              <a:buNone/>
            </a:pPr>
            <a:r>
              <a:rPr lang="en-US" sz="3600" dirty="0"/>
              <a:t>Less heat generated when using solid state as power is used more efficiently. </a:t>
            </a:r>
          </a:p>
          <a:p>
            <a:pPr marL="0" indent="0">
              <a:buNone/>
            </a:pPr>
            <a:r>
              <a:rPr lang="en-US" sz="3600" dirty="0"/>
              <a:t>Solid state is silent - makes it more attractive to use.</a:t>
            </a:r>
            <a:endParaRPr lang="en-US" sz="3600" dirty="0" smtClean="0"/>
          </a:p>
        </p:txBody>
      </p:sp>
    </p:spTree>
    <p:extLst>
      <p:ext uri="{BB962C8B-B14F-4D97-AF65-F5344CB8AC3E}">
        <p14:creationId xmlns:p14="http://schemas.microsoft.com/office/powerpoint/2010/main" val="3144879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Hardware - Developments</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US" sz="3600" dirty="0" smtClean="0"/>
              <a:t>Smaller, cheaper, more power-efficient components are constantly under development, with larger capacities, more cores, faster clock-speeds and so on. </a:t>
            </a:r>
          </a:p>
          <a:p>
            <a:pPr marL="0" indent="0">
              <a:buNone/>
            </a:pPr>
            <a:r>
              <a:rPr lang="en-US" sz="3600" dirty="0" smtClean="0"/>
              <a:t>This has enabled devices like the Raspberry Pi Zero (a full PC the size of a pack of chewing gum for £5, multi-core mobile ‘phones, advanced gaming consoles, electric cars that can be charged and upgraded wirelessly, AIs that can recognize images in almost real-time and lightweight VR headsets. </a:t>
            </a:r>
          </a:p>
        </p:txBody>
      </p:sp>
    </p:spTree>
    <p:extLst>
      <p:ext uri="{BB962C8B-B14F-4D97-AF65-F5344CB8AC3E}">
        <p14:creationId xmlns:p14="http://schemas.microsoft.com/office/powerpoint/2010/main" val="1829388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1853</TotalTime>
  <Words>1648</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Consolas</vt:lpstr>
      <vt:lpstr>Office Theme</vt:lpstr>
      <vt:lpstr>GCSE Revision (3.1.8)</vt:lpstr>
      <vt:lpstr>Computer System definition</vt:lpstr>
      <vt:lpstr>Importance of Computer systems</vt:lpstr>
      <vt:lpstr>Understand that computer systems must be reliable and robust and be able to discuss the reasons why this is important.</vt:lpstr>
      <vt:lpstr>GCSE Revision (3.1.8.2)</vt:lpstr>
      <vt:lpstr>Computer Hardware</vt:lpstr>
      <vt:lpstr>Computer Hardware (continued)</vt:lpstr>
      <vt:lpstr>Computer Hardware (last one)</vt:lpstr>
      <vt:lpstr>Computer Hardware - Developments</vt:lpstr>
      <vt:lpstr>Input / Output devices</vt:lpstr>
      <vt:lpstr>CPU</vt:lpstr>
      <vt:lpstr>CPU - Purpose</vt:lpstr>
      <vt:lpstr>CPU – Improving performance</vt:lpstr>
      <vt:lpstr>Practice Questions</vt:lpstr>
      <vt:lpstr>Practice Questions</vt:lpstr>
      <vt:lpstr>Practice Questions</vt:lpstr>
      <vt:lpstr>Practice Questions</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Brown</dc:creator>
  <cp:lastModifiedBy>Stephen Brown</cp:lastModifiedBy>
  <cp:revision>14</cp:revision>
  <dcterms:created xsi:type="dcterms:W3CDTF">2016-04-11T06:35:41Z</dcterms:created>
  <dcterms:modified xsi:type="dcterms:W3CDTF">2016-04-17T22:09:54Z</dcterms:modified>
</cp:coreProperties>
</file>