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71" r:id="rId6"/>
    <p:sldId id="27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18" d="100"/>
          <a:sy n="118" d="100"/>
        </p:scale>
        <p:origin x="1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46211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4223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97259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192510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362FE-3EED-4F92-9F4F-3879AC336A5D}" type="datetimeFigureOut">
              <a:rPr lang="en-GB" smtClean="0"/>
              <a:t>18/04/2016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256198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74362FE-3EED-4F92-9F4F-3879AC336A5D}" type="datetimeFigureOut">
              <a:rPr lang="en-GB" smtClean="0"/>
              <a:t>18/04/2016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279282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74362FE-3EED-4F92-9F4F-3879AC336A5D}" type="datetimeFigureOut">
              <a:rPr lang="en-GB" smtClean="0"/>
              <a:t>18/04/2016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95149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74362FE-3EED-4F92-9F4F-3879AC336A5D}" type="datetimeFigureOut">
              <a:rPr lang="en-GB" smtClean="0"/>
              <a:t>18/04/2016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186753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362FE-3EED-4F92-9F4F-3879AC336A5D}" type="datetimeFigureOut">
              <a:rPr lang="en-GB" smtClean="0"/>
              <a:t>18/04/2016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86480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62FE-3EED-4F92-9F4F-3879AC336A5D}" type="datetimeFigureOut">
              <a:rPr lang="en-GB" smtClean="0"/>
              <a:t>18/04/2016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3947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62FE-3EED-4F92-9F4F-3879AC336A5D}" type="datetimeFigureOut">
              <a:rPr lang="en-GB" smtClean="0"/>
              <a:t>18/04/2016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77381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362FE-3EED-4F92-9F4F-3879AC336A5D}" type="datetimeFigureOut">
              <a:rPr lang="en-GB" smtClean="0"/>
              <a:t>18/04/2016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8FE50-A0AF-4F88-906E-4367D454D86B}" type="slidenum">
              <a:rPr lang="en-GB" smtClean="0"/>
              <a:t>‹#›</a:t>
            </a:fld>
            <a:endParaRPr lang="en-GB"/>
          </a:p>
        </p:txBody>
      </p:sp>
    </p:spTree>
    <p:extLst>
      <p:ext uri="{BB962C8B-B14F-4D97-AF65-F5344CB8AC3E}">
        <p14:creationId xmlns:p14="http://schemas.microsoft.com/office/powerpoint/2010/main" val="384275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0674"/>
            <a:ext cx="9144000" cy="954050"/>
          </a:xfrm>
        </p:spPr>
        <p:txBody>
          <a:bodyPr/>
          <a:lstStyle/>
          <a:p>
            <a:r>
              <a:rPr lang="en-GB" dirty="0" smtClean="0"/>
              <a:t>Memory – 3.1.8.4</a:t>
            </a:r>
            <a:endParaRPr lang="en-GB" dirty="0"/>
          </a:p>
        </p:txBody>
      </p:sp>
      <p:sp>
        <p:nvSpPr>
          <p:cNvPr id="3" name="Subtitle 2"/>
          <p:cNvSpPr>
            <a:spLocks noGrp="1"/>
          </p:cNvSpPr>
          <p:nvPr>
            <p:ph type="subTitle" idx="1"/>
          </p:nvPr>
        </p:nvSpPr>
        <p:spPr>
          <a:xfrm>
            <a:off x="716096" y="1784254"/>
            <a:ext cx="9951904" cy="4363158"/>
          </a:xfrm>
        </p:spPr>
        <p:txBody>
          <a:bodyPr>
            <a:normAutofit/>
          </a:bodyPr>
          <a:lstStyle/>
          <a:p>
            <a:pPr algn="l"/>
            <a:r>
              <a:rPr lang="en-US" sz="3200" dirty="0" smtClean="0"/>
              <a:t>Know </a:t>
            </a:r>
            <a:r>
              <a:rPr lang="en-US" sz="3200" dirty="0"/>
              <a:t>the differences between non-volatile and volatile </a:t>
            </a:r>
            <a:r>
              <a:rPr lang="en-US" sz="3200" dirty="0" smtClean="0"/>
              <a:t>memory.</a:t>
            </a:r>
            <a:endParaRPr lang="en-US" sz="3200" dirty="0"/>
          </a:p>
          <a:p>
            <a:pPr algn="l"/>
            <a:r>
              <a:rPr lang="en-US" sz="3200" dirty="0"/>
              <a:t>Understand the purpose of both types of memory and when each should be </a:t>
            </a:r>
            <a:r>
              <a:rPr lang="en-US" sz="3200" dirty="0" smtClean="0"/>
              <a:t>used.</a:t>
            </a:r>
            <a:endParaRPr lang="en-US" sz="3200" dirty="0"/>
          </a:p>
          <a:p>
            <a:pPr algn="l"/>
            <a:r>
              <a:rPr lang="en-US" sz="3200" dirty="0"/>
              <a:t>Be able to explain the purpose of virtual memory and cache </a:t>
            </a:r>
            <a:r>
              <a:rPr lang="en-US" sz="3200" dirty="0" smtClean="0"/>
              <a:t>memory.</a:t>
            </a:r>
            <a:endParaRPr lang="en-US" sz="3200" dirty="0"/>
          </a:p>
          <a:p>
            <a:pPr algn="l"/>
            <a:r>
              <a:rPr lang="en-US" sz="3200" dirty="0" smtClean="0"/>
              <a:t>Be </a:t>
            </a:r>
            <a:r>
              <a:rPr lang="en-US" sz="3200" dirty="0"/>
              <a:t>able to explain the concept that data and instructions are stored in memory and processed by the CPU.</a:t>
            </a:r>
            <a:endParaRPr lang="en-GB" sz="3200" dirty="0"/>
          </a:p>
        </p:txBody>
      </p:sp>
    </p:spTree>
    <p:extLst>
      <p:ext uri="{BB962C8B-B14F-4D97-AF65-F5344CB8AC3E}">
        <p14:creationId xmlns:p14="http://schemas.microsoft.com/office/powerpoint/2010/main" val="3942176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0674"/>
            <a:ext cx="9144000" cy="954050"/>
          </a:xfrm>
        </p:spPr>
        <p:txBody>
          <a:bodyPr/>
          <a:lstStyle/>
          <a:p>
            <a:pPr algn="l"/>
            <a:r>
              <a:rPr lang="en-GB" dirty="0" smtClean="0"/>
              <a:t>Volatility</a:t>
            </a:r>
            <a:endParaRPr lang="en-GB" dirty="0"/>
          </a:p>
        </p:txBody>
      </p:sp>
      <p:sp>
        <p:nvSpPr>
          <p:cNvPr id="3" name="Subtitle 2"/>
          <p:cNvSpPr>
            <a:spLocks noGrp="1"/>
          </p:cNvSpPr>
          <p:nvPr>
            <p:ph type="subTitle" idx="1"/>
          </p:nvPr>
        </p:nvSpPr>
        <p:spPr>
          <a:xfrm>
            <a:off x="716096" y="1784254"/>
            <a:ext cx="9951904" cy="4363158"/>
          </a:xfrm>
        </p:spPr>
        <p:txBody>
          <a:bodyPr>
            <a:normAutofit/>
          </a:bodyPr>
          <a:lstStyle/>
          <a:p>
            <a:pPr algn="l"/>
            <a:r>
              <a:rPr lang="en-US" sz="3200" dirty="0" smtClean="0"/>
              <a:t>Volatile memory is that which loses its content when the computer is turned off, I.e. RAM or CPU cache. </a:t>
            </a:r>
          </a:p>
          <a:p>
            <a:pPr algn="l"/>
            <a:r>
              <a:rPr lang="en-GB" sz="3200" dirty="0" smtClean="0"/>
              <a:t>Non-volatile memory is that which does not lose its content. The ROM on a PC needs to be non-volatile, as it contains start-up instructions to allow the computer to boot it’s OS.</a:t>
            </a:r>
          </a:p>
          <a:p>
            <a:pPr algn="l"/>
            <a:r>
              <a:rPr lang="en-GB" sz="3200" dirty="0" smtClean="0"/>
              <a:t>Non-volatile memory is also used in appliances which won’t be re-programmed in the future, like a microwave oven. </a:t>
            </a:r>
            <a:endParaRPr lang="en-GB" sz="3200" dirty="0"/>
          </a:p>
        </p:txBody>
      </p:sp>
    </p:spTree>
    <p:extLst>
      <p:ext uri="{BB962C8B-B14F-4D97-AF65-F5344CB8AC3E}">
        <p14:creationId xmlns:p14="http://schemas.microsoft.com/office/powerpoint/2010/main" val="4140481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0674"/>
            <a:ext cx="9144000" cy="954050"/>
          </a:xfrm>
        </p:spPr>
        <p:txBody>
          <a:bodyPr/>
          <a:lstStyle/>
          <a:p>
            <a:pPr algn="l"/>
            <a:r>
              <a:rPr lang="en-GB" dirty="0" smtClean="0"/>
              <a:t>Virtual Memory</a:t>
            </a:r>
            <a:endParaRPr lang="en-GB" dirty="0"/>
          </a:p>
        </p:txBody>
      </p:sp>
      <p:sp>
        <p:nvSpPr>
          <p:cNvPr id="3" name="Subtitle 2"/>
          <p:cNvSpPr>
            <a:spLocks noGrp="1"/>
          </p:cNvSpPr>
          <p:nvPr>
            <p:ph type="subTitle" idx="1"/>
          </p:nvPr>
        </p:nvSpPr>
        <p:spPr>
          <a:xfrm>
            <a:off x="506776" y="1784254"/>
            <a:ext cx="11204154" cy="4363158"/>
          </a:xfrm>
        </p:spPr>
        <p:txBody>
          <a:bodyPr>
            <a:normAutofit fontScale="92500"/>
          </a:bodyPr>
          <a:lstStyle/>
          <a:p>
            <a:pPr algn="l"/>
            <a:r>
              <a:rPr lang="en-GB" sz="3200" dirty="0" smtClean="0"/>
              <a:t>RAM is a finite resource. Modern computer systems place a large demand on system RAM, and it can easily exceed what is available (</a:t>
            </a:r>
            <a:r>
              <a:rPr lang="en-GB" sz="3200" i="1" dirty="0" smtClean="0"/>
              <a:t>E.g. when attempting to render a video while composing an email, printing your homework and streaming music and copying files onto a USB stick simultaneously</a:t>
            </a:r>
            <a:r>
              <a:rPr lang="en-GB" sz="3200" dirty="0" smtClean="0"/>
              <a:t>). </a:t>
            </a:r>
          </a:p>
          <a:p>
            <a:pPr algn="l"/>
            <a:r>
              <a:rPr lang="en-GB" sz="3200" dirty="0" smtClean="0"/>
              <a:t>To give the illusion that more RAM is available, Virtual memory is used. This is simply allocating a part of the Hard disk to treated as if it were very slow RAM. Using Virtual memory heavily slows a computer’s performance </a:t>
            </a:r>
            <a:r>
              <a:rPr lang="en-GB" sz="3200" dirty="0" smtClean="0"/>
              <a:t>considerably; a HDD might take 15ms to read a sector; RAM can read in a few nano</a:t>
            </a:r>
            <a:r>
              <a:rPr lang="en-GB" sz="3200" dirty="0" smtClean="0"/>
              <a:t>seconds. 1ms = 1,000,000ns</a:t>
            </a:r>
            <a:endParaRPr lang="en-GB" sz="3200" dirty="0"/>
          </a:p>
        </p:txBody>
      </p:sp>
    </p:spTree>
    <p:extLst>
      <p:ext uri="{BB962C8B-B14F-4D97-AF65-F5344CB8AC3E}">
        <p14:creationId xmlns:p14="http://schemas.microsoft.com/office/powerpoint/2010/main" val="1174640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0674"/>
            <a:ext cx="9144000" cy="954050"/>
          </a:xfrm>
        </p:spPr>
        <p:txBody>
          <a:bodyPr/>
          <a:lstStyle/>
          <a:p>
            <a:pPr algn="l"/>
            <a:r>
              <a:rPr lang="en-GB" dirty="0" smtClean="0"/>
              <a:t>Cache memory</a:t>
            </a:r>
            <a:endParaRPr lang="en-GB" dirty="0"/>
          </a:p>
        </p:txBody>
      </p:sp>
      <p:sp>
        <p:nvSpPr>
          <p:cNvPr id="3" name="Subtitle 2"/>
          <p:cNvSpPr>
            <a:spLocks noGrp="1"/>
          </p:cNvSpPr>
          <p:nvPr>
            <p:ph type="subTitle" idx="1"/>
          </p:nvPr>
        </p:nvSpPr>
        <p:spPr>
          <a:xfrm>
            <a:off x="506776" y="1784254"/>
            <a:ext cx="11204154" cy="4363158"/>
          </a:xfrm>
        </p:spPr>
        <p:txBody>
          <a:bodyPr>
            <a:normAutofit/>
          </a:bodyPr>
          <a:lstStyle/>
          <a:p>
            <a:pPr algn="l"/>
            <a:r>
              <a:rPr lang="en-GB" sz="3200" dirty="0" smtClean="0"/>
              <a:t>To maximize computer performance, it is desirable to make the feeding data for processing to the CPU and retrieving it afterwards as quick as possible. RAM is fast, but cache memory is even faster. Cache memory comes in smaller sizes that RAM (i.e. a few megabytes as opposed to gigabytes of RAM). </a:t>
            </a:r>
          </a:p>
          <a:p>
            <a:pPr algn="l"/>
            <a:endParaRPr lang="en-GB" sz="3200" dirty="0"/>
          </a:p>
          <a:p>
            <a:pPr algn="l"/>
            <a:r>
              <a:rPr lang="en-GB" sz="3200" dirty="0" smtClean="0"/>
              <a:t>Cache memory will hold the most regularly accessed data or instructions for the CPU, so that they’re more quickly available, further increasing overall computer performance. </a:t>
            </a:r>
          </a:p>
        </p:txBody>
      </p:sp>
    </p:spTree>
    <p:extLst>
      <p:ext uri="{BB962C8B-B14F-4D97-AF65-F5344CB8AC3E}">
        <p14:creationId xmlns:p14="http://schemas.microsoft.com/office/powerpoint/2010/main" val="3247953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Fetch/Execute Cycle</a:t>
            </a:r>
            <a:endParaRPr lang="en-GB" dirty="0"/>
          </a:p>
        </p:txBody>
      </p:sp>
      <p:sp>
        <p:nvSpPr>
          <p:cNvPr id="3" name="Content Placeholder 2"/>
          <p:cNvSpPr>
            <a:spLocks noGrp="1"/>
          </p:cNvSpPr>
          <p:nvPr>
            <p:ph idx="1"/>
          </p:nvPr>
        </p:nvSpPr>
        <p:spPr>
          <a:xfrm>
            <a:off x="209319" y="1825624"/>
            <a:ext cx="11688897" cy="4674327"/>
          </a:xfrm>
        </p:spPr>
        <p:txBody>
          <a:bodyPr>
            <a:normAutofit/>
          </a:bodyPr>
          <a:lstStyle/>
          <a:p>
            <a:pPr marL="0" indent="0">
              <a:buNone/>
            </a:pPr>
            <a:r>
              <a:rPr lang="en-US" sz="3600" dirty="0" smtClean="0">
                <a:cs typeface="Consolas" panose="020B0609020204030204" pitchFamily="49" charset="0"/>
              </a:rPr>
              <a:t>Load </a:t>
            </a:r>
            <a:r>
              <a:rPr lang="en-US" sz="3600" dirty="0">
                <a:cs typeface="Consolas" panose="020B0609020204030204" pitchFamily="49" charset="0"/>
              </a:rPr>
              <a:t>instructions from secondary storage to </a:t>
            </a:r>
            <a:r>
              <a:rPr lang="en-US" sz="3600" dirty="0" smtClean="0">
                <a:cs typeface="Consolas" panose="020B0609020204030204" pitchFamily="49" charset="0"/>
              </a:rPr>
              <a:t>memory,</a:t>
            </a:r>
            <a:endParaRPr lang="en-US" sz="3600" dirty="0">
              <a:cs typeface="Consolas" panose="020B0609020204030204" pitchFamily="49" charset="0"/>
            </a:endParaRPr>
          </a:p>
          <a:p>
            <a:pPr marL="0" indent="0">
              <a:buNone/>
            </a:pPr>
            <a:r>
              <a:rPr lang="en-US" sz="3600" dirty="0">
                <a:cs typeface="Consolas" panose="020B0609020204030204" pitchFamily="49" charset="0"/>
              </a:rPr>
              <a:t>Instructions are stored in a contiguous </a:t>
            </a:r>
            <a:r>
              <a:rPr lang="en-US" sz="3600" dirty="0" smtClean="0">
                <a:cs typeface="Consolas" panose="020B0609020204030204" pitchFamily="49" charset="0"/>
              </a:rPr>
              <a:t>format,</a:t>
            </a:r>
            <a:endParaRPr lang="en-US" sz="3600" dirty="0">
              <a:cs typeface="Consolas" panose="020B0609020204030204" pitchFamily="49" charset="0"/>
            </a:endParaRPr>
          </a:p>
          <a:p>
            <a:pPr marL="0" indent="0">
              <a:buNone/>
            </a:pPr>
            <a:r>
              <a:rPr lang="en-US" sz="3600" dirty="0">
                <a:cs typeface="Consolas" panose="020B0609020204030204" pitchFamily="49" charset="0"/>
              </a:rPr>
              <a:t>The processor fetches an instruction from </a:t>
            </a:r>
            <a:r>
              <a:rPr lang="en-US" sz="3600" dirty="0" smtClean="0">
                <a:cs typeface="Consolas" panose="020B0609020204030204" pitchFamily="49" charset="0"/>
              </a:rPr>
              <a:t>memory,</a:t>
            </a:r>
            <a:endParaRPr lang="en-US" sz="3600" dirty="0">
              <a:cs typeface="Consolas" panose="020B0609020204030204" pitchFamily="49" charset="0"/>
            </a:endParaRPr>
          </a:p>
          <a:p>
            <a:pPr marL="0" indent="0">
              <a:buNone/>
            </a:pPr>
            <a:r>
              <a:rPr lang="en-US" sz="3600" dirty="0">
                <a:cs typeface="Consolas" panose="020B0609020204030204" pitchFamily="49" charset="0"/>
              </a:rPr>
              <a:t>The processor decodes the </a:t>
            </a:r>
            <a:r>
              <a:rPr lang="en-US" sz="3600" dirty="0" smtClean="0">
                <a:cs typeface="Consolas" panose="020B0609020204030204" pitchFamily="49" charset="0"/>
              </a:rPr>
              <a:t>instruction,</a:t>
            </a:r>
            <a:endParaRPr lang="en-US" sz="3600" dirty="0">
              <a:cs typeface="Consolas" panose="020B0609020204030204" pitchFamily="49" charset="0"/>
            </a:endParaRPr>
          </a:p>
          <a:p>
            <a:pPr marL="0" indent="0">
              <a:buNone/>
            </a:pPr>
            <a:r>
              <a:rPr lang="en-US" sz="3600" dirty="0">
                <a:cs typeface="Consolas" panose="020B0609020204030204" pitchFamily="49" charset="0"/>
              </a:rPr>
              <a:t>The processor executes the </a:t>
            </a:r>
            <a:r>
              <a:rPr lang="en-US" sz="3600" dirty="0" smtClean="0">
                <a:cs typeface="Consolas" panose="020B0609020204030204" pitchFamily="49" charset="0"/>
              </a:rPr>
              <a:t>instruction,</a:t>
            </a:r>
            <a:endParaRPr lang="en-US" sz="3600" dirty="0">
              <a:cs typeface="Consolas" panose="020B0609020204030204" pitchFamily="49" charset="0"/>
            </a:endParaRPr>
          </a:p>
          <a:p>
            <a:pPr marL="0" indent="0">
              <a:buNone/>
            </a:pPr>
            <a:r>
              <a:rPr lang="en-US" sz="3600" dirty="0">
                <a:cs typeface="Consolas" panose="020B0609020204030204" pitchFamily="49" charset="0"/>
              </a:rPr>
              <a:t>The result may be stored back into </a:t>
            </a:r>
            <a:r>
              <a:rPr lang="en-US" sz="3600" dirty="0" smtClean="0">
                <a:cs typeface="Consolas" panose="020B0609020204030204" pitchFamily="49" charset="0"/>
              </a:rPr>
              <a:t>memory,</a:t>
            </a:r>
            <a:endParaRPr lang="en-US" sz="3600" dirty="0">
              <a:cs typeface="Consolas" panose="020B0609020204030204" pitchFamily="49" charset="0"/>
            </a:endParaRPr>
          </a:p>
          <a:p>
            <a:pPr marL="0" indent="0">
              <a:buNone/>
            </a:pPr>
            <a:r>
              <a:rPr lang="en-US" sz="3600" dirty="0">
                <a:cs typeface="Consolas" panose="020B0609020204030204" pitchFamily="49" charset="0"/>
              </a:rPr>
              <a:t>The process is repeated </a:t>
            </a:r>
            <a:r>
              <a:rPr lang="en-US" sz="3600" dirty="0" smtClean="0">
                <a:cs typeface="Consolas" panose="020B0609020204030204" pitchFamily="49" charset="0"/>
              </a:rPr>
              <a:t>continuously.</a:t>
            </a:r>
            <a:endParaRPr lang="en-GB" sz="3600" dirty="0">
              <a:cs typeface="Consolas" panose="020B0609020204030204" pitchFamily="49" charset="0"/>
            </a:endParaRPr>
          </a:p>
        </p:txBody>
      </p:sp>
    </p:spTree>
    <p:extLst>
      <p:ext uri="{BB962C8B-B14F-4D97-AF65-F5344CB8AC3E}">
        <p14:creationId xmlns:p14="http://schemas.microsoft.com/office/powerpoint/2010/main" val="1187841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Questions</a:t>
            </a:r>
            <a:endParaRPr lang="en-GB" dirty="0"/>
          </a:p>
        </p:txBody>
      </p:sp>
      <p:sp>
        <p:nvSpPr>
          <p:cNvPr id="3" name="Content Placeholder 2"/>
          <p:cNvSpPr>
            <a:spLocks noGrp="1"/>
          </p:cNvSpPr>
          <p:nvPr>
            <p:ph idx="1"/>
          </p:nvPr>
        </p:nvSpPr>
        <p:spPr>
          <a:xfrm>
            <a:off x="209319" y="1825624"/>
            <a:ext cx="11688897" cy="4674327"/>
          </a:xfrm>
        </p:spPr>
        <p:txBody>
          <a:bodyPr>
            <a:normAutofit fontScale="55000" lnSpcReduction="20000"/>
          </a:bodyPr>
          <a:lstStyle/>
          <a:p>
            <a:pPr marL="0" indent="0">
              <a:buNone/>
            </a:pPr>
            <a:r>
              <a:rPr lang="en-US" sz="3600" dirty="0">
                <a:cs typeface="Consolas" panose="020B0609020204030204" pitchFamily="49" charset="0"/>
              </a:rPr>
              <a:t>201x 3(b). Why is it important for both of these personal computers to have a sufficient amount of RAM? [2]</a:t>
            </a:r>
          </a:p>
          <a:p>
            <a:pPr marL="0" indent="0">
              <a:buNone/>
            </a:pPr>
            <a:endParaRPr lang="en-US" sz="3600" dirty="0">
              <a:cs typeface="Consolas" panose="020B0609020204030204" pitchFamily="49" charset="0"/>
            </a:endParaRPr>
          </a:p>
          <a:p>
            <a:pPr marL="0" indent="0">
              <a:buNone/>
            </a:pPr>
            <a:r>
              <a:rPr lang="en-US" sz="3600" dirty="0">
                <a:cs typeface="Consolas" panose="020B0609020204030204" pitchFamily="49" charset="0"/>
              </a:rPr>
              <a:t>2014 2. A typical computer’s main memory consists of both volatile memory and non-volatile memory.</a:t>
            </a:r>
          </a:p>
          <a:p>
            <a:pPr marL="0" indent="0">
              <a:buNone/>
            </a:pPr>
            <a:r>
              <a:rPr lang="en-US" sz="3600" dirty="0">
                <a:cs typeface="Consolas" panose="020B0609020204030204" pitchFamily="49" charset="0"/>
              </a:rPr>
              <a:t>2 (a) (</a:t>
            </a:r>
            <a:r>
              <a:rPr lang="en-US" sz="3600" dirty="0" err="1">
                <a:cs typeface="Consolas" panose="020B0609020204030204" pitchFamily="49" charset="0"/>
              </a:rPr>
              <a:t>i</a:t>
            </a:r>
            <a:r>
              <a:rPr lang="en-US" sz="3600" dirty="0">
                <a:cs typeface="Consolas" panose="020B0609020204030204" pitchFamily="49" charset="0"/>
              </a:rPr>
              <a:t>) Explain what is meant by the term volatile memory. [1]</a:t>
            </a:r>
          </a:p>
          <a:p>
            <a:pPr marL="0" indent="0">
              <a:buNone/>
            </a:pPr>
            <a:r>
              <a:rPr lang="en-US" sz="3600" dirty="0">
                <a:cs typeface="Consolas" panose="020B0609020204030204" pitchFamily="49" charset="0"/>
              </a:rPr>
              <a:t>2 (a) (ii) What is normally stored in the non-volatile part of a computer’s main memory? [1]</a:t>
            </a:r>
          </a:p>
          <a:p>
            <a:pPr marL="0" indent="0">
              <a:buNone/>
            </a:pPr>
            <a:endParaRPr lang="en-US" sz="3600" dirty="0">
              <a:cs typeface="Consolas" panose="020B0609020204030204" pitchFamily="49" charset="0"/>
            </a:endParaRPr>
          </a:p>
          <a:p>
            <a:pPr marL="0" indent="0">
              <a:buNone/>
            </a:pPr>
            <a:r>
              <a:rPr lang="en-US" sz="3600" dirty="0">
                <a:cs typeface="Consolas" panose="020B0609020204030204" pitchFamily="49" charset="0"/>
              </a:rPr>
              <a:t>2(b). Explain why having cache memory can improve the performance of the Central Processing Unit (CPU). [2]</a:t>
            </a:r>
          </a:p>
          <a:p>
            <a:pPr marL="0" indent="0">
              <a:buNone/>
            </a:pPr>
            <a:r>
              <a:rPr lang="en-US" sz="3600" dirty="0">
                <a:cs typeface="Consolas" panose="020B0609020204030204" pitchFamily="49" charset="0"/>
              </a:rPr>
              <a:t>2(c). State two characteristics, other than the size of cache memory, that can improve the performance of CPUs. [2]</a:t>
            </a:r>
          </a:p>
          <a:p>
            <a:pPr marL="0" indent="0">
              <a:buNone/>
            </a:pPr>
            <a:endParaRPr lang="en-US" sz="3600" dirty="0">
              <a:cs typeface="Consolas" panose="020B0609020204030204" pitchFamily="49" charset="0"/>
            </a:endParaRPr>
          </a:p>
          <a:p>
            <a:pPr marL="0" indent="0">
              <a:buNone/>
            </a:pPr>
            <a:r>
              <a:rPr lang="en-US" sz="3600" dirty="0">
                <a:cs typeface="Consolas" panose="020B0609020204030204" pitchFamily="49" charset="0"/>
              </a:rPr>
              <a:t>2015 6(b). Memory and the processor are two essential pieces of hardware. Explain, with reference to both memory and the processor, how a computer processes instructions. [4]</a:t>
            </a:r>
            <a:endParaRPr lang="en-GB" sz="3600" dirty="0">
              <a:cs typeface="Consolas" panose="020B0609020204030204" pitchFamily="49" charset="0"/>
            </a:endParaRPr>
          </a:p>
        </p:txBody>
      </p:sp>
    </p:spTree>
    <p:extLst>
      <p:ext uri="{BB962C8B-B14F-4D97-AF65-F5344CB8AC3E}">
        <p14:creationId xmlns:p14="http://schemas.microsoft.com/office/powerpoint/2010/main" val="1267952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1786</TotalTime>
  <Words>570</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Consolas</vt:lpstr>
      <vt:lpstr>Office Theme</vt:lpstr>
      <vt:lpstr>Memory – 3.1.8.4</vt:lpstr>
      <vt:lpstr>Volatility</vt:lpstr>
      <vt:lpstr>Virtual Memory</vt:lpstr>
      <vt:lpstr>Cache memory</vt:lpstr>
      <vt:lpstr>Fetch/Execute Cycle</vt:lpstr>
      <vt:lpstr>Practice Questions</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Brown</dc:creator>
  <cp:lastModifiedBy>Stephen Brown</cp:lastModifiedBy>
  <cp:revision>16</cp:revision>
  <dcterms:created xsi:type="dcterms:W3CDTF">2016-04-11T06:35:41Z</dcterms:created>
  <dcterms:modified xsi:type="dcterms:W3CDTF">2016-04-18T11:10:47Z</dcterms:modified>
</cp:coreProperties>
</file>