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7" r:id="rId4"/>
    <p:sldId id="274" r:id="rId5"/>
    <p:sldId id="270" r:id="rId6"/>
    <p:sldId id="275" r:id="rId7"/>
    <p:sldId id="276" r:id="rId8"/>
    <p:sldId id="27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18" d="100"/>
          <a:sy n="118" d="100"/>
        </p:scale>
        <p:origin x="1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74362FE-3EED-4F92-9F4F-3879AC336A5D}" type="datetimeFigureOut">
              <a:rPr lang="en-GB" smtClean="0"/>
              <a:t>18/04/2016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3462116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74362FE-3EED-4F92-9F4F-3879AC336A5D}" type="datetimeFigureOut">
              <a:rPr lang="en-GB" smtClean="0"/>
              <a:t>18/04/2016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3422382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74362FE-3EED-4F92-9F4F-3879AC336A5D}" type="datetimeFigureOut">
              <a:rPr lang="en-GB" smtClean="0"/>
              <a:t>18/04/2016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3972591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74362FE-3EED-4F92-9F4F-3879AC336A5D}" type="datetimeFigureOut">
              <a:rPr lang="en-GB" smtClean="0"/>
              <a:t>18/04/2016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1925102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362FE-3EED-4F92-9F4F-3879AC336A5D}" type="datetimeFigureOut">
              <a:rPr lang="en-GB" smtClean="0"/>
              <a:t>18/04/2016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2561982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74362FE-3EED-4F92-9F4F-3879AC336A5D}" type="datetimeFigureOut">
              <a:rPr lang="en-GB" smtClean="0"/>
              <a:t>18/04/2016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2792829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74362FE-3EED-4F92-9F4F-3879AC336A5D}" type="datetimeFigureOut">
              <a:rPr lang="en-GB" smtClean="0"/>
              <a:t>18/04/2016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951497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74362FE-3EED-4F92-9F4F-3879AC336A5D}" type="datetimeFigureOut">
              <a:rPr lang="en-GB" smtClean="0"/>
              <a:t>18/04/2016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1867535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4362FE-3EED-4F92-9F4F-3879AC336A5D}" type="datetimeFigureOut">
              <a:rPr lang="en-GB" smtClean="0"/>
              <a:t>18/04/2016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3864805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4362FE-3EED-4F92-9F4F-3879AC336A5D}" type="datetimeFigureOut">
              <a:rPr lang="en-GB" smtClean="0"/>
              <a:t>18/04/2016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33947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4362FE-3EED-4F92-9F4F-3879AC336A5D}" type="datetimeFigureOut">
              <a:rPr lang="en-GB" smtClean="0"/>
              <a:t>18/04/2016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28FE50-A0AF-4F88-906E-4367D454D86B}" type="slidenum">
              <a:rPr lang="en-GB" smtClean="0"/>
              <a:t>‹#›</a:t>
            </a:fld>
            <a:endParaRPr lang="en-GB"/>
          </a:p>
        </p:txBody>
      </p:sp>
    </p:spTree>
    <p:extLst>
      <p:ext uri="{BB962C8B-B14F-4D97-AF65-F5344CB8AC3E}">
        <p14:creationId xmlns:p14="http://schemas.microsoft.com/office/powerpoint/2010/main" val="77381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4362FE-3EED-4F92-9F4F-3879AC336A5D}" type="datetimeFigureOut">
              <a:rPr lang="en-GB" smtClean="0"/>
              <a:t>18/04/2016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28FE50-A0AF-4F88-906E-4367D454D86B}" type="slidenum">
              <a:rPr lang="en-GB" smtClean="0"/>
              <a:t>‹#›</a:t>
            </a:fld>
            <a:endParaRPr lang="en-GB"/>
          </a:p>
        </p:txBody>
      </p:sp>
    </p:spTree>
    <p:extLst>
      <p:ext uri="{BB962C8B-B14F-4D97-AF65-F5344CB8AC3E}">
        <p14:creationId xmlns:p14="http://schemas.microsoft.com/office/powerpoint/2010/main" val="3842758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40674"/>
            <a:ext cx="9144000" cy="954050"/>
          </a:xfrm>
        </p:spPr>
        <p:txBody>
          <a:bodyPr/>
          <a:lstStyle/>
          <a:p>
            <a:r>
              <a:rPr lang="en-GB" dirty="0" smtClean="0"/>
              <a:t>Secondary Storage – 3.1.8.5</a:t>
            </a:r>
            <a:endParaRPr lang="en-GB" dirty="0"/>
          </a:p>
        </p:txBody>
      </p:sp>
      <p:sp>
        <p:nvSpPr>
          <p:cNvPr id="3" name="Subtitle 2"/>
          <p:cNvSpPr>
            <a:spLocks noGrp="1"/>
          </p:cNvSpPr>
          <p:nvPr>
            <p:ph type="subTitle" idx="1"/>
          </p:nvPr>
        </p:nvSpPr>
        <p:spPr>
          <a:xfrm>
            <a:off x="716096" y="1784254"/>
            <a:ext cx="9951904" cy="4363158"/>
          </a:xfrm>
        </p:spPr>
        <p:txBody>
          <a:bodyPr>
            <a:normAutofit/>
          </a:bodyPr>
          <a:lstStyle/>
          <a:p>
            <a:pPr algn="l"/>
            <a:r>
              <a:rPr lang="en-US" sz="3200" dirty="0"/>
              <a:t>Understand what secondary storage is and be able to explain why it is required</a:t>
            </a:r>
          </a:p>
          <a:p>
            <a:pPr algn="l"/>
            <a:r>
              <a:rPr lang="en-US" sz="3200" dirty="0"/>
              <a:t>Be able to describe the most common types of secondary storage</a:t>
            </a:r>
          </a:p>
          <a:p>
            <a:pPr algn="l"/>
            <a:r>
              <a:rPr lang="en-US" sz="3200" dirty="0"/>
              <a:t>Understand how optical media, magnetic media and solid state work.</a:t>
            </a:r>
            <a:endParaRPr lang="en-GB" sz="3200" dirty="0"/>
          </a:p>
        </p:txBody>
      </p:sp>
    </p:spTree>
    <p:extLst>
      <p:ext uri="{BB962C8B-B14F-4D97-AF65-F5344CB8AC3E}">
        <p14:creationId xmlns:p14="http://schemas.microsoft.com/office/powerpoint/2010/main" val="3942176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40674"/>
            <a:ext cx="9144000" cy="954050"/>
          </a:xfrm>
        </p:spPr>
        <p:txBody>
          <a:bodyPr/>
          <a:lstStyle/>
          <a:p>
            <a:pPr algn="l"/>
            <a:r>
              <a:rPr lang="en-GB" dirty="0" smtClean="0"/>
              <a:t>Secondary Storage</a:t>
            </a:r>
            <a:endParaRPr lang="en-GB" dirty="0"/>
          </a:p>
        </p:txBody>
      </p:sp>
      <p:sp>
        <p:nvSpPr>
          <p:cNvPr id="3" name="Subtitle 2"/>
          <p:cNvSpPr>
            <a:spLocks noGrp="1"/>
          </p:cNvSpPr>
          <p:nvPr>
            <p:ph type="subTitle" idx="1"/>
          </p:nvPr>
        </p:nvSpPr>
        <p:spPr>
          <a:xfrm>
            <a:off x="716096" y="1784254"/>
            <a:ext cx="9951904" cy="4363158"/>
          </a:xfrm>
        </p:spPr>
        <p:txBody>
          <a:bodyPr>
            <a:normAutofit/>
          </a:bodyPr>
          <a:lstStyle/>
          <a:p>
            <a:pPr algn="l"/>
            <a:r>
              <a:rPr lang="en-GB" sz="3200" dirty="0" smtClean="0"/>
              <a:t>Computer programs need to be stored in a way that they can be re-loaded when the computer is turned back on.</a:t>
            </a:r>
          </a:p>
          <a:p>
            <a:pPr algn="l"/>
            <a:r>
              <a:rPr lang="en-GB" sz="3200" dirty="0" smtClean="0"/>
              <a:t>The user may wish to move programs from computer to computer.</a:t>
            </a:r>
          </a:p>
          <a:p>
            <a:pPr algn="l"/>
            <a:r>
              <a:rPr lang="en-GB" sz="3200" dirty="0" smtClean="0"/>
              <a:t>The user may need to back up data/programs as protection against hardware failure, fire or theft.</a:t>
            </a:r>
            <a:endParaRPr lang="en-GB" sz="3200" dirty="0"/>
          </a:p>
        </p:txBody>
      </p:sp>
    </p:spTree>
    <p:extLst>
      <p:ext uri="{BB962C8B-B14F-4D97-AF65-F5344CB8AC3E}">
        <p14:creationId xmlns:p14="http://schemas.microsoft.com/office/powerpoint/2010/main" val="41404812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403" y="392122"/>
            <a:ext cx="9144000" cy="954050"/>
          </a:xfrm>
        </p:spPr>
        <p:txBody>
          <a:bodyPr>
            <a:noAutofit/>
          </a:bodyPr>
          <a:lstStyle/>
          <a:p>
            <a:pPr algn="l">
              <a:tabLst>
                <a:tab pos="444500" algn="l"/>
              </a:tabLst>
            </a:pPr>
            <a:r>
              <a:rPr lang="en-GB" sz="3200" dirty="0" smtClean="0"/>
              <a:t>Access Speeds </a:t>
            </a:r>
            <a:r>
              <a:rPr lang="en-GB" sz="3200" i="1" dirty="0" smtClean="0"/>
              <a:t>(you don’t need to remember these)</a:t>
            </a:r>
            <a:endParaRPr lang="en-GB" sz="3200" i="1" dirty="0"/>
          </a:p>
        </p:txBody>
      </p:sp>
      <p:sp>
        <p:nvSpPr>
          <p:cNvPr id="3" name="Subtitle 2"/>
          <p:cNvSpPr>
            <a:spLocks noGrp="1"/>
          </p:cNvSpPr>
          <p:nvPr>
            <p:ph type="subTitle" idx="1"/>
          </p:nvPr>
        </p:nvSpPr>
        <p:spPr>
          <a:xfrm>
            <a:off x="716096" y="1784254"/>
            <a:ext cx="9951904" cy="4363158"/>
          </a:xfrm>
        </p:spPr>
        <p:txBody>
          <a:bodyPr>
            <a:normAutofit lnSpcReduction="10000"/>
          </a:bodyPr>
          <a:lstStyle/>
          <a:p>
            <a:pPr algn="l"/>
            <a:r>
              <a:rPr lang="en-US" sz="3200" dirty="0"/>
              <a:t>LEVEL	</a:t>
            </a:r>
            <a:r>
              <a:rPr lang="en-US" sz="3200" dirty="0" smtClean="0"/>
              <a:t>	ACCESS </a:t>
            </a:r>
            <a:r>
              <a:rPr lang="en-US" sz="3200" dirty="0"/>
              <a:t>TIME	</a:t>
            </a:r>
            <a:r>
              <a:rPr lang="en-US" sz="3200" dirty="0" smtClean="0"/>
              <a:t>	TYPICAL </a:t>
            </a:r>
            <a:r>
              <a:rPr lang="en-US" sz="3200" dirty="0"/>
              <a:t>SIZE	</a:t>
            </a:r>
          </a:p>
          <a:p>
            <a:pPr algn="l"/>
            <a:r>
              <a:rPr lang="en-GB" sz="3200" dirty="0"/>
              <a:t>Registers	</a:t>
            </a:r>
            <a:r>
              <a:rPr lang="en-GB" sz="3200" dirty="0" smtClean="0"/>
              <a:t>	"</a:t>
            </a:r>
            <a:r>
              <a:rPr lang="en-GB" sz="3200" dirty="0"/>
              <a:t>instantaneous"	</a:t>
            </a:r>
            <a:r>
              <a:rPr lang="en-GB" sz="3200" dirty="0" smtClean="0"/>
              <a:t>	under </a:t>
            </a:r>
            <a:r>
              <a:rPr lang="en-GB" sz="3200" dirty="0"/>
              <a:t>1KB	</a:t>
            </a:r>
          </a:p>
          <a:p>
            <a:pPr algn="l"/>
            <a:r>
              <a:rPr lang="it-IT" sz="3200" dirty="0"/>
              <a:t>Level 1 Cache	1-3 ns	</a:t>
            </a:r>
            <a:r>
              <a:rPr lang="it-IT" sz="3200" dirty="0" smtClean="0"/>
              <a:t>	64KB </a:t>
            </a:r>
            <a:r>
              <a:rPr lang="it-IT" sz="3200" dirty="0"/>
              <a:t>per core	</a:t>
            </a:r>
          </a:p>
          <a:p>
            <a:pPr algn="l"/>
            <a:r>
              <a:rPr lang="it-IT" sz="3200" dirty="0"/>
              <a:t>Level 2 Cache	3-10 ns	</a:t>
            </a:r>
            <a:r>
              <a:rPr lang="it-IT" sz="3200" dirty="0" smtClean="0"/>
              <a:t>	256KB </a:t>
            </a:r>
            <a:r>
              <a:rPr lang="it-IT" sz="3200" dirty="0"/>
              <a:t>per core	</a:t>
            </a:r>
          </a:p>
          <a:p>
            <a:pPr algn="l"/>
            <a:r>
              <a:rPr lang="en-GB" sz="3200" dirty="0"/>
              <a:t>Level 3 Cache	10-20 ns	</a:t>
            </a:r>
            <a:r>
              <a:rPr lang="en-GB" sz="3200" dirty="0" smtClean="0"/>
              <a:t>	2-20 </a:t>
            </a:r>
            <a:r>
              <a:rPr lang="en-GB" sz="3200" dirty="0"/>
              <a:t>MB per chip	</a:t>
            </a:r>
          </a:p>
          <a:p>
            <a:pPr algn="l"/>
            <a:r>
              <a:rPr lang="en-US" sz="3200" dirty="0"/>
              <a:t>Main Memory	30-60 ns	</a:t>
            </a:r>
            <a:r>
              <a:rPr lang="en-US" sz="3200" dirty="0" smtClean="0"/>
              <a:t>	4-32 </a:t>
            </a:r>
            <a:r>
              <a:rPr lang="en-US" sz="3200" dirty="0"/>
              <a:t>GB per system	</a:t>
            </a:r>
          </a:p>
          <a:p>
            <a:pPr algn="l"/>
            <a:r>
              <a:rPr lang="en-GB" sz="3200" dirty="0" smtClean="0"/>
              <a:t>SSD			&lt; 1,000,000ns</a:t>
            </a:r>
            <a:r>
              <a:rPr lang="en-GB" sz="3200" dirty="0"/>
              <a:t>	</a:t>
            </a:r>
            <a:r>
              <a:rPr lang="en-GB" sz="3200" dirty="0" smtClean="0"/>
              <a:t>64GB-1TB</a:t>
            </a:r>
          </a:p>
          <a:p>
            <a:pPr algn="l"/>
            <a:r>
              <a:rPr lang="en-GB" sz="3200" dirty="0" smtClean="0"/>
              <a:t>Hard </a:t>
            </a:r>
            <a:r>
              <a:rPr lang="en-GB" sz="3200" dirty="0"/>
              <a:t>Disk	</a:t>
            </a:r>
            <a:r>
              <a:rPr lang="en-GB" sz="3200" dirty="0" smtClean="0"/>
              <a:t>	3-10,000,000ns</a:t>
            </a:r>
            <a:r>
              <a:rPr lang="en-GB" sz="3200" dirty="0"/>
              <a:t>	over </a:t>
            </a:r>
            <a:r>
              <a:rPr lang="en-GB" sz="3200" dirty="0" smtClean="0"/>
              <a:t>1TB</a:t>
            </a:r>
          </a:p>
        </p:txBody>
      </p:sp>
    </p:spTree>
    <p:extLst>
      <p:ext uri="{BB962C8B-B14F-4D97-AF65-F5344CB8AC3E}">
        <p14:creationId xmlns:p14="http://schemas.microsoft.com/office/powerpoint/2010/main" val="277602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40674"/>
            <a:ext cx="9144000" cy="954050"/>
          </a:xfrm>
        </p:spPr>
        <p:txBody>
          <a:bodyPr/>
          <a:lstStyle/>
          <a:p>
            <a:pPr algn="l"/>
            <a:r>
              <a:rPr lang="en-GB" dirty="0" smtClean="0"/>
              <a:t>Secondary Storage types</a:t>
            </a:r>
            <a:endParaRPr lang="en-GB" dirty="0"/>
          </a:p>
        </p:txBody>
      </p:sp>
      <p:sp>
        <p:nvSpPr>
          <p:cNvPr id="3" name="Subtitle 2"/>
          <p:cNvSpPr>
            <a:spLocks noGrp="1"/>
          </p:cNvSpPr>
          <p:nvPr>
            <p:ph type="subTitle" idx="1"/>
          </p:nvPr>
        </p:nvSpPr>
        <p:spPr>
          <a:xfrm>
            <a:off x="506776" y="1784254"/>
            <a:ext cx="11204154" cy="4363158"/>
          </a:xfrm>
        </p:spPr>
        <p:txBody>
          <a:bodyPr>
            <a:normAutofit/>
          </a:bodyPr>
          <a:lstStyle/>
          <a:p>
            <a:pPr algn="l"/>
            <a:r>
              <a:rPr lang="en-GB" sz="3200" dirty="0" smtClean="0"/>
              <a:t>Hard drive – Traditional mechanical means of storing data</a:t>
            </a:r>
          </a:p>
          <a:p>
            <a:pPr algn="l"/>
            <a:r>
              <a:rPr lang="en-GB" sz="3200" dirty="0" smtClean="0"/>
              <a:t>SSD – Faster than HDD, but more expensive</a:t>
            </a:r>
          </a:p>
          <a:p>
            <a:pPr algn="l"/>
            <a:r>
              <a:rPr lang="en-GB" sz="3200" dirty="0" smtClean="0"/>
              <a:t>CD / DVD / </a:t>
            </a:r>
            <a:r>
              <a:rPr lang="en-GB" sz="3200" dirty="0" err="1" smtClean="0"/>
              <a:t>BluRay</a:t>
            </a:r>
            <a:r>
              <a:rPr lang="en-GB" sz="3200" dirty="0" smtClean="0"/>
              <a:t> – Optical media. Becoming less common.</a:t>
            </a:r>
          </a:p>
          <a:p>
            <a:pPr algn="l"/>
            <a:r>
              <a:rPr lang="en-GB" sz="3200" dirty="0" smtClean="0"/>
              <a:t>Tape – Used in large organisations for big back-ups of data.</a:t>
            </a:r>
            <a:endParaRPr lang="en-GB" sz="3200" dirty="0"/>
          </a:p>
          <a:p>
            <a:pPr algn="l"/>
            <a:r>
              <a:rPr lang="en-GB" sz="3200" dirty="0" smtClean="0"/>
              <a:t>USB stick – Good for moving data between computers.</a:t>
            </a:r>
          </a:p>
          <a:p>
            <a:pPr algn="l"/>
            <a:r>
              <a:rPr lang="en-GB" sz="3200" dirty="0" smtClean="0"/>
              <a:t>Floppy disk – obsolete magnetic storage medium.</a:t>
            </a:r>
          </a:p>
        </p:txBody>
      </p:sp>
    </p:spTree>
    <p:extLst>
      <p:ext uri="{BB962C8B-B14F-4D97-AF65-F5344CB8AC3E}">
        <p14:creationId xmlns:p14="http://schemas.microsoft.com/office/powerpoint/2010/main" val="1174640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Optical Media – how it works</a:t>
            </a:r>
            <a:endParaRPr lang="en-GB" dirty="0"/>
          </a:p>
        </p:txBody>
      </p:sp>
      <p:sp>
        <p:nvSpPr>
          <p:cNvPr id="3" name="Content Placeholder 2"/>
          <p:cNvSpPr>
            <a:spLocks noGrp="1"/>
          </p:cNvSpPr>
          <p:nvPr>
            <p:ph idx="1"/>
          </p:nvPr>
        </p:nvSpPr>
        <p:spPr>
          <a:xfrm>
            <a:off x="209319" y="1825624"/>
            <a:ext cx="11688897" cy="4674327"/>
          </a:xfrm>
        </p:spPr>
        <p:txBody>
          <a:bodyPr>
            <a:normAutofit/>
          </a:bodyPr>
          <a:lstStyle/>
          <a:p>
            <a:pPr marL="0" indent="0">
              <a:buNone/>
            </a:pPr>
            <a:r>
              <a:rPr lang="en-US" sz="2400" dirty="0"/>
              <a:t>The tracking mechanism moves the laser into the correct position over the CD; </a:t>
            </a:r>
          </a:p>
          <a:p>
            <a:pPr marL="0" indent="0">
              <a:buNone/>
            </a:pPr>
            <a:r>
              <a:rPr lang="en-US" sz="2400" dirty="0"/>
              <a:t>The CD is spun to ensure all data can be read; </a:t>
            </a:r>
          </a:p>
          <a:p>
            <a:pPr marL="0" indent="0">
              <a:buNone/>
            </a:pPr>
            <a:r>
              <a:rPr lang="en-US" sz="2400" dirty="0"/>
              <a:t>The CD spins slower when the laser/read-head is above the outer tracks; </a:t>
            </a:r>
          </a:p>
          <a:p>
            <a:pPr marL="0" indent="0">
              <a:buNone/>
            </a:pPr>
            <a:r>
              <a:rPr lang="en-US" sz="2400" dirty="0"/>
              <a:t>The laser is shone on to the disk; </a:t>
            </a:r>
          </a:p>
          <a:p>
            <a:pPr marL="0" indent="0">
              <a:buNone/>
            </a:pPr>
            <a:r>
              <a:rPr lang="en-GB" sz="2400" dirty="0"/>
              <a:t>The laser is reflected; </a:t>
            </a:r>
          </a:p>
          <a:p>
            <a:pPr marL="0" indent="0">
              <a:buNone/>
            </a:pPr>
            <a:r>
              <a:rPr lang="en-US" sz="2400" dirty="0"/>
              <a:t>Bumps/pits are raised parts of the disk; </a:t>
            </a:r>
          </a:p>
          <a:p>
            <a:pPr marL="0" indent="0">
              <a:buNone/>
            </a:pPr>
            <a:r>
              <a:rPr lang="en-US" sz="2400" dirty="0"/>
              <a:t>Bumps/pits form a spiral from the </a:t>
            </a:r>
            <a:r>
              <a:rPr lang="en-US" sz="2400" dirty="0" err="1"/>
              <a:t>centre</a:t>
            </a:r>
            <a:r>
              <a:rPr lang="en-US" sz="2400" dirty="0"/>
              <a:t> to the outside of the disk; </a:t>
            </a:r>
          </a:p>
          <a:p>
            <a:pPr marL="0" indent="0">
              <a:buNone/>
            </a:pPr>
            <a:r>
              <a:rPr lang="en-US" sz="2400" dirty="0" smtClean="0"/>
              <a:t>An </a:t>
            </a:r>
            <a:r>
              <a:rPr lang="en-US" sz="2400" dirty="0" err="1" smtClean="0"/>
              <a:t>opto</a:t>
            </a:r>
            <a:r>
              <a:rPr lang="en-US" sz="2400" dirty="0" smtClean="0"/>
              <a:t>-electric </a:t>
            </a:r>
            <a:r>
              <a:rPr lang="en-US" sz="2400" dirty="0"/>
              <a:t>sensor detects changes in reflectivity; </a:t>
            </a:r>
          </a:p>
          <a:p>
            <a:pPr marL="0" indent="0">
              <a:buNone/>
            </a:pPr>
            <a:r>
              <a:rPr lang="en-US" sz="2400" dirty="0"/>
              <a:t>Bumps/pits and lands represent the two possible bit values 	</a:t>
            </a:r>
          </a:p>
        </p:txBody>
      </p:sp>
    </p:spTree>
    <p:extLst>
      <p:ext uri="{BB962C8B-B14F-4D97-AF65-F5344CB8AC3E}">
        <p14:creationId xmlns:p14="http://schemas.microsoft.com/office/powerpoint/2010/main" val="3512151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Magnetic Media – how it works</a:t>
            </a:r>
            <a:endParaRPr lang="en-GB" dirty="0"/>
          </a:p>
        </p:txBody>
      </p:sp>
      <p:sp>
        <p:nvSpPr>
          <p:cNvPr id="3" name="Content Placeholder 2"/>
          <p:cNvSpPr>
            <a:spLocks noGrp="1"/>
          </p:cNvSpPr>
          <p:nvPr>
            <p:ph idx="1"/>
          </p:nvPr>
        </p:nvSpPr>
        <p:spPr>
          <a:xfrm>
            <a:off x="209319" y="1825624"/>
            <a:ext cx="11688897" cy="4674327"/>
          </a:xfrm>
        </p:spPr>
        <p:txBody>
          <a:bodyPr>
            <a:normAutofit/>
          </a:bodyPr>
          <a:lstStyle/>
          <a:p>
            <a:pPr marL="0" indent="0">
              <a:buNone/>
            </a:pPr>
            <a:r>
              <a:rPr lang="en-US" sz="2400" dirty="0" smtClean="0"/>
              <a:t>The platter (circular </a:t>
            </a:r>
            <a:r>
              <a:rPr lang="en-US" sz="2400" dirty="0" smtClean="0"/>
              <a:t>disk </a:t>
            </a:r>
            <a:r>
              <a:rPr lang="en-US" sz="2400" dirty="0" smtClean="0"/>
              <a:t>divided into billions of tiny areas) is spun by a </a:t>
            </a:r>
            <a:r>
              <a:rPr lang="en-US" sz="2400" dirty="0" smtClean="0"/>
              <a:t>motor at high speed. </a:t>
            </a:r>
            <a:r>
              <a:rPr lang="en-US" sz="2400" dirty="0" smtClean="0"/>
              <a:t>Data is organized in concentric rings called tracks. Each track is broken up into sectors</a:t>
            </a:r>
            <a:r>
              <a:rPr lang="en-US" sz="2400" dirty="0" smtClean="0"/>
              <a:t>. </a:t>
            </a:r>
          </a:p>
          <a:p>
            <a:pPr marL="0" indent="0">
              <a:buNone/>
            </a:pPr>
            <a:r>
              <a:rPr lang="en-US" sz="2400" dirty="0" smtClean="0"/>
              <a:t>Bigger disks can have several platters stacked on top of each other.</a:t>
            </a:r>
            <a:endParaRPr lang="en-US" sz="2400" dirty="0"/>
          </a:p>
          <a:p>
            <a:pPr marL="0" indent="0">
              <a:buNone/>
            </a:pPr>
            <a:r>
              <a:rPr lang="en-US" sz="2400" dirty="0" smtClean="0"/>
              <a:t>The tracking mechanism moves the read-write head into the correct position over the disk </a:t>
            </a:r>
            <a:r>
              <a:rPr lang="en-US" sz="2400" dirty="0" smtClean="0"/>
              <a:t>platter surface</a:t>
            </a:r>
            <a:r>
              <a:rPr lang="en-US" sz="2400" dirty="0"/>
              <a:t>.</a:t>
            </a:r>
            <a:endParaRPr lang="en-US" sz="2400" dirty="0" smtClean="0"/>
          </a:p>
          <a:p>
            <a:pPr marL="0" indent="0">
              <a:buNone/>
            </a:pPr>
            <a:r>
              <a:rPr lang="en-US" sz="2400" dirty="0" smtClean="0"/>
              <a:t>The disk is spun to ensure all data can be read. </a:t>
            </a:r>
          </a:p>
          <a:p>
            <a:pPr marL="0" indent="0">
              <a:buNone/>
            </a:pPr>
            <a:r>
              <a:rPr lang="en-US" sz="2400" dirty="0" smtClean="0"/>
              <a:t>The read-write head is moved over the desired area of the disk</a:t>
            </a:r>
            <a:r>
              <a:rPr lang="en-US" sz="2400" dirty="0"/>
              <a:t>.</a:t>
            </a:r>
            <a:endParaRPr lang="en-US" sz="2400" dirty="0" smtClean="0"/>
          </a:p>
          <a:p>
            <a:pPr marL="0" indent="0">
              <a:buNone/>
            </a:pPr>
            <a:r>
              <a:rPr lang="en-GB" sz="2400" dirty="0" smtClean="0"/>
              <a:t>The magnetic field (of lack </a:t>
            </a:r>
            <a:r>
              <a:rPr lang="en-GB" sz="2400" dirty="0" smtClean="0"/>
              <a:t>thereof</a:t>
            </a:r>
            <a:r>
              <a:rPr lang="en-GB" sz="2400" dirty="0" smtClean="0"/>
              <a:t>) is read.</a:t>
            </a:r>
          </a:p>
          <a:p>
            <a:pPr marL="0" indent="0">
              <a:buNone/>
            </a:pPr>
            <a:r>
              <a:rPr lang="en-US" sz="2400" dirty="0" err="1" smtClean="0"/>
              <a:t>Magnetised</a:t>
            </a:r>
            <a:r>
              <a:rPr lang="en-US" sz="2400" dirty="0" smtClean="0"/>
              <a:t>/</a:t>
            </a:r>
            <a:r>
              <a:rPr lang="en-US" sz="2400" dirty="0" err="1" smtClean="0"/>
              <a:t>demagnetised</a:t>
            </a:r>
            <a:r>
              <a:rPr lang="en-US" sz="2400" dirty="0" smtClean="0"/>
              <a:t> state represents the two possible bit values. 	</a:t>
            </a:r>
            <a:endParaRPr lang="en-US" sz="2400" dirty="0"/>
          </a:p>
        </p:txBody>
      </p:sp>
    </p:spTree>
    <p:extLst>
      <p:ext uri="{BB962C8B-B14F-4D97-AF65-F5344CB8AC3E}">
        <p14:creationId xmlns:p14="http://schemas.microsoft.com/office/powerpoint/2010/main" val="1334188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SSD – how it works</a:t>
            </a:r>
            <a:endParaRPr lang="en-GB" dirty="0"/>
          </a:p>
        </p:txBody>
      </p:sp>
      <p:sp>
        <p:nvSpPr>
          <p:cNvPr id="3" name="Content Placeholder 2"/>
          <p:cNvSpPr>
            <a:spLocks noGrp="1"/>
          </p:cNvSpPr>
          <p:nvPr>
            <p:ph idx="1"/>
          </p:nvPr>
        </p:nvSpPr>
        <p:spPr>
          <a:xfrm>
            <a:off x="251551" y="1364378"/>
            <a:ext cx="11688897" cy="5157803"/>
          </a:xfrm>
        </p:spPr>
        <p:txBody>
          <a:bodyPr>
            <a:normAutofit fontScale="85000" lnSpcReduction="20000"/>
          </a:bodyPr>
          <a:lstStyle/>
          <a:p>
            <a:pPr marL="0" indent="0">
              <a:buNone/>
            </a:pPr>
            <a:r>
              <a:rPr lang="en-US" sz="2400" dirty="0" smtClean="0"/>
              <a:t>SSDs </a:t>
            </a:r>
            <a:r>
              <a:rPr lang="en-US" sz="2400" dirty="0"/>
              <a:t>use </a:t>
            </a:r>
            <a:r>
              <a:rPr lang="en-US" sz="2400" b="1" dirty="0"/>
              <a:t>NAND flash memory cells</a:t>
            </a:r>
            <a:r>
              <a:rPr lang="en-US" sz="2400" dirty="0"/>
              <a:t> to store non-volatile data</a:t>
            </a:r>
            <a:r>
              <a:rPr lang="en-US" sz="2400" dirty="0" smtClean="0"/>
              <a:t>. </a:t>
            </a:r>
            <a:r>
              <a:rPr lang="en-US" sz="2400" dirty="0"/>
              <a:t>It takes around 10-15ms for a hard drive to locate and read a </a:t>
            </a:r>
            <a:r>
              <a:rPr lang="en-US" sz="2400" dirty="0" smtClean="0"/>
              <a:t>sector; an SSD can do this in less than 1ms.</a:t>
            </a:r>
          </a:p>
          <a:p>
            <a:pPr marL="0" indent="0">
              <a:buNone/>
            </a:pPr>
            <a:r>
              <a:rPr lang="en-US" sz="2400" dirty="0"/>
              <a:t>Memory cells are grouped together into a </a:t>
            </a:r>
            <a:r>
              <a:rPr lang="en-US" sz="2400" b="1" dirty="0"/>
              <a:t>page</a:t>
            </a:r>
            <a:r>
              <a:rPr lang="en-US" sz="2400" dirty="0"/>
              <a:t> (commonly 4kB in size), and pages are then grouped together into a </a:t>
            </a:r>
            <a:r>
              <a:rPr lang="en-US" sz="2400" b="1" dirty="0"/>
              <a:t>blocks</a:t>
            </a:r>
            <a:r>
              <a:rPr lang="en-US" sz="2400" dirty="0"/>
              <a:t> (usually 128 pages). </a:t>
            </a:r>
            <a:r>
              <a:rPr lang="en-US" sz="2400" dirty="0" smtClean="0"/>
              <a:t>You </a:t>
            </a:r>
            <a:r>
              <a:rPr lang="en-US" sz="2400" dirty="0"/>
              <a:t>write page by page, but can only erase block by block.</a:t>
            </a:r>
          </a:p>
          <a:p>
            <a:pPr marL="0" indent="0">
              <a:buNone/>
            </a:pPr>
            <a:r>
              <a:rPr lang="en-US" sz="2400" dirty="0" smtClean="0"/>
              <a:t>Reading </a:t>
            </a:r>
            <a:r>
              <a:rPr lang="en-US" sz="2400" dirty="0"/>
              <a:t>from an SSD, the </a:t>
            </a:r>
            <a:r>
              <a:rPr lang="en-US" sz="2400" b="1" dirty="0" smtClean="0"/>
              <a:t>drive controller</a:t>
            </a:r>
            <a:r>
              <a:rPr lang="en-US" sz="2400" dirty="0" smtClean="0"/>
              <a:t> </a:t>
            </a:r>
            <a:r>
              <a:rPr lang="en-US" sz="2400" dirty="0"/>
              <a:t>looks to see whether a voltage is present </a:t>
            </a:r>
            <a:r>
              <a:rPr lang="en-US" sz="2400" dirty="0" smtClean="0"/>
              <a:t>(0) </a:t>
            </a:r>
            <a:r>
              <a:rPr lang="en-US" sz="2400" dirty="0"/>
              <a:t>or not </a:t>
            </a:r>
            <a:r>
              <a:rPr lang="en-US" sz="2400" dirty="0" smtClean="0"/>
              <a:t>(1) </a:t>
            </a:r>
            <a:r>
              <a:rPr lang="en-US" sz="2400" dirty="0"/>
              <a:t>at a specific page</a:t>
            </a:r>
            <a:r>
              <a:rPr lang="en-US" sz="2400" dirty="0" smtClean="0"/>
              <a:t>.</a:t>
            </a:r>
            <a:endParaRPr lang="en-US" sz="2400" dirty="0"/>
          </a:p>
          <a:p>
            <a:pPr marL="0" indent="0">
              <a:buNone/>
            </a:pPr>
            <a:r>
              <a:rPr lang="en-US" sz="2400" dirty="0"/>
              <a:t>NAND flash memory can't overwrite existing data </a:t>
            </a:r>
            <a:r>
              <a:rPr lang="en-US" sz="2400" dirty="0" smtClean="0"/>
              <a:t>like hard </a:t>
            </a:r>
            <a:r>
              <a:rPr lang="en-US" sz="2400" dirty="0"/>
              <a:t>drives </a:t>
            </a:r>
            <a:r>
              <a:rPr lang="en-US" sz="2400" dirty="0" smtClean="0"/>
              <a:t>can. </a:t>
            </a:r>
            <a:r>
              <a:rPr lang="en-US" sz="2400" dirty="0"/>
              <a:t>The old data must be erased before new data can be written to the same location. Erasing data is inefficient</a:t>
            </a:r>
            <a:r>
              <a:rPr lang="en-US" sz="2400" dirty="0" smtClean="0"/>
              <a:t>:</a:t>
            </a:r>
            <a:r>
              <a:rPr lang="en-US" sz="2400" dirty="0"/>
              <a:t> When a user deletes data stored on an SSD, no erasing takes place. The operating system marks the information to erase as stale, page by page. The actual erasing only happens when the user wants to write new data to the drive, when </a:t>
            </a:r>
            <a:r>
              <a:rPr lang="en-US" sz="2400" b="1" dirty="0" smtClean="0"/>
              <a:t>Garbage collection</a:t>
            </a:r>
            <a:r>
              <a:rPr lang="en-US" sz="2400" dirty="0" smtClean="0"/>
              <a:t> </a:t>
            </a:r>
            <a:r>
              <a:rPr lang="en-US" sz="2400" dirty="0"/>
              <a:t>takes place. This is the process of moving data in pages for keeping into a new block prior to erasing the block with the material for deletion. </a:t>
            </a:r>
            <a:r>
              <a:rPr lang="en-US" sz="2400" b="1" dirty="0" smtClean="0"/>
              <a:t>Amplification</a:t>
            </a:r>
            <a:r>
              <a:rPr lang="en-US" sz="2400" dirty="0" smtClean="0"/>
              <a:t> is the effect of having to read and write more data than the user actually wants to store as a result of this process; SSDs become slower to use as they fill up over time.</a:t>
            </a:r>
            <a:endParaRPr lang="en-US" sz="2400" dirty="0"/>
          </a:p>
          <a:p>
            <a:pPr marL="0" indent="0">
              <a:buNone/>
            </a:pPr>
            <a:r>
              <a:rPr lang="en-US" sz="2400" dirty="0"/>
              <a:t>Writing to an SSD occurs when the controller programs the memory cells to store information. Memory cells store voltage and can be either charged (0) or discharged (1), which allows them to store data in a binary form. Each time a cell is reset, its resistance increases slightly. Eventually, it gets so high the cell becomes </a:t>
            </a:r>
            <a:r>
              <a:rPr lang="en-US" sz="2400" dirty="0" smtClean="0"/>
              <a:t>unusable, so they </a:t>
            </a:r>
            <a:r>
              <a:rPr lang="en-US" sz="2400" dirty="0"/>
              <a:t>can be programed for only a limited amount of time before they become unreliable. This is known as the </a:t>
            </a:r>
            <a:r>
              <a:rPr lang="en-US" sz="2400" b="1" dirty="0"/>
              <a:t>write-endurance</a:t>
            </a:r>
            <a:r>
              <a:rPr lang="en-US" sz="2400" dirty="0"/>
              <a:t>. </a:t>
            </a:r>
            <a:r>
              <a:rPr lang="en-US" sz="2400" b="1" dirty="0"/>
              <a:t>Wear levelling</a:t>
            </a:r>
            <a:r>
              <a:rPr lang="en-US" sz="2400" dirty="0"/>
              <a:t> makes sure that all the drive's memory chips are used, cell by cell, before the first cell can be written on again</a:t>
            </a:r>
            <a:r>
              <a:rPr lang="en-US" sz="2400" dirty="0" smtClean="0"/>
              <a:t>.</a:t>
            </a: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488917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Questions</a:t>
            </a:r>
            <a:endParaRPr lang="en-GB" dirty="0"/>
          </a:p>
        </p:txBody>
      </p:sp>
      <p:sp>
        <p:nvSpPr>
          <p:cNvPr id="3" name="Content Placeholder 2"/>
          <p:cNvSpPr>
            <a:spLocks noGrp="1"/>
          </p:cNvSpPr>
          <p:nvPr>
            <p:ph idx="1"/>
          </p:nvPr>
        </p:nvSpPr>
        <p:spPr>
          <a:xfrm>
            <a:off x="209319" y="1825624"/>
            <a:ext cx="11688897" cy="4674327"/>
          </a:xfrm>
        </p:spPr>
        <p:txBody>
          <a:bodyPr>
            <a:normAutofit/>
          </a:bodyPr>
          <a:lstStyle/>
          <a:p>
            <a:pPr marL="0" indent="0">
              <a:buNone/>
            </a:pPr>
            <a:r>
              <a:rPr lang="en-US" sz="2400" dirty="0"/>
              <a:t>2014 5(b). Tablet computers normally use solid state storage media instead of magnetic storage media. State and explain two differences, other than cost and storage capacity, that make solid state media a better choice than magnetic media for tablet computers. [4]</a:t>
            </a:r>
          </a:p>
          <a:p>
            <a:pPr marL="0" indent="0">
              <a:buNone/>
            </a:pPr>
            <a:endParaRPr lang="en-US" sz="2400" dirty="0"/>
          </a:p>
          <a:p>
            <a:pPr marL="0" indent="0">
              <a:buNone/>
            </a:pPr>
            <a:r>
              <a:rPr lang="en-US" sz="2400" dirty="0"/>
              <a:t>2014 6. Explain how data is read from optical media such as a CD. [5</a:t>
            </a:r>
            <a:r>
              <a:rPr lang="en-US" sz="2400" dirty="0" smtClean="0"/>
              <a:t>]</a:t>
            </a:r>
          </a:p>
          <a:p>
            <a:pPr marL="0" indent="0">
              <a:buNone/>
            </a:pPr>
            <a:endParaRPr lang="en-US" sz="2400" dirty="0"/>
          </a:p>
          <a:p>
            <a:pPr marL="0" indent="0">
              <a:buNone/>
            </a:pPr>
            <a:r>
              <a:rPr lang="en-US" sz="2400" dirty="0" smtClean="0"/>
              <a:t>Explain how data is read from a hard drive [5]</a:t>
            </a:r>
          </a:p>
          <a:p>
            <a:pPr marL="0" indent="0">
              <a:buNone/>
            </a:pPr>
            <a:endParaRPr lang="en-US" sz="2400" dirty="0"/>
          </a:p>
          <a:p>
            <a:pPr marL="0" indent="0">
              <a:buNone/>
            </a:pPr>
            <a:r>
              <a:rPr lang="en-US" sz="2400" dirty="0" smtClean="0"/>
              <a:t>Explain how data is written to a SSD drive [5]</a:t>
            </a:r>
            <a:endParaRPr lang="en-US" sz="2400" dirty="0"/>
          </a:p>
        </p:txBody>
      </p:sp>
    </p:spTree>
    <p:extLst>
      <p:ext uri="{BB962C8B-B14F-4D97-AF65-F5344CB8AC3E}">
        <p14:creationId xmlns:p14="http://schemas.microsoft.com/office/powerpoint/2010/main" val="3148914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2243</TotalTime>
  <Words>861</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Secondary Storage – 3.1.8.5</vt:lpstr>
      <vt:lpstr>Secondary Storage</vt:lpstr>
      <vt:lpstr>Access Speeds (you don’t need to remember these)</vt:lpstr>
      <vt:lpstr>Secondary Storage types</vt:lpstr>
      <vt:lpstr>Optical Media – how it works</vt:lpstr>
      <vt:lpstr>Magnetic Media – how it works</vt:lpstr>
      <vt:lpstr>SSD – how it works</vt:lpstr>
      <vt:lpstr>Practice Questions</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Brown</dc:creator>
  <cp:lastModifiedBy>Stephen Brown</cp:lastModifiedBy>
  <cp:revision>17</cp:revision>
  <dcterms:created xsi:type="dcterms:W3CDTF">2016-04-11T06:35:41Z</dcterms:created>
  <dcterms:modified xsi:type="dcterms:W3CDTF">2016-04-18T15:59:12Z</dcterms:modified>
</cp:coreProperties>
</file>