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7" r:id="rId4"/>
    <p:sldId id="278" r:id="rId5"/>
    <p:sldId id="280" r:id="rId6"/>
    <p:sldId id="281" r:id="rId7"/>
    <p:sldId id="282" r:id="rId8"/>
    <p:sldId id="283" r:id="rId9"/>
    <p:sldId id="285" r:id="rId10"/>
    <p:sldId id="28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9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2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9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8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62FE-3EED-4F92-9F4F-3879AC336A5D}" type="datetimeFigureOut">
              <a:rPr lang="en-GB" smtClean="0"/>
              <a:t>11/05/2016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FE50-A0AF-4F88-906E-4367D454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674"/>
            <a:ext cx="9144000" cy="954050"/>
          </a:xfrm>
        </p:spPr>
        <p:txBody>
          <a:bodyPr/>
          <a:lstStyle/>
          <a:p>
            <a:r>
              <a:rPr lang="en-GB" dirty="0" smtClean="0"/>
              <a:t>Algorithms – 3.1.9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623" y="1751886"/>
            <a:ext cx="10717950" cy="436315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1. Understand the definition of ‘algorithm’.</a:t>
            </a:r>
            <a:endParaRPr lang="en-US" sz="3200" dirty="0"/>
          </a:p>
          <a:p>
            <a:pPr algn="l"/>
            <a:r>
              <a:rPr lang="en-US" sz="3200" dirty="0" smtClean="0"/>
              <a:t>2. Be </a:t>
            </a:r>
            <a:r>
              <a:rPr lang="en-US" sz="3200" dirty="0"/>
              <a:t>able to interpret simple algorithms to deduce their </a:t>
            </a:r>
            <a:r>
              <a:rPr lang="en-US" sz="3200" dirty="0" smtClean="0"/>
              <a:t>function.</a:t>
            </a:r>
            <a:endParaRPr lang="en-US" sz="3200" dirty="0"/>
          </a:p>
          <a:p>
            <a:pPr algn="l"/>
            <a:r>
              <a:rPr lang="en-US" sz="3200" dirty="0" smtClean="0"/>
              <a:t>3. Be </a:t>
            </a:r>
            <a:r>
              <a:rPr lang="en-US" sz="3200" dirty="0"/>
              <a:t>able to create algorithms to solve simple </a:t>
            </a:r>
            <a:r>
              <a:rPr lang="en-US" sz="3200" dirty="0" smtClean="0"/>
              <a:t>problems.</a:t>
            </a:r>
            <a:endParaRPr lang="en-US" sz="3200" dirty="0"/>
          </a:p>
          <a:p>
            <a:pPr algn="l"/>
            <a:r>
              <a:rPr lang="en-US" sz="3200" dirty="0" smtClean="0"/>
              <a:t>4. Be </a:t>
            </a:r>
            <a:r>
              <a:rPr lang="en-US" sz="3200" dirty="0"/>
              <a:t>able to detect and correct errors in simple algorithms.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421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Interpreting Algorithms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822469"/>
            <a:ext cx="11252239" cy="5669280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2015 7. The following function calculates the second hand price of different models of car. The parameter condition is an integer with a value between 1 and 4 where 1 is excellent and 4 is very bad</a:t>
            </a:r>
            <a:r>
              <a:rPr lang="en-US" dirty="0" smtClean="0"/>
              <a:t>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 err="1">
                <a:latin typeface="Consolas" panose="020B0609020204030204" pitchFamily="49" charset="0"/>
              </a:rPr>
              <a:t>CarPrice</a:t>
            </a:r>
            <a:r>
              <a:rPr lang="en-US" b="1" dirty="0">
                <a:latin typeface="Consolas" panose="020B0609020204030204" pitchFamily="49" charset="0"/>
              </a:rPr>
              <a:t>(model, condition, age)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cost </a:t>
            </a:r>
            <a:r>
              <a:rPr lang="en-US" b="1" dirty="0">
                <a:latin typeface="Consolas" panose="020B0609020204030204" pitchFamily="49" charset="0"/>
              </a:rPr>
              <a:t>← 0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IF </a:t>
            </a:r>
            <a:r>
              <a:rPr lang="en-US" b="1" dirty="0">
                <a:latin typeface="Consolas" panose="020B0609020204030204" pitchFamily="49" charset="0"/>
              </a:rPr>
              <a:t>model = 'Daley' THEN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	cost </a:t>
            </a:r>
            <a:r>
              <a:rPr lang="en-US" b="1" dirty="0">
                <a:latin typeface="Consolas" panose="020B0609020204030204" pitchFamily="49" charset="0"/>
              </a:rPr>
              <a:t>← 6000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ELSE</a:t>
            </a:r>
            <a:endParaRPr lang="en-US" b="1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b="1" dirty="0" smtClean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</a:rPr>
              <a:t>	IF </a:t>
            </a:r>
            <a:r>
              <a:rPr lang="en-US" b="1" dirty="0">
                <a:latin typeface="Consolas" panose="020B0609020204030204" pitchFamily="49" charset="0"/>
              </a:rPr>
              <a:t>model = 'Minty' THEN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		cost </a:t>
            </a:r>
            <a:r>
              <a:rPr lang="en-US" b="1" dirty="0">
                <a:latin typeface="Consolas" panose="020B0609020204030204" pitchFamily="49" charset="0"/>
              </a:rPr>
              <a:t>← 4000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	ELSE</a:t>
            </a:r>
            <a:endParaRPr lang="en-US" b="1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		cost </a:t>
            </a:r>
            <a:r>
              <a:rPr lang="en-US" b="1" dirty="0">
                <a:latin typeface="Consolas" panose="020B0609020204030204" pitchFamily="49" charset="0"/>
              </a:rPr>
              <a:t>← 2000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	ENDIF</a:t>
            </a:r>
            <a:endParaRPr lang="en-US" b="1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ENDIF</a:t>
            </a:r>
            <a:endParaRPr lang="en-US" b="1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CASE </a:t>
            </a:r>
            <a:r>
              <a:rPr lang="en-US" b="1" dirty="0">
                <a:latin typeface="Consolas" panose="020B0609020204030204" pitchFamily="49" charset="0"/>
              </a:rPr>
              <a:t>condition OF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	1</a:t>
            </a:r>
            <a:r>
              <a:rPr lang="en-US" b="1" dirty="0">
                <a:latin typeface="Consolas" panose="020B0609020204030204" pitchFamily="49" charset="0"/>
              </a:rPr>
              <a:t>: cost ← cost – 100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	2</a:t>
            </a:r>
            <a:r>
              <a:rPr lang="en-US" b="1" dirty="0">
                <a:latin typeface="Consolas" panose="020B0609020204030204" pitchFamily="49" charset="0"/>
              </a:rPr>
              <a:t>: cost ← cost – 300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	3</a:t>
            </a:r>
            <a:r>
              <a:rPr lang="en-US" b="1" dirty="0">
                <a:latin typeface="Consolas" panose="020B0609020204030204" pitchFamily="49" charset="0"/>
              </a:rPr>
              <a:t>: cost ← cost – 500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	4</a:t>
            </a:r>
            <a:r>
              <a:rPr lang="en-US" b="1" dirty="0">
                <a:latin typeface="Consolas" panose="020B0609020204030204" pitchFamily="49" charset="0"/>
              </a:rPr>
              <a:t>: cost ← cost – 1000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ENDCASE</a:t>
            </a:r>
            <a:endParaRPr lang="en-US" b="1" dirty="0">
              <a:latin typeface="Consolas" panose="020B06090202040302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cost </a:t>
            </a:r>
            <a:r>
              <a:rPr lang="en-US" b="1" dirty="0">
                <a:latin typeface="Consolas" panose="020B0609020204030204" pitchFamily="49" charset="0"/>
              </a:rPr>
              <a:t>← cost / age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nsolas" panose="020B0609020204030204" pitchFamily="49" charset="0"/>
              </a:rPr>
              <a:t>	RETURN </a:t>
            </a:r>
            <a:r>
              <a:rPr lang="en-US" b="1" dirty="0">
                <a:latin typeface="Consolas" panose="020B0609020204030204" pitchFamily="49" charset="0"/>
              </a:rPr>
              <a:t>cost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Consolas" panose="020B0609020204030204" pitchFamily="49" charset="0"/>
              </a:rPr>
              <a:t>ENDFUNCTION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970755" y="1818043"/>
            <a:ext cx="5367806" cy="42419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900" dirty="0" smtClean="0"/>
          </a:p>
          <a:p>
            <a:pPr algn="l"/>
            <a:r>
              <a:rPr lang="en-US" sz="2900" dirty="0" smtClean="0"/>
              <a:t>7 (a) FUNCTION and ENDFUNCTION are keywords in </a:t>
            </a:r>
            <a:r>
              <a:rPr lang="en-US" sz="2900" dirty="0" err="1" smtClean="0"/>
              <a:t>CarPrice</a:t>
            </a:r>
            <a:r>
              <a:rPr lang="en-US" sz="2900" dirty="0" smtClean="0"/>
              <a:t> that indicate it is a function. Which other keyword indicates that it is a function? [1]</a:t>
            </a:r>
          </a:p>
          <a:p>
            <a:pPr algn="l"/>
            <a:endParaRPr lang="en-US" sz="2900" dirty="0" smtClean="0"/>
          </a:p>
          <a:p>
            <a:pPr algn="l"/>
            <a:r>
              <a:rPr lang="en-US" sz="2900" dirty="0" smtClean="0"/>
              <a:t>7 (b) Tick the most appropriate data type of the variable cost.</a:t>
            </a:r>
          </a:p>
          <a:p>
            <a:pPr algn="l"/>
            <a:r>
              <a:rPr lang="en-US" sz="2900" dirty="0" smtClean="0"/>
              <a:t>Boolean, Character, Real, String [1]</a:t>
            </a:r>
          </a:p>
          <a:p>
            <a:pPr algn="l"/>
            <a:endParaRPr lang="en-US" sz="2900" dirty="0" smtClean="0"/>
          </a:p>
          <a:p>
            <a:pPr algn="l"/>
            <a:r>
              <a:rPr lang="en-US" sz="2900" dirty="0" smtClean="0"/>
              <a:t>7 (c) Create and complete a trace table showing the changes in the variable COST when the function </a:t>
            </a:r>
            <a:r>
              <a:rPr lang="en-US" sz="2900" dirty="0" err="1" smtClean="0"/>
              <a:t>CarPrice</a:t>
            </a:r>
            <a:r>
              <a:rPr lang="en-US" sz="2900" dirty="0" smtClean="0"/>
              <a:t> is called with the following arguments: </a:t>
            </a:r>
            <a:r>
              <a:rPr lang="en-US" sz="2900" dirty="0" err="1" smtClean="0"/>
              <a:t>CarPrice</a:t>
            </a:r>
            <a:r>
              <a:rPr lang="en-US" sz="2900" dirty="0" smtClean="0"/>
              <a:t>('Tidy', 4, 2) [4]</a:t>
            </a:r>
          </a:p>
          <a:p>
            <a:pPr algn="l"/>
            <a:endParaRPr lang="en-US" sz="2900" dirty="0" smtClean="0"/>
          </a:p>
          <a:p>
            <a:pPr algn="l"/>
            <a:r>
              <a:rPr lang="en-US" sz="2900" dirty="0" smtClean="0"/>
              <a:t>7 (d) State three advantages of using functions/procedures when developing a program. [3]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5607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674"/>
            <a:ext cx="9144000" cy="954050"/>
          </a:xfrm>
        </p:spPr>
        <p:txBody>
          <a:bodyPr/>
          <a:lstStyle/>
          <a:p>
            <a:pPr algn="l"/>
            <a:r>
              <a:rPr lang="en-GB" dirty="0" smtClean="0"/>
              <a:t>Creating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776" y="1784254"/>
            <a:ext cx="11204154" cy="4363158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3200" dirty="0"/>
          </a:p>
          <a:p>
            <a:pPr algn="l"/>
            <a:r>
              <a:rPr lang="en-US" sz="3200" dirty="0"/>
              <a:t>201x. 7 (a). Write a program for a game (using either </a:t>
            </a:r>
            <a:r>
              <a:rPr lang="en-US" sz="3200" dirty="0" err="1"/>
              <a:t>pseudocode</a:t>
            </a:r>
            <a:r>
              <a:rPr lang="en-US" sz="3200" dirty="0"/>
              <a:t> or a flowchart) that does the following:</a:t>
            </a:r>
          </a:p>
          <a:p>
            <a:pPr algn="l"/>
            <a:r>
              <a:rPr lang="en-US" sz="3200" dirty="0"/>
              <a:t>assigns the value “mobile” to a variable called answer  then assigns user input to another variable called guess </a:t>
            </a:r>
          </a:p>
          <a:p>
            <a:pPr algn="l"/>
            <a:r>
              <a:rPr lang="en-US" sz="3200" dirty="0"/>
              <a:t>if the user enters the value “mobile” then the program outputs “winner”, </a:t>
            </a:r>
          </a:p>
          <a:p>
            <a:pPr algn="l"/>
            <a:r>
              <a:rPr lang="en-US" sz="3200" dirty="0"/>
              <a:t>otherwise it allows the user to have another guess </a:t>
            </a:r>
          </a:p>
          <a:p>
            <a:pPr algn="l"/>
            <a:r>
              <a:rPr lang="en-US" sz="3200" dirty="0"/>
              <a:t>allows the game to continue until the user guesses correctly. [6]</a:t>
            </a:r>
          </a:p>
          <a:p>
            <a:pPr algn="l"/>
            <a:r>
              <a:rPr lang="en-US" sz="3200" dirty="0"/>
              <a:t>7 (b) The programmer is going to make a simple improvement to the game by including a</a:t>
            </a:r>
          </a:p>
          <a:p>
            <a:pPr algn="l"/>
            <a:r>
              <a:rPr lang="en-US" sz="3200" dirty="0"/>
              <a:t>variable to keep track of the number of guesses made.</a:t>
            </a:r>
          </a:p>
          <a:p>
            <a:pPr algn="l"/>
            <a:r>
              <a:rPr lang="en-US" sz="3200" dirty="0"/>
              <a:t>7c. State two other simple improvements that could be made to the program. [2]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2014 12 (b) Write an algorithm (using either </a:t>
            </a:r>
            <a:r>
              <a:rPr lang="en-US" sz="3200" dirty="0" err="1"/>
              <a:t>pseudocode</a:t>
            </a:r>
            <a:r>
              <a:rPr lang="en-US" sz="3200" dirty="0"/>
              <a:t> or a flowchart) that calculates the amount of fuel a train will need to complete a journey. The algorithm must:</a:t>
            </a:r>
          </a:p>
          <a:p>
            <a:pPr algn="l"/>
            <a:r>
              <a:rPr lang="en-US" sz="3200" dirty="0"/>
              <a:t>ask the user how many </a:t>
            </a:r>
            <a:r>
              <a:rPr lang="en-US" sz="3200" dirty="0" err="1"/>
              <a:t>kilometres</a:t>
            </a:r>
            <a:r>
              <a:rPr lang="en-US" sz="3200" dirty="0"/>
              <a:t> the journey will be</a:t>
            </a:r>
          </a:p>
          <a:p>
            <a:pPr algn="l"/>
            <a:r>
              <a:rPr lang="en-US" sz="3200" dirty="0"/>
              <a:t>only continue if the user enters a value greater than zero</a:t>
            </a:r>
          </a:p>
          <a:p>
            <a:pPr algn="l"/>
            <a:r>
              <a:rPr lang="en-US" sz="3200" dirty="0"/>
              <a:t>set the amount of fuel to a number 100 times greater than the number of </a:t>
            </a:r>
            <a:r>
              <a:rPr lang="en-US" sz="3200" dirty="0" err="1"/>
              <a:t>kilometres</a:t>
            </a:r>
            <a:endParaRPr lang="en-US" sz="3200" dirty="0"/>
          </a:p>
          <a:p>
            <a:pPr algn="l"/>
            <a:r>
              <a:rPr lang="en-US" sz="3200" dirty="0"/>
              <a:t>not allow the amount of fuel to be less than 1500</a:t>
            </a:r>
          </a:p>
          <a:p>
            <a:pPr algn="l"/>
            <a:r>
              <a:rPr lang="en-US" sz="3200" dirty="0"/>
              <a:t>finally, display the amount of fuel needed.</a:t>
            </a:r>
          </a:p>
          <a:p>
            <a:pPr algn="l"/>
            <a:r>
              <a:rPr lang="en-US" sz="3200" dirty="0"/>
              <a:t>[7 marks]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2015 9. An English teacher wants to estimate how long it should take his students to read a book. You have been asked to develop an algorithm to calculate this estimate. The algorithm must do the following:</a:t>
            </a:r>
          </a:p>
          <a:p>
            <a:pPr algn="l"/>
            <a:r>
              <a:rPr lang="en-US" sz="3200" dirty="0"/>
              <a:t>ask the teacher how many pages the book has and store this in an appropriately named variable</a:t>
            </a:r>
          </a:p>
          <a:p>
            <a:pPr algn="l"/>
            <a:r>
              <a:rPr lang="en-US" sz="3200" dirty="0"/>
              <a:t>for every page in the book the algorithm should:</a:t>
            </a:r>
          </a:p>
          <a:p>
            <a:pPr algn="l"/>
            <a:r>
              <a:rPr lang="en-US" sz="3200" dirty="0"/>
              <a:t>ask the teacher if the page looks 'easy' or 'difficult'</a:t>
            </a:r>
          </a:p>
          <a:p>
            <a:pPr algn="l"/>
            <a:r>
              <a:rPr lang="en-US" sz="3200" dirty="0"/>
              <a:t>if a page is 'difficult' then the total number of seconds should increase by 100</a:t>
            </a:r>
          </a:p>
          <a:p>
            <a:pPr algn="l"/>
            <a:r>
              <a:rPr lang="en-US" sz="3200" dirty="0"/>
              <a:t>if a page is 'easy' then the total number of seconds should increase by 40</a:t>
            </a:r>
          </a:p>
          <a:p>
            <a:pPr algn="l"/>
            <a:r>
              <a:rPr lang="en-US" sz="3200" dirty="0"/>
              <a:t>after the teacher has entered the difficulty level for all the pages, the algorithm should output the estimated number of seconds that it should take to read the book.</a:t>
            </a:r>
          </a:p>
          <a:p>
            <a:pPr algn="l"/>
            <a:r>
              <a:rPr lang="en-US" sz="3200" dirty="0"/>
              <a:t>Write </a:t>
            </a:r>
            <a:r>
              <a:rPr lang="en-US" sz="3200" dirty="0" err="1"/>
              <a:t>pseudocode</a:t>
            </a:r>
            <a:r>
              <a:rPr lang="en-US" sz="3200" dirty="0"/>
              <a:t> or draw a flowchart that represents this algorithm. [9 marks]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2015 10. A built-in function commonly found in programming languages is one that finds the character in a string at a specific position. In some programming languages this function is called </a:t>
            </a:r>
            <a:r>
              <a:rPr lang="en-US" sz="3200" dirty="0" err="1"/>
              <a:t>CharAt</a:t>
            </a:r>
            <a:r>
              <a:rPr lang="en-US" sz="3200" dirty="0"/>
              <a:t>. </a:t>
            </a:r>
            <a:r>
              <a:rPr lang="en-US" sz="3200" dirty="0" err="1"/>
              <a:t>CharAt</a:t>
            </a:r>
            <a:r>
              <a:rPr lang="en-US" sz="3200" dirty="0"/>
              <a:t>(</a:t>
            </a:r>
            <a:r>
              <a:rPr lang="en-US" sz="3200" dirty="0" err="1"/>
              <a:t>str</a:t>
            </a:r>
            <a:r>
              <a:rPr lang="en-US" sz="3200" dirty="0"/>
              <a:t>, </a:t>
            </a:r>
            <a:r>
              <a:rPr lang="en-US" sz="3200" dirty="0" err="1"/>
              <a:t>i</a:t>
            </a:r>
            <a:r>
              <a:rPr lang="en-US" sz="3200" dirty="0"/>
              <a:t>) returns the character found at position </a:t>
            </a:r>
            <a:r>
              <a:rPr lang="en-US" sz="3200" dirty="0" err="1"/>
              <a:t>i</a:t>
            </a:r>
            <a:r>
              <a:rPr lang="en-US" sz="3200" dirty="0"/>
              <a:t> of the string str.</a:t>
            </a:r>
          </a:p>
          <a:p>
            <a:pPr algn="l"/>
            <a:r>
              <a:rPr lang="en-US" sz="3200" dirty="0"/>
              <a:t>For example,</a:t>
            </a:r>
          </a:p>
          <a:p>
            <a:pPr algn="l"/>
            <a:r>
              <a:rPr lang="en-US" sz="3200" dirty="0" err="1"/>
              <a:t>CharAt</a:t>
            </a:r>
            <a:r>
              <a:rPr lang="en-US" sz="3200" dirty="0"/>
              <a:t>("</a:t>
            </a:r>
            <a:r>
              <a:rPr lang="en-US" sz="3200" dirty="0" err="1"/>
              <a:t>abc</a:t>
            </a:r>
            <a:r>
              <a:rPr lang="en-US" sz="3200" dirty="0"/>
              <a:t>", 1) returns 'a'</a:t>
            </a:r>
          </a:p>
          <a:p>
            <a:pPr algn="l"/>
            <a:r>
              <a:rPr lang="en-US" sz="3200" dirty="0" err="1"/>
              <a:t>CharAt</a:t>
            </a:r>
            <a:r>
              <a:rPr lang="en-US" sz="3200" dirty="0"/>
              <a:t>("</a:t>
            </a:r>
            <a:r>
              <a:rPr lang="en-US" sz="3200" dirty="0" err="1"/>
              <a:t>abc</a:t>
            </a:r>
            <a:r>
              <a:rPr lang="en-US" sz="3200" dirty="0"/>
              <a:t>", 3) returns 'c'</a:t>
            </a:r>
          </a:p>
          <a:p>
            <a:pPr algn="l"/>
            <a:r>
              <a:rPr lang="en-US" sz="3200" dirty="0"/>
              <a:t>10 (a) (</a:t>
            </a:r>
            <a:r>
              <a:rPr lang="en-US" sz="3200" dirty="0" err="1"/>
              <a:t>i</a:t>
            </a:r>
            <a:r>
              <a:rPr lang="en-US" sz="3200" dirty="0"/>
              <a:t>) What value will be returned by the function call </a:t>
            </a:r>
            <a:r>
              <a:rPr lang="en-US" sz="3200" dirty="0" err="1"/>
              <a:t>CharAt</a:t>
            </a:r>
            <a:r>
              <a:rPr lang="en-US" sz="3200" dirty="0"/>
              <a:t>("hello", 5)? [1]</a:t>
            </a:r>
          </a:p>
          <a:p>
            <a:pPr algn="l"/>
            <a:r>
              <a:rPr lang="en-US" sz="3200" dirty="0"/>
              <a:t>10 (a) (ii) What value will be returned by the function call </a:t>
            </a:r>
            <a:r>
              <a:rPr lang="en-US" sz="3200" dirty="0" err="1"/>
              <a:t>CharAt</a:t>
            </a:r>
            <a:r>
              <a:rPr lang="en-US" sz="3200" dirty="0"/>
              <a:t>("goodbye", (1+3))? [1]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1746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674"/>
            <a:ext cx="9144000" cy="954050"/>
          </a:xfrm>
        </p:spPr>
        <p:txBody>
          <a:bodyPr/>
          <a:lstStyle/>
          <a:p>
            <a:pPr algn="l"/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96" y="1784254"/>
            <a:ext cx="9951904" cy="436315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201x. 9 Explain what an algorithm is. [2]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“Algorithms </a:t>
            </a:r>
            <a:r>
              <a:rPr lang="en-US" sz="3200" dirty="0"/>
              <a:t>are computational solutions that always finish and return an </a:t>
            </a:r>
            <a:r>
              <a:rPr lang="en-US" sz="3200" dirty="0" smtClean="0"/>
              <a:t>answer.”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40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03" y="392122"/>
            <a:ext cx="9144000" cy="954050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Interpreting Algorithms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96" y="1784254"/>
            <a:ext cx="9951904" cy="436315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200" dirty="0"/>
              <a:t>201x. 4/ The following is a function:</a:t>
            </a:r>
          </a:p>
          <a:p>
            <a:pPr algn="l"/>
            <a:r>
              <a:rPr lang="en-US" sz="3200" b="1" dirty="0">
                <a:latin typeface="Consolas" panose="020B0609020204030204" pitchFamily="49" charset="0"/>
              </a:rPr>
              <a:t>FUNCTION </a:t>
            </a:r>
            <a:r>
              <a:rPr lang="en-US" sz="3200" b="1" dirty="0" err="1">
                <a:latin typeface="Consolas" panose="020B0609020204030204" pitchFamily="49" charset="0"/>
              </a:rPr>
              <a:t>IsPrefix</a:t>
            </a:r>
            <a:r>
              <a:rPr lang="en-US" sz="3200" b="1" dirty="0">
                <a:latin typeface="Consolas" panose="020B0609020204030204" pitchFamily="49" charset="0"/>
              </a:rPr>
              <a:t> (name, value)</a:t>
            </a:r>
          </a:p>
          <a:p>
            <a:pPr algn="l"/>
            <a:r>
              <a:rPr lang="en-US" sz="3200" b="1" dirty="0" smtClean="0">
                <a:latin typeface="Consolas" panose="020B0609020204030204" pitchFamily="49" charset="0"/>
              </a:rPr>
              <a:t>	IF </a:t>
            </a:r>
            <a:r>
              <a:rPr lang="en-US" sz="3200" b="1" dirty="0">
                <a:latin typeface="Consolas" panose="020B0609020204030204" pitchFamily="49" charset="0"/>
              </a:rPr>
              <a:t>name[1] = value</a:t>
            </a:r>
          </a:p>
          <a:p>
            <a:pPr algn="l"/>
            <a:r>
              <a:rPr lang="en-US" sz="3200" b="1" dirty="0" smtClean="0">
                <a:latin typeface="Consolas" panose="020B0609020204030204" pitchFamily="49" charset="0"/>
              </a:rPr>
              <a:t>		RETURN </a:t>
            </a:r>
            <a:r>
              <a:rPr lang="en-US" sz="3200" b="1" dirty="0">
                <a:latin typeface="Consolas" panose="020B0609020204030204" pitchFamily="49" charset="0"/>
              </a:rPr>
              <a:t>true</a:t>
            </a:r>
          </a:p>
          <a:p>
            <a:pPr algn="l"/>
            <a:r>
              <a:rPr lang="en-US" sz="3200" b="1" dirty="0" smtClean="0">
                <a:latin typeface="Consolas" panose="020B0609020204030204" pitchFamily="49" charset="0"/>
              </a:rPr>
              <a:t>	ELSE</a:t>
            </a:r>
            <a:endParaRPr lang="en-US" sz="3200" b="1" dirty="0">
              <a:latin typeface="Consolas" panose="020B0609020204030204" pitchFamily="49" charset="0"/>
            </a:endParaRPr>
          </a:p>
          <a:p>
            <a:pPr algn="l"/>
            <a:r>
              <a:rPr lang="en-US" sz="3200" b="1" dirty="0" smtClean="0">
                <a:latin typeface="Consolas" panose="020B0609020204030204" pitchFamily="49" charset="0"/>
              </a:rPr>
              <a:t>		RETURN 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</a:p>
          <a:p>
            <a:pPr algn="l"/>
            <a:r>
              <a:rPr lang="en-US" sz="3200" b="1" dirty="0" smtClean="0">
                <a:latin typeface="Consolas" panose="020B0609020204030204" pitchFamily="49" charset="0"/>
              </a:rPr>
              <a:t>	ENDIF</a:t>
            </a:r>
            <a:endParaRPr lang="en-US" sz="3200" b="1" dirty="0">
              <a:latin typeface="Consolas" panose="020B0609020204030204" pitchFamily="49" charset="0"/>
            </a:endParaRPr>
          </a:p>
          <a:p>
            <a:pPr algn="l"/>
            <a:r>
              <a:rPr lang="en-US" sz="3200" b="1" dirty="0">
                <a:latin typeface="Consolas" panose="020B0609020204030204" pitchFamily="49" charset="0"/>
              </a:rPr>
              <a:t>ENDFUNCTION</a:t>
            </a:r>
          </a:p>
          <a:p>
            <a:pPr algn="l"/>
            <a:r>
              <a:rPr lang="en-US" sz="3200" dirty="0"/>
              <a:t>4 (a)(</a:t>
            </a:r>
            <a:r>
              <a:rPr lang="en-US" sz="3200" dirty="0" err="1"/>
              <a:t>i</a:t>
            </a:r>
            <a:r>
              <a:rPr lang="en-US" sz="3200" dirty="0"/>
              <a:t>) Give the name of one parameter used by this function. [1]</a:t>
            </a:r>
          </a:p>
          <a:p>
            <a:pPr algn="l"/>
            <a:r>
              <a:rPr lang="en-US" sz="3200" dirty="0"/>
              <a:t>4 (a)(ii) State the data type of name. [1]</a:t>
            </a:r>
          </a:p>
          <a:p>
            <a:pPr algn="l"/>
            <a:r>
              <a:rPr lang="en-US" sz="3200" dirty="0"/>
              <a:t>4 (a)(iii) State the data type of the return value. [1]</a:t>
            </a:r>
          </a:p>
          <a:p>
            <a:pPr algn="l"/>
            <a:r>
              <a:rPr lang="en-US" sz="3200" dirty="0"/>
              <a:t>4 (b) Give three reasons why programmers use functions. [3]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776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Interpreting Algorithms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939338"/>
            <a:ext cx="11291357" cy="56692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200" dirty="0"/>
              <a:t>201x. 6. The code below shows a program that is supposed to add together all the elements of an array to give a total. The total is stored in the variable called tot. The program contains a run-time error and a logical error. Line numbers have been added to the program.</a:t>
            </a:r>
          </a:p>
          <a:p>
            <a:pPr algn="l"/>
            <a:endParaRPr lang="en-US" sz="3200" dirty="0"/>
          </a:p>
          <a:p>
            <a:pPr algn="l"/>
            <a:r>
              <a:rPr lang="en-US" sz="3600" dirty="0">
                <a:latin typeface="Consolas" panose="020B0609020204030204" pitchFamily="49" charset="0"/>
              </a:rPr>
              <a:t>line 1: tot ← 0</a:t>
            </a:r>
          </a:p>
          <a:p>
            <a:pPr algn="l"/>
            <a:r>
              <a:rPr lang="en-US" sz="3600" dirty="0">
                <a:latin typeface="Consolas" panose="020B0609020204030204" pitchFamily="49" charset="0"/>
              </a:rPr>
              <a:t>line 2: </a:t>
            </a:r>
            <a:r>
              <a:rPr lang="en-US" sz="3600" dirty="0" err="1">
                <a:latin typeface="Consolas" panose="020B0609020204030204" pitchFamily="49" charset="0"/>
              </a:rPr>
              <a:t>arr</a:t>
            </a:r>
            <a:r>
              <a:rPr lang="en-US" sz="3600" dirty="0">
                <a:latin typeface="Consolas" panose="020B0609020204030204" pitchFamily="49" charset="0"/>
              </a:rPr>
              <a:t> ← [3, 19, 2, 8]</a:t>
            </a:r>
          </a:p>
          <a:p>
            <a:pPr algn="l"/>
            <a:r>
              <a:rPr lang="en-US" sz="3600" dirty="0">
                <a:latin typeface="Consolas" panose="020B0609020204030204" pitchFamily="49" charset="0"/>
              </a:rPr>
              <a:t>line 3: FOR </a:t>
            </a:r>
            <a:r>
              <a:rPr lang="en-US" sz="3600" dirty="0" err="1">
                <a:latin typeface="Consolas" panose="020B0609020204030204" pitchFamily="49" charset="0"/>
              </a:rPr>
              <a:t>i</a:t>
            </a:r>
            <a:r>
              <a:rPr lang="en-US" sz="3600" dirty="0">
                <a:latin typeface="Consolas" panose="020B0609020204030204" pitchFamily="49" charset="0"/>
              </a:rPr>
              <a:t> ← 1 to LEN(</a:t>
            </a:r>
            <a:r>
              <a:rPr lang="en-US" sz="3600" dirty="0" err="1">
                <a:latin typeface="Consolas" panose="020B0609020204030204" pitchFamily="49" charset="0"/>
              </a:rPr>
              <a:t>arr</a:t>
            </a:r>
            <a:r>
              <a:rPr lang="en-US" sz="3600" dirty="0">
                <a:latin typeface="Consolas" panose="020B0609020204030204" pitchFamily="49" charset="0"/>
              </a:rPr>
              <a:t>) + 1</a:t>
            </a:r>
          </a:p>
          <a:p>
            <a:pPr algn="l"/>
            <a:r>
              <a:rPr lang="en-US" sz="3600" dirty="0">
                <a:latin typeface="Consolas" panose="020B0609020204030204" pitchFamily="49" charset="0"/>
              </a:rPr>
              <a:t>line 4: </a:t>
            </a:r>
            <a:r>
              <a:rPr lang="en-US" sz="3600" dirty="0" smtClean="0">
                <a:latin typeface="Consolas" panose="020B0609020204030204" pitchFamily="49" charset="0"/>
              </a:rPr>
              <a:t>	tot </a:t>
            </a:r>
            <a:r>
              <a:rPr lang="en-US" sz="3600" dirty="0">
                <a:latin typeface="Consolas" panose="020B0609020204030204" pitchFamily="49" charset="0"/>
              </a:rPr>
              <a:t>← </a:t>
            </a:r>
            <a:r>
              <a:rPr lang="en-US" sz="3600" dirty="0" err="1">
                <a:latin typeface="Consolas" panose="020B0609020204030204" pitchFamily="49" charset="0"/>
              </a:rPr>
              <a:t>arr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dirty="0" err="1">
                <a:latin typeface="Consolas" panose="020B0609020204030204" pitchFamily="49" charset="0"/>
              </a:rPr>
              <a:t>i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3600" dirty="0">
                <a:latin typeface="Consolas" panose="020B0609020204030204" pitchFamily="49" charset="0"/>
              </a:rPr>
              <a:t>line 5: ENDFOR</a:t>
            </a:r>
          </a:p>
          <a:p>
            <a:pPr algn="l"/>
            <a:endParaRPr lang="en-US" sz="3200" dirty="0"/>
          </a:p>
          <a:p>
            <a:pPr algn="l"/>
            <a:r>
              <a:rPr lang="en-US" sz="2900" dirty="0"/>
              <a:t>6 (a). What is a syntax error? [1]</a:t>
            </a:r>
          </a:p>
          <a:p>
            <a:pPr algn="l"/>
            <a:r>
              <a:rPr lang="en-US" sz="2900" dirty="0"/>
              <a:t>6 (b)(</a:t>
            </a:r>
            <a:r>
              <a:rPr lang="en-US" sz="2900" dirty="0" err="1"/>
              <a:t>i</a:t>
            </a:r>
            <a:r>
              <a:rPr lang="en-US" sz="2900" dirty="0"/>
              <a:t>). What is the final value of the variable </a:t>
            </a:r>
            <a:r>
              <a:rPr lang="en-US" sz="2900" dirty="0" err="1"/>
              <a:t>i</a:t>
            </a:r>
            <a:r>
              <a:rPr lang="en-US" sz="2900" dirty="0"/>
              <a:t> in Figure 1 above? [1</a:t>
            </a:r>
            <a:r>
              <a:rPr lang="en-US" sz="2900" dirty="0" smtClean="0"/>
              <a:t>]</a:t>
            </a:r>
            <a:endParaRPr lang="en-US" sz="2900" dirty="0"/>
          </a:p>
          <a:p>
            <a:pPr algn="l"/>
            <a:r>
              <a:rPr lang="en-US" sz="2900" dirty="0"/>
              <a:t>6 (b)(ii) Why might a run-time error occur on line 4 in Figure 1 above? [1]</a:t>
            </a:r>
          </a:p>
          <a:p>
            <a:pPr algn="l"/>
            <a:r>
              <a:rPr lang="en-US" sz="2900" dirty="0"/>
              <a:t>6 (c)(</a:t>
            </a:r>
            <a:r>
              <a:rPr lang="en-US" sz="2900" dirty="0" err="1"/>
              <a:t>i</a:t>
            </a:r>
            <a:r>
              <a:rPr lang="en-US" sz="2900" dirty="0"/>
              <a:t>) Why are logical errors often the most difficult to find? [1]</a:t>
            </a:r>
          </a:p>
          <a:p>
            <a:pPr algn="l"/>
            <a:r>
              <a:rPr lang="en-US" sz="2900" dirty="0"/>
              <a:t>6 (c)(ii) State the line number where the logical error occurs in Figure 1 above and give the correct version of this line of code. [2]</a:t>
            </a:r>
            <a:endParaRPr lang="en-GB" sz="2900" dirty="0" smtClean="0"/>
          </a:p>
        </p:txBody>
      </p:sp>
    </p:spTree>
    <p:extLst>
      <p:ext uri="{BB962C8B-B14F-4D97-AF65-F5344CB8AC3E}">
        <p14:creationId xmlns:p14="http://schemas.microsoft.com/office/powerpoint/2010/main" val="30487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Interpreting Algorithms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939338"/>
            <a:ext cx="11291357" cy="5669280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sz="2900" dirty="0"/>
          </a:p>
          <a:p>
            <a:pPr algn="l"/>
            <a:r>
              <a:rPr lang="en-US" sz="2900" dirty="0"/>
              <a:t>2014 3 Below is pseudocode representation of the function called </a:t>
            </a:r>
            <a:r>
              <a:rPr lang="en-US" sz="2900" dirty="0" err="1"/>
              <a:t>FindHighest</a:t>
            </a:r>
            <a:r>
              <a:rPr lang="en-US" sz="2900" dirty="0"/>
              <a:t>. </a:t>
            </a:r>
            <a:r>
              <a:rPr lang="en-US" sz="2900" dirty="0" err="1"/>
              <a:t>FindHighest</a:t>
            </a:r>
            <a:r>
              <a:rPr lang="en-US" sz="2900" dirty="0"/>
              <a:t> is used to find the largest value stored in an array. </a:t>
            </a:r>
          </a:p>
          <a:p>
            <a:pPr algn="l"/>
            <a:r>
              <a:rPr lang="en-US" sz="2900" dirty="0"/>
              <a:t>Note: line numbers have been shown but are not part of the function.</a:t>
            </a:r>
          </a:p>
          <a:p>
            <a:pPr algn="l"/>
            <a:r>
              <a:rPr lang="en-US" sz="2900" dirty="0">
                <a:latin typeface="Consolas" panose="020B0609020204030204" pitchFamily="49" charset="0"/>
              </a:rPr>
              <a:t>1 FUNCTION </a:t>
            </a:r>
            <a:r>
              <a:rPr lang="en-US" sz="2900" dirty="0" err="1">
                <a:latin typeface="Consolas" panose="020B0609020204030204" pitchFamily="49" charset="0"/>
              </a:rPr>
              <a:t>FindHighest</a:t>
            </a:r>
            <a:r>
              <a:rPr lang="en-US" sz="2900" dirty="0">
                <a:latin typeface="Consolas" panose="020B0609020204030204" pitchFamily="49" charset="0"/>
              </a:rPr>
              <a:t>(</a:t>
            </a:r>
            <a:r>
              <a:rPr lang="en-US" sz="2900" dirty="0" err="1">
                <a:latin typeface="Consolas" panose="020B0609020204030204" pitchFamily="49" charset="0"/>
              </a:rPr>
              <a:t>arr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900" dirty="0">
                <a:latin typeface="Consolas" panose="020B0609020204030204" pitchFamily="49" charset="0"/>
              </a:rPr>
              <a:t>2 </a:t>
            </a:r>
            <a:r>
              <a:rPr lang="en-US" sz="2900" dirty="0" smtClean="0">
                <a:latin typeface="Consolas" panose="020B0609020204030204" pitchFamily="49" charset="0"/>
              </a:rPr>
              <a:t>	highest </a:t>
            </a:r>
            <a:r>
              <a:rPr lang="en-US" sz="2900" dirty="0">
                <a:latin typeface="Consolas" panose="020B0609020204030204" pitchFamily="49" charset="0"/>
              </a:rPr>
              <a:t>← </a:t>
            </a:r>
            <a:r>
              <a:rPr lang="en-US" sz="2900" dirty="0" err="1">
                <a:latin typeface="Consolas" panose="020B0609020204030204" pitchFamily="49" charset="0"/>
              </a:rPr>
              <a:t>arr</a:t>
            </a:r>
            <a:r>
              <a:rPr lang="en-US" sz="2900" dirty="0">
                <a:latin typeface="Consolas" panose="020B0609020204030204" pitchFamily="49" charset="0"/>
              </a:rPr>
              <a:t>[1]</a:t>
            </a:r>
          </a:p>
          <a:p>
            <a:pPr algn="l"/>
            <a:r>
              <a:rPr lang="en-US" sz="2900" dirty="0">
                <a:latin typeface="Consolas" panose="020B0609020204030204" pitchFamily="49" charset="0"/>
              </a:rPr>
              <a:t>3 </a:t>
            </a:r>
            <a:r>
              <a:rPr lang="en-US" sz="2900" dirty="0" smtClean="0">
                <a:latin typeface="Consolas" panose="020B0609020204030204" pitchFamily="49" charset="0"/>
              </a:rPr>
              <a:t>	FOR </a:t>
            </a:r>
            <a:r>
              <a:rPr lang="en-US" sz="2900" dirty="0" err="1">
                <a:latin typeface="Consolas" panose="020B0609020204030204" pitchFamily="49" charset="0"/>
              </a:rPr>
              <a:t>i</a:t>
            </a:r>
            <a:r>
              <a:rPr lang="en-US" sz="2900" dirty="0">
                <a:latin typeface="Consolas" panose="020B0609020204030204" pitchFamily="49" charset="0"/>
              </a:rPr>
              <a:t> ← 2 TO LEN(</a:t>
            </a:r>
            <a:r>
              <a:rPr lang="en-US" sz="2900" dirty="0" err="1">
                <a:latin typeface="Consolas" panose="020B0609020204030204" pitchFamily="49" charset="0"/>
              </a:rPr>
              <a:t>arr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900" dirty="0">
                <a:latin typeface="Consolas" panose="020B0609020204030204" pitchFamily="49" charset="0"/>
              </a:rPr>
              <a:t>4 </a:t>
            </a:r>
            <a:r>
              <a:rPr lang="en-US" sz="2900" dirty="0" smtClean="0">
                <a:latin typeface="Consolas" panose="020B0609020204030204" pitchFamily="49" charset="0"/>
              </a:rPr>
              <a:t>		IF </a:t>
            </a:r>
            <a:r>
              <a:rPr lang="en-US" sz="2900" dirty="0" err="1">
                <a:latin typeface="Consolas" panose="020B0609020204030204" pitchFamily="49" charset="0"/>
              </a:rPr>
              <a:t>arr</a:t>
            </a:r>
            <a:r>
              <a:rPr lang="en-US" sz="2900" dirty="0">
                <a:latin typeface="Consolas" panose="020B0609020204030204" pitchFamily="49" charset="0"/>
              </a:rPr>
              <a:t>[</a:t>
            </a:r>
            <a:r>
              <a:rPr lang="en-US" sz="2900" dirty="0" err="1">
                <a:latin typeface="Consolas" panose="020B0609020204030204" pitchFamily="49" charset="0"/>
              </a:rPr>
              <a:t>i</a:t>
            </a:r>
            <a:r>
              <a:rPr lang="en-US" sz="2900" dirty="0">
                <a:latin typeface="Consolas" panose="020B0609020204030204" pitchFamily="49" charset="0"/>
              </a:rPr>
              <a:t>] &gt; highest THEN</a:t>
            </a:r>
          </a:p>
          <a:p>
            <a:pPr algn="l"/>
            <a:r>
              <a:rPr lang="en-US" sz="2900" dirty="0">
                <a:latin typeface="Consolas" panose="020B0609020204030204" pitchFamily="49" charset="0"/>
              </a:rPr>
              <a:t>5 </a:t>
            </a:r>
            <a:r>
              <a:rPr lang="en-US" sz="2900" dirty="0" smtClean="0">
                <a:latin typeface="Consolas" panose="020B0609020204030204" pitchFamily="49" charset="0"/>
              </a:rPr>
              <a:t>			highest </a:t>
            </a:r>
            <a:r>
              <a:rPr lang="en-US" sz="2900" dirty="0">
                <a:latin typeface="Consolas" panose="020B0609020204030204" pitchFamily="49" charset="0"/>
              </a:rPr>
              <a:t>← </a:t>
            </a:r>
            <a:r>
              <a:rPr lang="en-US" sz="2900" dirty="0" err="1">
                <a:latin typeface="Consolas" panose="020B0609020204030204" pitchFamily="49" charset="0"/>
              </a:rPr>
              <a:t>arr</a:t>
            </a:r>
            <a:r>
              <a:rPr lang="en-US" sz="2900" dirty="0">
                <a:latin typeface="Consolas" panose="020B0609020204030204" pitchFamily="49" charset="0"/>
              </a:rPr>
              <a:t>[</a:t>
            </a:r>
            <a:r>
              <a:rPr lang="en-US" sz="2900" dirty="0" err="1">
                <a:latin typeface="Consolas" panose="020B0609020204030204" pitchFamily="49" charset="0"/>
              </a:rPr>
              <a:t>i</a:t>
            </a:r>
            <a:r>
              <a:rPr lang="en-US" sz="2900" dirty="0"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2900" dirty="0">
                <a:latin typeface="Consolas" panose="020B0609020204030204" pitchFamily="49" charset="0"/>
              </a:rPr>
              <a:t>6 </a:t>
            </a:r>
            <a:r>
              <a:rPr lang="en-US" sz="2900" dirty="0" smtClean="0">
                <a:latin typeface="Consolas" panose="020B0609020204030204" pitchFamily="49" charset="0"/>
              </a:rPr>
              <a:t>		ENDIF</a:t>
            </a:r>
            <a:endParaRPr lang="en-US" sz="2900" dirty="0">
              <a:latin typeface="Consolas" panose="020B0609020204030204" pitchFamily="49" charset="0"/>
            </a:endParaRPr>
          </a:p>
          <a:p>
            <a:pPr algn="l"/>
            <a:r>
              <a:rPr lang="en-US" sz="2900" dirty="0">
                <a:latin typeface="Consolas" panose="020B0609020204030204" pitchFamily="49" charset="0"/>
              </a:rPr>
              <a:t>7 </a:t>
            </a:r>
            <a:r>
              <a:rPr lang="en-US" sz="2900" dirty="0" smtClean="0">
                <a:latin typeface="Consolas" panose="020B0609020204030204" pitchFamily="49" charset="0"/>
              </a:rPr>
              <a:t>	ENDFOR</a:t>
            </a:r>
            <a:endParaRPr lang="en-US" sz="2900" dirty="0">
              <a:latin typeface="Consolas" panose="020B0609020204030204" pitchFamily="49" charset="0"/>
            </a:endParaRPr>
          </a:p>
          <a:p>
            <a:pPr algn="l"/>
            <a:r>
              <a:rPr lang="en-US" sz="2900" dirty="0">
                <a:latin typeface="Consolas" panose="020B0609020204030204" pitchFamily="49" charset="0"/>
              </a:rPr>
              <a:t>8 </a:t>
            </a:r>
            <a:r>
              <a:rPr lang="en-US" sz="2900" dirty="0" smtClean="0">
                <a:latin typeface="Consolas" panose="020B0609020204030204" pitchFamily="49" charset="0"/>
              </a:rPr>
              <a:t>	RETURN </a:t>
            </a:r>
            <a:r>
              <a:rPr lang="en-US" sz="2900" dirty="0">
                <a:latin typeface="Consolas" panose="020B0609020204030204" pitchFamily="49" charset="0"/>
              </a:rPr>
              <a:t>highest</a:t>
            </a:r>
          </a:p>
          <a:p>
            <a:pPr algn="l"/>
            <a:r>
              <a:rPr lang="en-US" sz="2900" dirty="0">
                <a:latin typeface="Consolas" panose="020B0609020204030204" pitchFamily="49" charset="0"/>
              </a:rPr>
              <a:t>9 ENDFUNCTION</a:t>
            </a:r>
          </a:p>
          <a:p>
            <a:pPr algn="l"/>
            <a:endParaRPr lang="en-US" sz="2900" dirty="0"/>
          </a:p>
          <a:p>
            <a:pPr algn="l"/>
            <a:r>
              <a:rPr lang="en-US" sz="2900" dirty="0"/>
              <a:t>3 (a) How many parameters does the function </a:t>
            </a:r>
            <a:r>
              <a:rPr lang="en-US" sz="2900" dirty="0" err="1"/>
              <a:t>FindHighest</a:t>
            </a:r>
            <a:r>
              <a:rPr lang="en-US" sz="2900" dirty="0"/>
              <a:t> have? [1]</a:t>
            </a:r>
          </a:p>
          <a:p>
            <a:pPr algn="l"/>
            <a:r>
              <a:rPr lang="en-US" sz="2900" dirty="0"/>
              <a:t>3 (b) This function uses iteration. Give the line number on which iteration starts. [1]</a:t>
            </a:r>
          </a:p>
          <a:p>
            <a:pPr algn="l"/>
            <a:r>
              <a:rPr lang="en-US" sz="2900" dirty="0"/>
              <a:t>3 (c) This function uses selection. Give the line number on which selection starts. [1]</a:t>
            </a:r>
          </a:p>
          <a:p>
            <a:pPr algn="l"/>
            <a:r>
              <a:rPr lang="en-US" sz="2900" dirty="0"/>
              <a:t>3 (d) This function uses variable assignment. Give the line number in the function where variable assignment is first used. [1]</a:t>
            </a:r>
            <a:endParaRPr lang="en-GB" sz="2900" dirty="0" smtClean="0"/>
          </a:p>
        </p:txBody>
      </p:sp>
    </p:spTree>
    <p:extLst>
      <p:ext uri="{BB962C8B-B14F-4D97-AF65-F5344CB8AC3E}">
        <p14:creationId xmlns:p14="http://schemas.microsoft.com/office/powerpoint/2010/main" val="1250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Interpreting Algorithms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939338"/>
            <a:ext cx="11291357" cy="566928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900" dirty="0" smtClean="0"/>
              <a:t>2014 </a:t>
            </a:r>
            <a:r>
              <a:rPr lang="en-US" sz="2900" dirty="0"/>
              <a:t>7. Here is a function:</a:t>
            </a:r>
          </a:p>
          <a:p>
            <a:pPr algn="l"/>
            <a:r>
              <a:rPr lang="en-US" sz="2900" b="1" dirty="0">
                <a:latin typeface="Consolas" panose="020B0609020204030204" pitchFamily="49" charset="0"/>
              </a:rPr>
              <a:t>FUNCTION Compare(</a:t>
            </a:r>
            <a:r>
              <a:rPr lang="en-US" sz="2900" b="1" dirty="0" err="1">
                <a:latin typeface="Consolas" panose="020B0609020204030204" pitchFamily="49" charset="0"/>
              </a:rPr>
              <a:t>x,y</a:t>
            </a:r>
            <a:r>
              <a:rPr lang="en-US" sz="2900" b="1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	IF </a:t>
            </a:r>
            <a:r>
              <a:rPr lang="en-US" sz="2900" b="1" dirty="0">
                <a:latin typeface="Consolas" panose="020B0609020204030204" pitchFamily="49" charset="0"/>
              </a:rPr>
              <a:t>x &gt; y THEN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		RETURN </a:t>
            </a:r>
            <a:r>
              <a:rPr lang="en-US" sz="2900" b="1" dirty="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	ELSE</a:t>
            </a:r>
            <a:endParaRPr lang="en-US" sz="2900" b="1" dirty="0">
              <a:latin typeface="Consolas" panose="020B0609020204030204" pitchFamily="49" charset="0"/>
            </a:endParaRP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		IF </a:t>
            </a:r>
            <a:r>
              <a:rPr lang="en-US" sz="2900" b="1" dirty="0">
                <a:latin typeface="Consolas" panose="020B0609020204030204" pitchFamily="49" charset="0"/>
              </a:rPr>
              <a:t>x &lt; y THEN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			RETURN </a:t>
            </a:r>
            <a:r>
              <a:rPr lang="en-US" sz="2900" b="1" dirty="0">
                <a:latin typeface="Consolas" panose="020B0609020204030204" pitchFamily="49" charset="0"/>
              </a:rPr>
              <a:t>-1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		ELSE</a:t>
            </a:r>
            <a:endParaRPr lang="en-US" sz="2900" b="1" dirty="0">
              <a:latin typeface="Consolas" panose="020B0609020204030204" pitchFamily="49" charset="0"/>
            </a:endParaRP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			RETURN </a:t>
            </a:r>
            <a:r>
              <a:rPr lang="en-US" sz="2900" b="1" dirty="0">
                <a:latin typeface="Consolas" panose="020B0609020204030204" pitchFamily="49" charset="0"/>
              </a:rPr>
              <a:t>0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		ENDIF</a:t>
            </a:r>
            <a:endParaRPr lang="en-US" sz="2900" b="1" dirty="0">
              <a:latin typeface="Consolas" panose="020B0609020204030204" pitchFamily="49" charset="0"/>
            </a:endParaRP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	ENDIF</a:t>
            </a:r>
            <a:endParaRPr lang="en-US" sz="2900" b="1" dirty="0">
              <a:latin typeface="Consolas" panose="020B0609020204030204" pitchFamily="49" charset="0"/>
            </a:endParaRPr>
          </a:p>
          <a:p>
            <a:pPr algn="l"/>
            <a:r>
              <a:rPr lang="en-US" sz="2900" b="1" dirty="0">
                <a:latin typeface="Consolas" panose="020B0609020204030204" pitchFamily="49" charset="0"/>
              </a:rPr>
              <a:t>ENDFUNCTION</a:t>
            </a:r>
          </a:p>
          <a:p>
            <a:pPr algn="l"/>
            <a:endParaRPr lang="en-US" sz="2900" dirty="0"/>
          </a:p>
          <a:p>
            <a:pPr algn="l"/>
            <a:r>
              <a:rPr lang="en-US" sz="2900" dirty="0"/>
              <a:t>7 (a) The function Compare returns an integer value. Explain why a Boolean return value could not have been used. [1]</a:t>
            </a:r>
          </a:p>
          <a:p>
            <a:pPr algn="l"/>
            <a:r>
              <a:rPr lang="en-US" sz="2900" dirty="0"/>
              <a:t>7 (b) Each of the following expressions evaluates to an integer. Give the integer value for</a:t>
            </a:r>
          </a:p>
          <a:p>
            <a:pPr algn="l"/>
            <a:r>
              <a:rPr lang="en-US" sz="2900" dirty="0"/>
              <a:t>each</a:t>
            </a:r>
            <a:r>
              <a:rPr lang="en-US" sz="2900" dirty="0" smtClean="0"/>
              <a:t>: (</a:t>
            </a:r>
            <a:r>
              <a:rPr lang="en-US" sz="2900" dirty="0" err="1"/>
              <a:t>i</a:t>
            </a:r>
            <a:r>
              <a:rPr lang="en-US" sz="2900" dirty="0"/>
              <a:t>) Compare(4,4) [1</a:t>
            </a:r>
            <a:r>
              <a:rPr lang="en-US" sz="2900" dirty="0" smtClean="0"/>
              <a:t>]	(</a:t>
            </a:r>
            <a:r>
              <a:rPr lang="en-US" sz="2900" dirty="0"/>
              <a:t>ii) Compare(1,–1) [1</a:t>
            </a:r>
            <a:r>
              <a:rPr lang="en-US" sz="2900" dirty="0" smtClean="0"/>
              <a:t>]		(</a:t>
            </a:r>
            <a:r>
              <a:rPr lang="en-US" sz="2900" dirty="0"/>
              <a:t>iii) Compare(Compare(4,4),Compare(1,-1)) [1]</a:t>
            </a:r>
            <a:endParaRPr lang="en-GB" sz="2900" dirty="0" smtClean="0"/>
          </a:p>
        </p:txBody>
      </p:sp>
    </p:spTree>
    <p:extLst>
      <p:ext uri="{BB962C8B-B14F-4D97-AF65-F5344CB8AC3E}">
        <p14:creationId xmlns:p14="http://schemas.microsoft.com/office/powerpoint/2010/main" val="665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Interpreting Algorithms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939338"/>
            <a:ext cx="11291357" cy="566928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900" dirty="0"/>
              <a:t>2014 9 This code is supposed to find out if a positive integer entered by a user is </a:t>
            </a:r>
            <a:r>
              <a:rPr lang="en-US" sz="2900" dirty="0" smtClean="0"/>
              <a:t>exactly divisible </a:t>
            </a:r>
            <a:r>
              <a:rPr lang="en-US" sz="2900" dirty="0"/>
              <a:t>by the number </a:t>
            </a:r>
            <a:r>
              <a:rPr lang="en-US" sz="2900" dirty="0" smtClean="0"/>
              <a:t>3. Line </a:t>
            </a:r>
            <a:r>
              <a:rPr lang="en-US" sz="2900" dirty="0"/>
              <a:t>numbers have been included and are not part of the </a:t>
            </a:r>
            <a:r>
              <a:rPr lang="en-US" sz="2900" dirty="0" smtClean="0"/>
              <a:t>code. Lines </a:t>
            </a:r>
            <a:r>
              <a:rPr lang="en-US" sz="2900" dirty="0"/>
              <a:t>starting with a # indicate a comment.</a:t>
            </a:r>
          </a:p>
          <a:p>
            <a:pPr algn="l"/>
            <a:r>
              <a:rPr lang="en-US" sz="2900" dirty="0" smtClean="0"/>
              <a:t> </a:t>
            </a:r>
            <a:r>
              <a:rPr lang="en-US" sz="2900" b="1" dirty="0" smtClean="0">
                <a:latin typeface="Consolas" panose="020B0609020204030204" pitchFamily="49" charset="0"/>
              </a:rPr>
              <a:t>1 </a:t>
            </a:r>
            <a:r>
              <a:rPr lang="en-US" sz="2900" b="1" dirty="0">
                <a:latin typeface="Consolas" panose="020B0609020204030204" pitchFamily="49" charset="0"/>
              </a:rPr>
              <a:t># user input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 2 </a:t>
            </a:r>
            <a:r>
              <a:rPr lang="en-US" sz="2900" b="1" dirty="0">
                <a:latin typeface="Consolas" panose="020B0609020204030204" pitchFamily="49" charset="0"/>
              </a:rPr>
              <a:t>n ← USERINPUT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 3 </a:t>
            </a:r>
            <a:r>
              <a:rPr lang="en-US" sz="2900" b="1" dirty="0">
                <a:latin typeface="Consolas" panose="020B0609020204030204" pitchFamily="49" charset="0"/>
              </a:rPr>
              <a:t># check if divisible by 3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 4 </a:t>
            </a:r>
            <a:r>
              <a:rPr lang="en-US" sz="2900" b="1" dirty="0">
                <a:latin typeface="Consolas" panose="020B0609020204030204" pitchFamily="49" charset="0"/>
              </a:rPr>
              <a:t>WHILE n ≥ 0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 5 	n </a:t>
            </a:r>
            <a:r>
              <a:rPr lang="en-US" sz="2900" b="1" dirty="0">
                <a:latin typeface="Consolas" panose="020B0609020204030204" pitchFamily="49" charset="0"/>
              </a:rPr>
              <a:t>← n – 3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 6 </a:t>
            </a:r>
            <a:r>
              <a:rPr lang="en-US" sz="2900" b="1" dirty="0">
                <a:latin typeface="Consolas" panose="020B0609020204030204" pitchFamily="49" charset="0"/>
              </a:rPr>
              <a:t>ENDWHILE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 7 </a:t>
            </a:r>
            <a:r>
              <a:rPr lang="en-US" sz="2900" b="1" dirty="0">
                <a:latin typeface="Consolas" panose="020B0609020204030204" pitchFamily="49" charset="0"/>
              </a:rPr>
              <a:t>IF n = 0 THEN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 8 	OUTPUT </a:t>
            </a:r>
            <a:r>
              <a:rPr lang="en-US" sz="2900" b="1" dirty="0">
                <a:latin typeface="Consolas" panose="020B0609020204030204" pitchFamily="49" charset="0"/>
              </a:rPr>
              <a:t>'is divisible by 3'</a:t>
            </a:r>
          </a:p>
          <a:p>
            <a:pPr algn="l"/>
            <a:r>
              <a:rPr lang="en-US" sz="2900" b="1" dirty="0" smtClean="0">
                <a:latin typeface="Consolas" panose="020B0609020204030204" pitchFamily="49" charset="0"/>
              </a:rPr>
              <a:t> 9 </a:t>
            </a:r>
            <a:r>
              <a:rPr lang="en-US" sz="2900" b="1" dirty="0"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US" sz="2900" b="1" dirty="0">
                <a:latin typeface="Consolas" panose="020B0609020204030204" pitchFamily="49" charset="0"/>
              </a:rPr>
              <a:t>10 </a:t>
            </a:r>
            <a:r>
              <a:rPr lang="en-US" sz="2900" b="1" dirty="0" smtClean="0">
                <a:latin typeface="Consolas" panose="020B0609020204030204" pitchFamily="49" charset="0"/>
              </a:rPr>
              <a:t>	OUTPUT </a:t>
            </a:r>
            <a:r>
              <a:rPr lang="en-US" sz="2900" b="1" dirty="0">
                <a:latin typeface="Consolas" panose="020B0609020204030204" pitchFamily="49" charset="0"/>
              </a:rPr>
              <a:t>'is not divisible by 3'</a:t>
            </a:r>
          </a:p>
          <a:p>
            <a:pPr algn="l"/>
            <a:r>
              <a:rPr lang="en-US" sz="2900" b="1" dirty="0">
                <a:latin typeface="Consolas" panose="020B0609020204030204" pitchFamily="49" charset="0"/>
              </a:rPr>
              <a:t>11 ENDIF</a:t>
            </a:r>
          </a:p>
          <a:p>
            <a:pPr algn="l"/>
            <a:endParaRPr lang="en-US" sz="2900" dirty="0"/>
          </a:p>
          <a:p>
            <a:pPr algn="l"/>
            <a:r>
              <a:rPr lang="en-US" sz="2900" dirty="0"/>
              <a:t>9 (a) The programmer </a:t>
            </a:r>
            <a:r>
              <a:rPr lang="en-US" sz="2900" dirty="0" err="1"/>
              <a:t>realises</a:t>
            </a:r>
            <a:r>
              <a:rPr lang="en-US" sz="2900" dirty="0"/>
              <a:t> there is an error because a user input of 6 incorrectly outputs 'is not divisible by 3'.</a:t>
            </a:r>
          </a:p>
          <a:p>
            <a:pPr algn="l"/>
            <a:r>
              <a:rPr lang="en-US" sz="2900" dirty="0"/>
              <a:t>9 (a) (</a:t>
            </a:r>
            <a:r>
              <a:rPr lang="en-US" sz="2900" dirty="0" err="1"/>
              <a:t>i</a:t>
            </a:r>
            <a:r>
              <a:rPr lang="en-US" sz="2900" dirty="0"/>
              <a:t>) </a:t>
            </a:r>
            <a:r>
              <a:rPr lang="en-US" sz="2900" dirty="0" smtClean="0"/>
              <a:t>Which </a:t>
            </a:r>
            <a:r>
              <a:rPr lang="en-US" sz="2900" dirty="0"/>
              <a:t>type of error </a:t>
            </a:r>
            <a:r>
              <a:rPr lang="en-US" sz="2900" dirty="0" smtClean="0"/>
              <a:t>has the programmer found? </a:t>
            </a:r>
            <a:r>
              <a:rPr lang="en-US" sz="2900" dirty="0"/>
              <a:t>[</a:t>
            </a:r>
            <a:r>
              <a:rPr lang="en-US" sz="2900" dirty="0" smtClean="0"/>
              <a:t>1] Logical</a:t>
            </a:r>
            <a:r>
              <a:rPr lang="en-US" sz="2900" dirty="0"/>
              <a:t>, Runtime, Syntax</a:t>
            </a:r>
          </a:p>
          <a:p>
            <a:pPr algn="l"/>
            <a:r>
              <a:rPr lang="en-US" sz="2900" dirty="0"/>
              <a:t>9 (a) (ii) State the line number of the code containing the mistake that causes this error to occur. [1]</a:t>
            </a:r>
          </a:p>
          <a:p>
            <a:pPr algn="l"/>
            <a:r>
              <a:rPr lang="en-US" sz="2900" dirty="0"/>
              <a:t>9 (a) (iii) What change needs to be made to the line of code you have identified in your answer to 9(a)(ii) so that the program will work correctly? [1]</a:t>
            </a:r>
            <a:endParaRPr lang="en-GB" sz="2900" dirty="0" smtClean="0"/>
          </a:p>
        </p:txBody>
      </p:sp>
    </p:spTree>
    <p:extLst>
      <p:ext uri="{BB962C8B-B14F-4D97-AF65-F5344CB8AC3E}">
        <p14:creationId xmlns:p14="http://schemas.microsoft.com/office/powerpoint/2010/main" val="21354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Interpreting Algorithms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939338"/>
            <a:ext cx="11291357" cy="566928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900" dirty="0"/>
              <a:t>2015 3 (b) Two algorithms, Algorithm 1 and Algorithm 2, are shown below. Both algorithms</a:t>
            </a:r>
          </a:p>
          <a:p>
            <a:pPr algn="l"/>
            <a:r>
              <a:rPr lang="en-US" sz="2900" dirty="0"/>
              <a:t>have the same purpose. Array indexing starts at 1.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  <a:p>
            <a:pPr algn="l"/>
            <a:endParaRPr lang="en-US" sz="2900" dirty="0"/>
          </a:p>
          <a:p>
            <a:pPr algn="l"/>
            <a:endParaRPr lang="en-US" sz="2900" dirty="0"/>
          </a:p>
          <a:p>
            <a:pPr algn="l"/>
            <a:endParaRPr lang="en-US" sz="2900" dirty="0" smtClean="0"/>
          </a:p>
          <a:p>
            <a:pPr algn="l"/>
            <a:endParaRPr lang="en-US" sz="2900" dirty="0"/>
          </a:p>
          <a:p>
            <a:pPr algn="l"/>
            <a:endParaRPr lang="en-US" sz="2900" dirty="0" smtClean="0"/>
          </a:p>
          <a:p>
            <a:pPr algn="l"/>
            <a:endParaRPr lang="en-US" sz="2900" dirty="0"/>
          </a:p>
          <a:p>
            <a:pPr algn="l"/>
            <a:r>
              <a:rPr lang="en-US" sz="2900" dirty="0" smtClean="0"/>
              <a:t>	</a:t>
            </a:r>
          </a:p>
          <a:p>
            <a:pPr algn="l"/>
            <a:endParaRPr lang="en-US" sz="2900" dirty="0"/>
          </a:p>
          <a:p>
            <a:pPr algn="l"/>
            <a:r>
              <a:rPr lang="en-US" sz="2900" dirty="0" smtClean="0"/>
              <a:t>The </a:t>
            </a:r>
            <a:r>
              <a:rPr lang="en-US" sz="2900" dirty="0"/>
              <a:t>completed trace tables for Algorithm 1 and Algorithm 2 are shown below when</a:t>
            </a:r>
          </a:p>
          <a:p>
            <a:pPr algn="l"/>
            <a:r>
              <a:rPr lang="en-US" sz="2900" dirty="0"/>
              <a:t>the array </a:t>
            </a:r>
            <a:r>
              <a:rPr lang="en-US" sz="2900" dirty="0" err="1"/>
              <a:t>arr</a:t>
            </a:r>
            <a:r>
              <a:rPr lang="en-US" sz="2900" dirty="0"/>
              <a:t> is ["</a:t>
            </a:r>
            <a:r>
              <a:rPr lang="en-US" sz="2900" dirty="0" err="1"/>
              <a:t>kleene</a:t>
            </a:r>
            <a:r>
              <a:rPr lang="en-US" sz="2900" dirty="0"/>
              <a:t>", "</a:t>
            </a:r>
            <a:r>
              <a:rPr lang="en-US" sz="2900" dirty="0" err="1"/>
              <a:t>diffie</a:t>
            </a:r>
            <a:r>
              <a:rPr lang="en-US" sz="2900" dirty="0"/>
              <a:t>", "</a:t>
            </a:r>
            <a:r>
              <a:rPr lang="en-US" sz="2900" dirty="0" err="1"/>
              <a:t>naur</a:t>
            </a:r>
            <a:r>
              <a:rPr lang="en-US" sz="2900" dirty="0"/>
              <a:t>", "</a:t>
            </a:r>
            <a:r>
              <a:rPr lang="en-US" sz="2900" dirty="0" err="1"/>
              <a:t>karp</a:t>
            </a:r>
            <a:r>
              <a:rPr lang="en-US" sz="2900" dirty="0"/>
              <a:t>", "hopper</a:t>
            </a:r>
            <a:r>
              <a:rPr lang="en-US" sz="2900" dirty="0" smtClean="0"/>
              <a:t>"].</a:t>
            </a:r>
          </a:p>
          <a:p>
            <a:pPr algn="l"/>
            <a:r>
              <a:rPr lang="en-US" sz="2900" dirty="0" smtClean="0"/>
              <a:t>&lt;&lt;&lt;TO DO&gt;&gt;&gt;</a:t>
            </a:r>
            <a:endParaRPr lang="en-GB" sz="29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0119" y="1855857"/>
            <a:ext cx="3973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Algorithm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a ← "</a:t>
            </a:r>
            <a:r>
              <a:rPr lang="en-US" b="1" dirty="0" err="1">
                <a:latin typeface="Consolas" panose="020B0609020204030204" pitchFamily="49" charset="0"/>
              </a:rPr>
              <a:t>diffie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latin typeface="Consolas" panose="020B0609020204030204" pitchFamily="49" charset="0"/>
              </a:rPr>
              <a:t>matched ← false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← 0</a:t>
            </a:r>
          </a:p>
          <a:p>
            <a:r>
              <a:rPr lang="en-US" b="1" dirty="0">
                <a:latin typeface="Consolas" panose="020B0609020204030204" pitchFamily="49" charset="0"/>
              </a:rPr>
              <a:t>WHILE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&lt; 5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←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+ 1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IF </a:t>
            </a:r>
            <a:r>
              <a:rPr lang="en-US" b="1" dirty="0" err="1">
                <a:latin typeface="Consolas" panose="020B0609020204030204" pitchFamily="49" charset="0"/>
              </a:rPr>
              <a:t>arr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] = a THEN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	matched </a:t>
            </a:r>
            <a:r>
              <a:rPr lang="en-US" b="1" dirty="0">
                <a:latin typeface="Consolas" panose="020B0609020204030204" pitchFamily="49" charset="0"/>
              </a:rPr>
              <a:t>← true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ENDIF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ENDWHILE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3380" y="1855857"/>
            <a:ext cx="36307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Algorithm 2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← "</a:t>
            </a:r>
            <a:r>
              <a:rPr lang="en-US" b="1" dirty="0" err="1">
                <a:latin typeface="Consolas" panose="020B0609020204030204" pitchFamily="49" charset="0"/>
              </a:rPr>
              <a:t>diffie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latin typeface="Consolas" panose="020B0609020204030204" pitchFamily="49" charset="0"/>
              </a:rPr>
              <a:t>matched ← false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← 0</a:t>
            </a:r>
          </a:p>
          <a:p>
            <a:r>
              <a:rPr lang="en-US" b="1" dirty="0">
                <a:latin typeface="Consolas" panose="020B0609020204030204" pitchFamily="49" charset="0"/>
              </a:rPr>
              <a:t>WHILE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&lt; 5 AND matched = false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←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+ 1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IF </a:t>
            </a:r>
            <a:r>
              <a:rPr lang="en-US" b="1" dirty="0" err="1">
                <a:latin typeface="Consolas" panose="020B0609020204030204" pitchFamily="49" charset="0"/>
              </a:rPr>
              <a:t>arr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] = a THEN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	matched </a:t>
            </a:r>
            <a:r>
              <a:rPr lang="en-US" b="1" dirty="0">
                <a:latin typeface="Consolas" panose="020B0609020204030204" pitchFamily="49" charset="0"/>
              </a:rPr>
              <a:t>← true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ENDIF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ENDWHILE</a:t>
            </a:r>
          </a:p>
        </p:txBody>
      </p:sp>
    </p:spTree>
    <p:extLst>
      <p:ext uri="{BB962C8B-B14F-4D97-AF65-F5344CB8AC3E}">
        <p14:creationId xmlns:p14="http://schemas.microsoft.com/office/powerpoint/2010/main" val="37682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39" y="282632"/>
            <a:ext cx="9144000" cy="539837"/>
          </a:xfrm>
        </p:spPr>
        <p:txBody>
          <a:bodyPr>
            <a:noAutofit/>
          </a:bodyPr>
          <a:lstStyle/>
          <a:p>
            <a:pPr algn="l">
              <a:tabLst>
                <a:tab pos="444500" algn="l"/>
              </a:tabLst>
            </a:pPr>
            <a:r>
              <a:rPr lang="en-GB" sz="3200" dirty="0" smtClean="0"/>
              <a:t>Interpreting Algorithms</a:t>
            </a:r>
            <a:endParaRPr lang="en-GB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39" y="939338"/>
            <a:ext cx="7551608" cy="56692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2015 3 (b) </a:t>
            </a:r>
            <a:r>
              <a:rPr lang="en-US" dirty="0" smtClean="0"/>
              <a:t>Continued…</a:t>
            </a:r>
            <a:endParaRPr lang="en-US" dirty="0"/>
          </a:p>
          <a:p>
            <a:pPr algn="l"/>
            <a:r>
              <a:rPr lang="en-US" dirty="0" smtClean="0"/>
              <a:t>3 </a:t>
            </a:r>
            <a:r>
              <a:rPr lang="en-US" dirty="0"/>
              <a:t>(b) (</a:t>
            </a:r>
            <a:r>
              <a:rPr lang="en-US" dirty="0" err="1"/>
              <a:t>i</a:t>
            </a:r>
            <a:r>
              <a:rPr lang="en-US" dirty="0"/>
              <a:t>) Both algorithms use a variable called </a:t>
            </a:r>
            <a:r>
              <a:rPr lang="en-US" dirty="0" err="1"/>
              <a:t>i</a:t>
            </a:r>
            <a:r>
              <a:rPr lang="en-US" dirty="0"/>
              <a:t> for the same purpose. State the purpose of the variable </a:t>
            </a:r>
            <a:r>
              <a:rPr lang="en-US" dirty="0" err="1"/>
              <a:t>i</a:t>
            </a:r>
            <a:r>
              <a:rPr lang="en-US" dirty="0"/>
              <a:t>. [1]</a:t>
            </a:r>
          </a:p>
          <a:p>
            <a:pPr algn="l"/>
            <a:r>
              <a:rPr lang="en-US" dirty="0"/>
              <a:t>3 (b) (ii) What is the data type of the variable matched? [1]</a:t>
            </a:r>
          </a:p>
          <a:p>
            <a:pPr algn="l"/>
            <a:r>
              <a:rPr lang="en-US" dirty="0"/>
              <a:t>3 (b) (iii) Algorithm 1 and Algorithm 2 both have the same purpose. State this purpose. [1]</a:t>
            </a:r>
          </a:p>
          <a:p>
            <a:pPr algn="l"/>
            <a:r>
              <a:rPr lang="en-US" dirty="0"/>
              <a:t>3 (b) (iv) Give one reason why Algorithm 2 could be considered to be a better algorithm. [1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8764" y="231777"/>
            <a:ext cx="3973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Algorithm </a:t>
            </a:r>
            <a:r>
              <a:rPr lang="en-US" u="sng" dirty="0" smtClean="0"/>
              <a:t>1</a:t>
            </a:r>
            <a:endParaRPr lang="en-US" u="sng" dirty="0"/>
          </a:p>
          <a:p>
            <a:r>
              <a:rPr lang="en-US" b="1" dirty="0">
                <a:latin typeface="Consolas" panose="020B0609020204030204" pitchFamily="49" charset="0"/>
              </a:rPr>
              <a:t>a ← "</a:t>
            </a:r>
            <a:r>
              <a:rPr lang="en-US" b="1" dirty="0" err="1">
                <a:latin typeface="Consolas" panose="020B0609020204030204" pitchFamily="49" charset="0"/>
              </a:rPr>
              <a:t>diffie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latin typeface="Consolas" panose="020B0609020204030204" pitchFamily="49" charset="0"/>
              </a:rPr>
              <a:t>matched ← false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← 0</a:t>
            </a:r>
          </a:p>
          <a:p>
            <a:r>
              <a:rPr lang="en-US" b="1" dirty="0">
                <a:latin typeface="Consolas" panose="020B0609020204030204" pitchFamily="49" charset="0"/>
              </a:rPr>
              <a:t>WHILE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&lt; 5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←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+ 1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IF </a:t>
            </a:r>
            <a:r>
              <a:rPr lang="en-US" b="1" dirty="0" err="1">
                <a:latin typeface="Consolas" panose="020B0609020204030204" pitchFamily="49" charset="0"/>
              </a:rPr>
              <a:t>arr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] = a THEN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	matched </a:t>
            </a:r>
            <a:r>
              <a:rPr lang="en-US" b="1" dirty="0">
                <a:latin typeface="Consolas" panose="020B0609020204030204" pitchFamily="49" charset="0"/>
              </a:rPr>
              <a:t>← true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ENDIF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ENDWHILE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8764" y="3301782"/>
            <a:ext cx="36307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Algorithm 2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a </a:t>
            </a:r>
            <a:r>
              <a:rPr lang="en-US" b="1" dirty="0">
                <a:latin typeface="Consolas" panose="020B0609020204030204" pitchFamily="49" charset="0"/>
              </a:rPr>
              <a:t>← "</a:t>
            </a:r>
            <a:r>
              <a:rPr lang="en-US" b="1" dirty="0" err="1">
                <a:latin typeface="Consolas" panose="020B0609020204030204" pitchFamily="49" charset="0"/>
              </a:rPr>
              <a:t>diffie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latin typeface="Consolas" panose="020B0609020204030204" pitchFamily="49" charset="0"/>
              </a:rPr>
              <a:t>matched ← false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← 0</a:t>
            </a:r>
          </a:p>
          <a:p>
            <a:r>
              <a:rPr lang="en-US" b="1" dirty="0">
                <a:latin typeface="Consolas" panose="020B0609020204030204" pitchFamily="49" charset="0"/>
              </a:rPr>
              <a:t>WHILE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&lt; 5 AND matched = false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←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+ 1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IF </a:t>
            </a:r>
            <a:r>
              <a:rPr lang="en-US" b="1" dirty="0" err="1">
                <a:latin typeface="Consolas" panose="020B0609020204030204" pitchFamily="49" charset="0"/>
              </a:rPr>
              <a:t>arr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] = a THEN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	matched </a:t>
            </a:r>
            <a:r>
              <a:rPr lang="en-US" b="1" dirty="0">
                <a:latin typeface="Consolas" panose="020B0609020204030204" pitchFamily="49" charset="0"/>
              </a:rPr>
              <a:t>← true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	ENDIF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ENDWHILE</a:t>
            </a:r>
          </a:p>
        </p:txBody>
      </p:sp>
    </p:spTree>
    <p:extLst>
      <p:ext uri="{BB962C8B-B14F-4D97-AF65-F5344CB8AC3E}">
        <p14:creationId xmlns:p14="http://schemas.microsoft.com/office/powerpoint/2010/main" val="36908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1215</Words>
  <Application>Microsoft Office PowerPoint</Application>
  <PresentationFormat>Widescreen</PresentationFormat>
  <Paragraphs>218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Algorithms – 3.1.9</vt:lpstr>
      <vt:lpstr>Algorithms</vt:lpstr>
      <vt:lpstr>Interpreting Algorithms</vt:lpstr>
      <vt:lpstr>Interpreting Algorithms</vt:lpstr>
      <vt:lpstr>Interpreting Algorithms</vt:lpstr>
      <vt:lpstr>Interpreting Algorithms</vt:lpstr>
      <vt:lpstr>Interpreting Algorithms</vt:lpstr>
      <vt:lpstr>Interpreting Algorithms</vt:lpstr>
      <vt:lpstr>Interpreting Algorithms</vt:lpstr>
      <vt:lpstr>Interpreting Algorithms</vt:lpstr>
      <vt:lpstr>Creating Algorithms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Brown</dc:creator>
  <cp:lastModifiedBy>Stephen Brown</cp:lastModifiedBy>
  <cp:revision>26</cp:revision>
  <dcterms:created xsi:type="dcterms:W3CDTF">2016-04-11T06:35:41Z</dcterms:created>
  <dcterms:modified xsi:type="dcterms:W3CDTF">2016-05-11T07:32:03Z</dcterms:modified>
</cp:coreProperties>
</file>