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7" r:id="rId4"/>
    <p:sldId id="278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59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10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8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2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49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3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0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7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81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362FE-3EED-4F92-9F4F-3879AC336A5D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5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0674"/>
            <a:ext cx="9144000" cy="954050"/>
          </a:xfrm>
        </p:spPr>
        <p:txBody>
          <a:bodyPr/>
          <a:lstStyle/>
          <a:p>
            <a:r>
              <a:rPr lang="en-GB" dirty="0" smtClean="0"/>
              <a:t>Representing Data </a:t>
            </a:r>
            <a:r>
              <a:rPr lang="en-GB" dirty="0" smtClean="0"/>
              <a:t>– </a:t>
            </a:r>
            <a:r>
              <a:rPr lang="en-GB" dirty="0" smtClean="0"/>
              <a:t>3.1.10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623" y="1751886"/>
            <a:ext cx="10717950" cy="4363158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AutoNum type="arabicPeriod"/>
            </a:pPr>
            <a:r>
              <a:rPr lang="en-US" sz="3200" dirty="0" smtClean="0"/>
              <a:t>U</a:t>
            </a:r>
            <a:r>
              <a:rPr lang="en-US" sz="3200" dirty="0" smtClean="0"/>
              <a:t>nderstand </a:t>
            </a:r>
            <a:r>
              <a:rPr lang="en-US" sz="3200" dirty="0"/>
              <a:t>that computers use the binary alphabet to represent all data and instructions </a:t>
            </a:r>
            <a:endParaRPr lang="en-US" sz="3200" dirty="0" smtClean="0"/>
          </a:p>
          <a:p>
            <a:pPr marL="514350" indent="-514350" algn="l">
              <a:buAutoNum type="arabicPeriod"/>
            </a:pPr>
            <a:r>
              <a:rPr lang="en-US" sz="3200" dirty="0" smtClean="0"/>
              <a:t>Understand </a:t>
            </a:r>
            <a:r>
              <a:rPr lang="en-US" sz="3200" dirty="0"/>
              <a:t>the terms bit, nibble, byte, kilobyte, megabyte, gigabyte and terabyte </a:t>
            </a:r>
            <a:endParaRPr lang="en-US" sz="3200" dirty="0" smtClean="0"/>
          </a:p>
          <a:p>
            <a:pPr marL="514350" indent="-514350" algn="l">
              <a:buAutoNum type="arabicPeriod"/>
            </a:pPr>
            <a:r>
              <a:rPr lang="en-US" sz="3200" dirty="0" smtClean="0"/>
              <a:t>Understand </a:t>
            </a:r>
            <a:r>
              <a:rPr lang="en-US" sz="3200" dirty="0"/>
              <a:t>that a binary code could represent different types of data such as text, image, sound, integer, date, real number </a:t>
            </a:r>
            <a:endParaRPr lang="en-US" sz="3200" dirty="0" smtClean="0"/>
          </a:p>
          <a:p>
            <a:pPr marL="514350" indent="-514350" algn="l">
              <a:buAutoNum type="arabicPeriod"/>
            </a:pPr>
            <a:r>
              <a:rPr lang="en-US" sz="3200" dirty="0" smtClean="0"/>
              <a:t>Understand </a:t>
            </a:r>
            <a:r>
              <a:rPr lang="en-US" sz="3200" dirty="0"/>
              <a:t>how binary can be used to represent positive whole numbers (up to 255) </a:t>
            </a:r>
            <a:endParaRPr lang="en-US" sz="3200" dirty="0" smtClean="0"/>
          </a:p>
          <a:p>
            <a:pPr marL="514350" indent="-514350" algn="l">
              <a:buAutoNum type="arabicPeriod"/>
            </a:pPr>
            <a:r>
              <a:rPr lang="en-US" sz="3200" dirty="0" smtClean="0"/>
              <a:t>Understand </a:t>
            </a:r>
            <a:r>
              <a:rPr lang="en-US" sz="3200" dirty="0"/>
              <a:t>how sound and bitmap images can be represented in binary </a:t>
            </a:r>
            <a:endParaRPr lang="en-US" sz="3200" dirty="0" smtClean="0"/>
          </a:p>
          <a:p>
            <a:pPr marL="514350" indent="-514350" algn="l">
              <a:buAutoNum type="arabicPeriod"/>
            </a:pPr>
            <a:r>
              <a:rPr lang="en-US" sz="3200" dirty="0" smtClean="0"/>
              <a:t>Understand </a:t>
            </a:r>
            <a:r>
              <a:rPr lang="en-US" sz="3200" dirty="0"/>
              <a:t>how characters are represented in binary and be familiar with ASCII and its limitations </a:t>
            </a:r>
            <a:endParaRPr lang="en-US" sz="3200" dirty="0" smtClean="0"/>
          </a:p>
          <a:p>
            <a:pPr marL="514350" indent="-514350" algn="l">
              <a:buAutoNum type="arabicPeriod"/>
            </a:pPr>
            <a:r>
              <a:rPr lang="en-US" sz="3200" dirty="0" smtClean="0"/>
              <a:t>Understand </a:t>
            </a:r>
            <a:r>
              <a:rPr lang="en-US" sz="3200" dirty="0"/>
              <a:t>why hexadecimal number representation is often used and know how to convert between binary, denary and hexadecimal.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421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0674"/>
            <a:ext cx="9144000" cy="954050"/>
          </a:xfrm>
        </p:spPr>
        <p:txBody>
          <a:bodyPr/>
          <a:lstStyle/>
          <a:p>
            <a:pPr algn="l"/>
            <a:r>
              <a:rPr lang="en-US" dirty="0" smtClean="0"/>
              <a:t>Representing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096" y="1784254"/>
            <a:ext cx="11171104" cy="436315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200" dirty="0"/>
              <a:t>Understand that computers use the binary alphabet to represent all data and </a:t>
            </a:r>
            <a:r>
              <a:rPr lang="en-US" sz="3200" dirty="0" smtClean="0"/>
              <a:t>instructions. </a:t>
            </a:r>
            <a:r>
              <a:rPr lang="en-US" sz="3200" dirty="0"/>
              <a:t>Understand how characters are represented in binary and be familiar with ASCII and its limitations </a:t>
            </a:r>
            <a:endParaRPr lang="en-US" sz="3200" dirty="0" smtClean="0"/>
          </a:p>
          <a:p>
            <a:pPr algn="l"/>
            <a:endParaRPr lang="en-US" sz="3200" dirty="0"/>
          </a:p>
          <a:p>
            <a:pPr algn="l"/>
            <a:r>
              <a:rPr lang="en-US" sz="3200" dirty="0" smtClean="0"/>
              <a:t>Some computers use ASCII as a way to exchange human-readable data. ASCII characters are stored as 7 binary bits. </a:t>
            </a:r>
          </a:p>
          <a:p>
            <a:pPr algn="l"/>
            <a:r>
              <a:rPr lang="en-US" sz="3200" dirty="0" smtClean="0"/>
              <a:t>“A” = 65 (1000001), “B” = 66 (1000010), etc.</a:t>
            </a:r>
          </a:p>
          <a:p>
            <a:pPr algn="l"/>
            <a:r>
              <a:rPr lang="en-US" sz="3200" dirty="0" smtClean="0"/>
              <a:t>This gives up to 2 ^ 7 = 128 different characters that could be stored. We use 26 for the lower case alphabet, 26 for upper, then the digits, then punctuation and a few special characters.</a:t>
            </a:r>
          </a:p>
          <a:p>
            <a:pPr algn="l"/>
            <a:r>
              <a:rPr lang="en-US" sz="3200" dirty="0" smtClean="0"/>
              <a:t>ASCII is good for English computer users, but is insufficient for languages that don’t use the Latin alphabet. Other standards (such as UTF-8) allow for a larger number of characters.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40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403" y="392122"/>
            <a:ext cx="9144000" cy="954050"/>
          </a:xfrm>
        </p:spPr>
        <p:txBody>
          <a:bodyPr>
            <a:noAutofit/>
          </a:bodyPr>
          <a:lstStyle/>
          <a:p>
            <a:pPr algn="l">
              <a:tabLst>
                <a:tab pos="444500" algn="l"/>
              </a:tabLst>
            </a:pPr>
            <a:r>
              <a:rPr lang="en-GB" sz="3200" dirty="0" smtClean="0"/>
              <a:t>Data sizes</a:t>
            </a:r>
            <a:endParaRPr lang="en-GB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096" y="1784254"/>
            <a:ext cx="9951904" cy="4363158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bit, </a:t>
            </a:r>
            <a:r>
              <a:rPr lang="en-US" sz="3200" dirty="0" smtClean="0"/>
              <a:t>			- 1 or 0</a:t>
            </a:r>
          </a:p>
          <a:p>
            <a:pPr algn="l"/>
            <a:r>
              <a:rPr lang="en-US" sz="3200" dirty="0" smtClean="0"/>
              <a:t>nibble</a:t>
            </a:r>
            <a:r>
              <a:rPr lang="en-US" sz="3200" dirty="0"/>
              <a:t>, </a:t>
            </a:r>
            <a:r>
              <a:rPr lang="en-US" sz="3200" dirty="0" smtClean="0"/>
              <a:t>		- 4 bits</a:t>
            </a:r>
          </a:p>
          <a:p>
            <a:pPr algn="l"/>
            <a:r>
              <a:rPr lang="en-US" sz="3200" dirty="0" smtClean="0"/>
              <a:t>byte</a:t>
            </a:r>
            <a:r>
              <a:rPr lang="en-US" sz="3200" dirty="0"/>
              <a:t>, </a:t>
            </a:r>
            <a:r>
              <a:rPr lang="en-US" sz="3200" dirty="0" smtClean="0"/>
              <a:t>		- 8 bits</a:t>
            </a:r>
          </a:p>
          <a:p>
            <a:pPr algn="l"/>
            <a:r>
              <a:rPr lang="en-US" sz="3200" dirty="0" smtClean="0"/>
              <a:t>kilobyte</a:t>
            </a:r>
            <a:r>
              <a:rPr lang="en-US" sz="3200" dirty="0"/>
              <a:t>, </a:t>
            </a:r>
            <a:r>
              <a:rPr lang="en-US" sz="3200" dirty="0" smtClean="0"/>
              <a:t>		- 1024 bytes</a:t>
            </a:r>
          </a:p>
          <a:p>
            <a:pPr algn="l"/>
            <a:r>
              <a:rPr lang="en-US" sz="3200" dirty="0" smtClean="0"/>
              <a:t>Megabyte</a:t>
            </a:r>
            <a:r>
              <a:rPr lang="en-US" sz="3200" dirty="0"/>
              <a:t>, </a:t>
            </a:r>
            <a:r>
              <a:rPr lang="en-US" sz="3200" dirty="0" smtClean="0"/>
              <a:t>	- 1,000,000 bytes</a:t>
            </a:r>
          </a:p>
          <a:p>
            <a:pPr algn="l"/>
            <a:r>
              <a:rPr lang="en-US" sz="3200" dirty="0" smtClean="0"/>
              <a:t>Gigabyte		- 1000 megabytes		</a:t>
            </a:r>
          </a:p>
          <a:p>
            <a:pPr algn="l"/>
            <a:r>
              <a:rPr lang="en-US" sz="3200" dirty="0" smtClean="0"/>
              <a:t>Terabyte		- 1000 gigabytes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776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839" y="282632"/>
            <a:ext cx="9144000" cy="539837"/>
          </a:xfrm>
        </p:spPr>
        <p:txBody>
          <a:bodyPr>
            <a:noAutofit/>
          </a:bodyPr>
          <a:lstStyle/>
          <a:p>
            <a:pPr algn="l">
              <a:tabLst>
                <a:tab pos="444500" algn="l"/>
              </a:tabLst>
            </a:pPr>
            <a:r>
              <a:rPr lang="en-GB" sz="3200" dirty="0" smtClean="0"/>
              <a:t>Representing data</a:t>
            </a:r>
            <a:endParaRPr lang="en-GB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839" y="939338"/>
            <a:ext cx="11291357" cy="566928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Understand that a binary code could represent different types of data such as text, image, sound, integer, date, real </a:t>
            </a:r>
            <a:r>
              <a:rPr lang="en-US" sz="3200" dirty="0" smtClean="0"/>
              <a:t>number.</a:t>
            </a:r>
          </a:p>
          <a:p>
            <a:pPr algn="l"/>
            <a:endParaRPr lang="en-US" sz="3200" dirty="0"/>
          </a:p>
          <a:p>
            <a:pPr algn="l"/>
            <a:r>
              <a:rPr lang="en-US" sz="3200" u="sng" dirty="0" smtClean="0"/>
              <a:t>Text</a:t>
            </a:r>
            <a:r>
              <a:rPr lang="en-US" sz="3200" dirty="0" smtClean="0"/>
              <a:t>, </a:t>
            </a:r>
            <a:r>
              <a:rPr lang="en-US" sz="3200" u="sng" dirty="0" smtClean="0"/>
              <a:t>integers</a:t>
            </a:r>
            <a:r>
              <a:rPr lang="en-US" sz="3200" dirty="0" smtClean="0"/>
              <a:t> and </a:t>
            </a:r>
            <a:r>
              <a:rPr lang="en-US" sz="3200" u="sng" dirty="0" smtClean="0"/>
              <a:t>dates</a:t>
            </a:r>
            <a:r>
              <a:rPr lang="en-US" sz="3200" dirty="0" smtClean="0"/>
              <a:t> can be represented via a character encoding standard such as ASCII</a:t>
            </a:r>
          </a:p>
          <a:p>
            <a:pPr algn="l"/>
            <a:r>
              <a:rPr lang="en-US" sz="3200" u="sng" dirty="0" smtClean="0"/>
              <a:t>Sound</a:t>
            </a:r>
            <a:r>
              <a:rPr lang="en-US" sz="3200" dirty="0" smtClean="0"/>
              <a:t> is captured by a computer picking up sound waves with a microphone and these being converted into an analogue electrical signa</a:t>
            </a:r>
            <a:r>
              <a:rPr lang="en-US" sz="3200" dirty="0" smtClean="0"/>
              <a:t>l. The value of the signal is read at specific points and rounded to a specific level. A binary representation of this can be stored. </a:t>
            </a:r>
            <a:endParaRPr lang="en-GB" sz="2900" dirty="0" smtClean="0"/>
          </a:p>
        </p:txBody>
      </p:sp>
    </p:spTree>
    <p:extLst>
      <p:ext uri="{BB962C8B-B14F-4D97-AF65-F5344CB8AC3E}">
        <p14:creationId xmlns:p14="http://schemas.microsoft.com/office/powerpoint/2010/main" val="30487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839" y="282632"/>
            <a:ext cx="9144000" cy="539837"/>
          </a:xfrm>
        </p:spPr>
        <p:txBody>
          <a:bodyPr>
            <a:noAutofit/>
          </a:bodyPr>
          <a:lstStyle/>
          <a:p>
            <a:pPr algn="l">
              <a:tabLst>
                <a:tab pos="444500" algn="l"/>
              </a:tabLst>
            </a:pPr>
            <a:r>
              <a:rPr lang="en-GB" sz="3200" dirty="0" smtClean="0"/>
              <a:t>Representing data: Images</a:t>
            </a:r>
            <a:endParaRPr lang="en-GB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839" y="939338"/>
            <a:ext cx="11291357" cy="5669280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A black and white image is represented as a grid of pixels; each pixel is represented by one bit; White could be represented 0; Black, could be represented by a 1</a:t>
            </a:r>
            <a:r>
              <a:rPr lang="en-US" sz="2900" dirty="0" smtClean="0"/>
              <a:t>.</a:t>
            </a:r>
          </a:p>
          <a:p>
            <a:pPr algn="l"/>
            <a:r>
              <a:rPr lang="en-US" sz="2900" dirty="0" smtClean="0"/>
              <a:t>Images can also contain metadata (e.g. Where the photo was taken, what model of camera was used, date/time).</a:t>
            </a:r>
          </a:p>
          <a:p>
            <a:pPr algn="l"/>
            <a:endParaRPr lang="en-GB" sz="2900" dirty="0" smtClean="0"/>
          </a:p>
        </p:txBody>
      </p:sp>
    </p:spTree>
    <p:extLst>
      <p:ext uri="{BB962C8B-B14F-4D97-AF65-F5344CB8AC3E}">
        <p14:creationId xmlns:p14="http://schemas.microsoft.com/office/powerpoint/2010/main" val="12500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839" y="282632"/>
            <a:ext cx="9144000" cy="539837"/>
          </a:xfrm>
        </p:spPr>
        <p:txBody>
          <a:bodyPr>
            <a:noAutofit/>
          </a:bodyPr>
          <a:lstStyle/>
          <a:p>
            <a:pPr algn="l">
              <a:tabLst>
                <a:tab pos="444500" algn="l"/>
              </a:tabLst>
            </a:pPr>
            <a:r>
              <a:rPr lang="en-GB" sz="3200" dirty="0" smtClean="0"/>
              <a:t>Representing positive </a:t>
            </a:r>
            <a:r>
              <a:rPr lang="en-GB" sz="3200" dirty="0" smtClean="0"/>
              <a:t>numbers up to 255.</a:t>
            </a:r>
            <a:endParaRPr lang="en-GB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839" y="939338"/>
            <a:ext cx="11291357" cy="566928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/>
              <a:t>128    64      32       16      	8	4	2	1</a:t>
            </a:r>
            <a:endParaRPr lang="en-US" sz="2900" dirty="0"/>
          </a:p>
          <a:p>
            <a:pPr algn="l"/>
            <a:r>
              <a:rPr lang="en-US" sz="2900" dirty="0" smtClean="0"/>
              <a:t>0	0	1	0	0	0	1	0</a:t>
            </a:r>
          </a:p>
          <a:p>
            <a:pPr algn="l"/>
            <a:endParaRPr lang="en-US" sz="2900" dirty="0"/>
          </a:p>
          <a:p>
            <a:pPr algn="l"/>
            <a:r>
              <a:rPr lang="en-US" sz="2900" dirty="0" smtClean="0"/>
              <a:t>By adding up all the bits which are set to 1 using their corresponding values, denary numbers can be represented. </a:t>
            </a:r>
          </a:p>
          <a:p>
            <a:pPr algn="l"/>
            <a:endParaRPr lang="en-GB" sz="2900" dirty="0" smtClean="0"/>
          </a:p>
        </p:txBody>
      </p:sp>
    </p:spTree>
    <p:extLst>
      <p:ext uri="{BB962C8B-B14F-4D97-AF65-F5344CB8AC3E}">
        <p14:creationId xmlns:p14="http://schemas.microsoft.com/office/powerpoint/2010/main" val="26613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3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438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Representing Data – 3.1.10</vt:lpstr>
      <vt:lpstr>Representing Data</vt:lpstr>
      <vt:lpstr>Data sizes</vt:lpstr>
      <vt:lpstr>Representing data</vt:lpstr>
      <vt:lpstr>Representing data: Images</vt:lpstr>
      <vt:lpstr>Representing positive numbers up to 255.</vt:lpstr>
      <vt:lpstr>Hexadecimal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Brown</dc:creator>
  <cp:lastModifiedBy>Stephen Brown</cp:lastModifiedBy>
  <cp:revision>33</cp:revision>
  <dcterms:created xsi:type="dcterms:W3CDTF">2016-04-11T06:35:41Z</dcterms:created>
  <dcterms:modified xsi:type="dcterms:W3CDTF">2016-06-06T13:27:57Z</dcterms:modified>
</cp:coreProperties>
</file>