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6211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223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9725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925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62FE-3EED-4F92-9F4F-3879AC336A5D}" type="datetimeFigureOut">
              <a:rPr lang="en-GB" smtClean="0"/>
              <a:t>11/05/2016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5619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4362FE-3EED-4F92-9F4F-3879AC336A5D}" type="datetimeFigureOut">
              <a:rPr lang="en-GB" smtClean="0"/>
              <a:t>11/05/2016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79282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4362FE-3EED-4F92-9F4F-3879AC336A5D}" type="datetimeFigureOut">
              <a:rPr lang="en-GB" smtClean="0"/>
              <a:t>11/05/2016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9514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4362FE-3EED-4F92-9F4F-3879AC336A5D}" type="datetimeFigureOut">
              <a:rPr lang="en-GB" smtClean="0"/>
              <a:t>11/05/2016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86753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62FE-3EED-4F92-9F4F-3879AC336A5D}" type="datetimeFigureOut">
              <a:rPr lang="en-GB" smtClean="0"/>
              <a:t>11/05/2016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86480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3947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11/05/2016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77381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362FE-3EED-4F92-9F4F-3879AC336A5D}" type="datetimeFigureOut">
              <a:rPr lang="en-GB" smtClean="0"/>
              <a:t>11/05/2016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8FE50-A0AF-4F88-906E-4367D454D86B}" type="slidenum">
              <a:rPr lang="en-GB" smtClean="0"/>
              <a:t>‹#›</a:t>
            </a:fld>
            <a:endParaRPr lang="en-GB"/>
          </a:p>
        </p:txBody>
      </p:sp>
    </p:spTree>
    <p:extLst>
      <p:ext uri="{BB962C8B-B14F-4D97-AF65-F5344CB8AC3E}">
        <p14:creationId xmlns:p14="http://schemas.microsoft.com/office/powerpoint/2010/main" val="38427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r>
              <a:rPr lang="en-GB" dirty="0" smtClean="0"/>
              <a:t>GCSE Revision (</a:t>
            </a:r>
            <a:r>
              <a:rPr lang="en-GB" dirty="0" smtClean="0"/>
              <a:t>3.1.12)</a:t>
            </a:r>
            <a:endParaRPr lang="en-GB" dirty="0"/>
          </a:p>
        </p:txBody>
      </p:sp>
      <p:sp>
        <p:nvSpPr>
          <p:cNvPr id="3" name="Subtitle 2"/>
          <p:cNvSpPr>
            <a:spLocks noGrp="1"/>
          </p:cNvSpPr>
          <p:nvPr>
            <p:ph type="subTitle" idx="1"/>
          </p:nvPr>
        </p:nvSpPr>
        <p:spPr>
          <a:xfrm>
            <a:off x="613186" y="1784254"/>
            <a:ext cx="10972800" cy="4363158"/>
          </a:xfrm>
        </p:spPr>
        <p:txBody>
          <a:bodyPr>
            <a:normAutofit/>
          </a:bodyPr>
          <a:lstStyle/>
          <a:p>
            <a:pPr algn="l"/>
            <a:r>
              <a:rPr lang="en-US" sz="3200" dirty="0" smtClean="0"/>
              <a:t>1. Understand </a:t>
            </a:r>
            <a:r>
              <a:rPr lang="en-US" sz="3200" dirty="0"/>
              <a:t>the need for rigorous testing of </a:t>
            </a:r>
            <a:r>
              <a:rPr lang="en-US" sz="3200" dirty="0" smtClean="0"/>
              <a:t>coded solutions.</a:t>
            </a:r>
            <a:endParaRPr lang="en-US" sz="3200" dirty="0"/>
          </a:p>
          <a:p>
            <a:pPr algn="l"/>
            <a:r>
              <a:rPr lang="en-US" sz="3200" dirty="0" smtClean="0"/>
              <a:t>2. Understand </a:t>
            </a:r>
            <a:r>
              <a:rPr lang="en-US" sz="3200" dirty="0"/>
              <a:t>the different types of tests that can </a:t>
            </a:r>
            <a:r>
              <a:rPr lang="en-US" sz="3200" dirty="0" smtClean="0"/>
              <a:t>be used</a:t>
            </a:r>
            <a:r>
              <a:rPr lang="en-US" sz="3200" dirty="0"/>
              <a:t>, including unit/modular </a:t>
            </a:r>
            <a:r>
              <a:rPr lang="en-US" sz="3200" dirty="0" smtClean="0"/>
              <a:t>testing.</a:t>
            </a:r>
            <a:endParaRPr lang="en-US" sz="3200" dirty="0"/>
          </a:p>
          <a:p>
            <a:pPr algn="l"/>
            <a:r>
              <a:rPr lang="en-US" sz="3200" dirty="0" smtClean="0"/>
              <a:t>3. Be </a:t>
            </a:r>
            <a:r>
              <a:rPr lang="en-US" sz="3200" dirty="0"/>
              <a:t>able to create suitable test plans and carry </a:t>
            </a:r>
            <a:r>
              <a:rPr lang="en-US" sz="3200" dirty="0" smtClean="0"/>
              <a:t>out suitable </a:t>
            </a:r>
            <a:r>
              <a:rPr lang="en-US" sz="3200" dirty="0"/>
              <a:t>testing to demonstrate their </a:t>
            </a:r>
            <a:r>
              <a:rPr lang="en-US" sz="3200" dirty="0" smtClean="0"/>
              <a:t>solutions work </a:t>
            </a:r>
            <a:r>
              <a:rPr lang="en-US" sz="3200" dirty="0"/>
              <a:t>as </a:t>
            </a:r>
            <a:r>
              <a:rPr lang="en-US" sz="3200" dirty="0" smtClean="0"/>
              <a:t>intended.</a:t>
            </a:r>
            <a:endParaRPr lang="en-US" sz="3200" dirty="0"/>
          </a:p>
          <a:p>
            <a:pPr algn="l"/>
            <a:r>
              <a:rPr lang="en-US" sz="3200" dirty="0" smtClean="0"/>
              <a:t>4. Be </a:t>
            </a:r>
            <a:r>
              <a:rPr lang="en-US" sz="3200" dirty="0"/>
              <a:t>able to hand test simple </a:t>
            </a:r>
            <a:r>
              <a:rPr lang="en-US" sz="3200" dirty="0" smtClean="0"/>
              <a:t>code designs/algorithms </a:t>
            </a:r>
            <a:r>
              <a:rPr lang="en-US" sz="3200" dirty="0"/>
              <a:t>using trace tables.</a:t>
            </a:r>
            <a:endParaRPr lang="en-GB" sz="3200" dirty="0"/>
          </a:p>
        </p:txBody>
      </p:sp>
    </p:spTree>
    <p:extLst>
      <p:ext uri="{BB962C8B-B14F-4D97-AF65-F5344CB8AC3E}">
        <p14:creationId xmlns:p14="http://schemas.microsoft.com/office/powerpoint/2010/main" val="394217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Rationale for testing</a:t>
            </a:r>
            <a:endParaRPr lang="en-GB" dirty="0"/>
          </a:p>
        </p:txBody>
      </p:sp>
      <p:sp>
        <p:nvSpPr>
          <p:cNvPr id="3" name="Content Placeholder 2"/>
          <p:cNvSpPr>
            <a:spLocks noGrp="1"/>
          </p:cNvSpPr>
          <p:nvPr>
            <p:ph idx="1"/>
          </p:nvPr>
        </p:nvSpPr>
        <p:spPr>
          <a:xfrm>
            <a:off x="341523" y="1825625"/>
            <a:ext cx="11468559" cy="4351338"/>
          </a:xfrm>
        </p:spPr>
        <p:txBody>
          <a:bodyPr>
            <a:noAutofit/>
          </a:bodyPr>
          <a:lstStyle/>
          <a:p>
            <a:pPr marL="0" indent="0">
              <a:buNone/>
            </a:pPr>
            <a:r>
              <a:rPr lang="en-US" sz="3200" dirty="0" smtClean="0"/>
              <a:t>“</a:t>
            </a:r>
            <a:r>
              <a:rPr lang="en-US" sz="3200" i="1" dirty="0" smtClean="0"/>
              <a:t>Understand </a:t>
            </a:r>
            <a:r>
              <a:rPr lang="en-US" sz="3200" i="1" dirty="0"/>
              <a:t>the need for rigorous testing of coded solutions</a:t>
            </a:r>
            <a:r>
              <a:rPr lang="en-US" sz="3200" i="1" dirty="0" smtClean="0"/>
              <a:t>.</a:t>
            </a:r>
            <a:r>
              <a:rPr lang="en-US" sz="3200" dirty="0" smtClean="0"/>
              <a:t>”</a:t>
            </a:r>
          </a:p>
          <a:p>
            <a:pPr marL="0" indent="0">
              <a:buNone/>
            </a:pPr>
            <a:endParaRPr lang="en-US" sz="3200" b="1" dirty="0" smtClean="0">
              <a:latin typeface="Consolas" panose="020B0609020204030204" pitchFamily="49" charset="0"/>
              <a:cs typeface="Consolas" panose="020B0609020204030204" pitchFamily="49" charset="0"/>
            </a:endParaRPr>
          </a:p>
          <a:p>
            <a:pPr marL="0" indent="0">
              <a:buNone/>
            </a:pPr>
            <a:r>
              <a:rPr lang="en-US" sz="3200" dirty="0" smtClean="0">
                <a:latin typeface="Arial" panose="020B0604020202020204" pitchFamily="34" charset="0"/>
                <a:cs typeface="Arial" panose="020B0604020202020204" pitchFamily="34" charset="0"/>
              </a:rPr>
              <a:t>By ensuring a program is thoroughly tested, the developer can give the client confidence that the final solution will fully meet the original client brief, will perform in extreme conditions and will consistently produce the correct results when run in a stable way (</a:t>
            </a:r>
            <a:r>
              <a:rPr lang="en-US" sz="3200" dirty="0" err="1" smtClean="0">
                <a:latin typeface="Arial" panose="020B0604020202020204" pitchFamily="34" charset="0"/>
                <a:cs typeface="Arial" panose="020B0604020202020204" pitchFamily="34" charset="0"/>
              </a:rPr>
              <a:t>e.g</a:t>
            </a:r>
            <a:r>
              <a:rPr lang="en-US" sz="3200" dirty="0" smtClean="0">
                <a:latin typeface="Arial" panose="020B0604020202020204" pitchFamily="34" charset="0"/>
                <a:cs typeface="Arial" panose="020B0604020202020204" pitchFamily="34" charset="0"/>
              </a:rPr>
              <a:t> without crashing).</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87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testing</a:t>
            </a:r>
            <a:endParaRPr lang="en-GB" dirty="0"/>
          </a:p>
        </p:txBody>
      </p:sp>
      <p:sp>
        <p:nvSpPr>
          <p:cNvPr id="3" name="Content Placeholder 2"/>
          <p:cNvSpPr>
            <a:spLocks noGrp="1"/>
          </p:cNvSpPr>
          <p:nvPr>
            <p:ph idx="1"/>
          </p:nvPr>
        </p:nvSpPr>
        <p:spPr>
          <a:xfrm>
            <a:off x="398033" y="1570616"/>
            <a:ext cx="11381591" cy="4959276"/>
          </a:xfrm>
        </p:spPr>
        <p:txBody>
          <a:bodyPr>
            <a:normAutofit fontScale="62500" lnSpcReduction="20000"/>
          </a:bodyPr>
          <a:lstStyle/>
          <a:p>
            <a:pPr marL="0" indent="0">
              <a:buNone/>
            </a:pPr>
            <a:r>
              <a:rPr lang="en-US" sz="3600" b="1" u="sng" dirty="0">
                <a:cs typeface="Consolas" panose="020B0609020204030204" pitchFamily="49" charset="0"/>
              </a:rPr>
              <a:t>Unit </a:t>
            </a:r>
            <a:r>
              <a:rPr lang="en-US" sz="3600" b="1" u="sng" dirty="0" smtClean="0">
                <a:cs typeface="Consolas" panose="020B0609020204030204" pitchFamily="49" charset="0"/>
              </a:rPr>
              <a:t>testing:</a:t>
            </a:r>
            <a:r>
              <a:rPr lang="en-US" sz="3600" dirty="0" smtClean="0">
                <a:cs typeface="Consolas" panose="020B0609020204030204" pitchFamily="49" charset="0"/>
              </a:rPr>
              <a:t> Looks </a:t>
            </a:r>
            <a:r>
              <a:rPr lang="en-US" sz="3600" dirty="0">
                <a:cs typeface="Consolas" panose="020B0609020204030204" pitchFamily="49" charset="0"/>
              </a:rPr>
              <a:t>at </a:t>
            </a:r>
            <a:r>
              <a:rPr lang="en-US" sz="3600" dirty="0" smtClean="0">
                <a:cs typeface="Consolas" panose="020B0609020204030204" pitchFamily="49" charset="0"/>
              </a:rPr>
              <a:t> the </a:t>
            </a:r>
            <a:r>
              <a:rPr lang="en-US" sz="3600" dirty="0">
                <a:cs typeface="Consolas" panose="020B0609020204030204" pitchFamily="49" charset="0"/>
              </a:rPr>
              <a:t>correctness of small blocks of </a:t>
            </a:r>
            <a:r>
              <a:rPr lang="en-US" sz="3600" dirty="0" smtClean="0">
                <a:cs typeface="Consolas" panose="020B0609020204030204" pitchFamily="49" charset="0"/>
              </a:rPr>
              <a:t>code (e.g</a:t>
            </a:r>
            <a:r>
              <a:rPr lang="en-US" sz="3600" dirty="0">
                <a:cs typeface="Consolas" panose="020B0609020204030204" pitchFamily="49" charset="0"/>
              </a:rPr>
              <a:t>. </a:t>
            </a:r>
            <a:r>
              <a:rPr lang="en-US" sz="3600" dirty="0" smtClean="0">
                <a:cs typeface="Consolas" panose="020B0609020204030204" pitchFamily="49" charset="0"/>
              </a:rPr>
              <a:t>individual functions).  They are </a:t>
            </a:r>
            <a:r>
              <a:rPr lang="en-US" sz="3600" dirty="0">
                <a:cs typeface="Consolas" panose="020B0609020204030204" pitchFamily="49" charset="0"/>
              </a:rPr>
              <a:t>performed by the programmer as they </a:t>
            </a:r>
            <a:r>
              <a:rPr lang="en-US" sz="3600" dirty="0" smtClean="0">
                <a:cs typeface="Consolas" panose="020B0609020204030204" pitchFamily="49" charset="0"/>
              </a:rPr>
              <a:t>write </a:t>
            </a:r>
            <a:r>
              <a:rPr lang="en-US" sz="3600" dirty="0">
                <a:cs typeface="Consolas" panose="020B0609020204030204" pitchFamily="49" charset="0"/>
              </a:rPr>
              <a:t>their program. </a:t>
            </a:r>
            <a:r>
              <a:rPr lang="en-US" sz="3600" dirty="0" smtClean="0">
                <a:cs typeface="Consolas" panose="020B0609020204030204" pitchFamily="49" charset="0"/>
              </a:rPr>
              <a:t>This </a:t>
            </a:r>
            <a:r>
              <a:rPr lang="en-US" sz="3600" dirty="0">
                <a:cs typeface="Consolas" panose="020B0609020204030204" pitchFamily="49" charset="0"/>
              </a:rPr>
              <a:t>can reveal logical </a:t>
            </a:r>
            <a:r>
              <a:rPr lang="en-US" sz="3600" dirty="0" smtClean="0">
                <a:cs typeface="Consolas" panose="020B0609020204030204" pitchFamily="49" charset="0"/>
              </a:rPr>
              <a:t>errors </a:t>
            </a:r>
            <a:r>
              <a:rPr lang="en-US" sz="3600" dirty="0">
                <a:cs typeface="Consolas" panose="020B0609020204030204" pitchFamily="49" charset="0"/>
              </a:rPr>
              <a:t>and syntax errors in the code that will prevent the module/function from working as </a:t>
            </a:r>
            <a:r>
              <a:rPr lang="en-US" sz="3600" dirty="0" smtClean="0">
                <a:cs typeface="Consolas" panose="020B0609020204030204" pitchFamily="49" charset="0"/>
              </a:rPr>
              <a:t>intended</a:t>
            </a:r>
            <a:r>
              <a:rPr lang="en-US" sz="3600" dirty="0">
                <a:cs typeface="Consolas" panose="020B0609020204030204" pitchFamily="49" charset="0"/>
              </a:rPr>
              <a:t>. </a:t>
            </a:r>
            <a:endParaRPr lang="en-US" sz="3600" dirty="0" smtClean="0">
              <a:cs typeface="Consolas" panose="020B0609020204030204" pitchFamily="49" charset="0"/>
            </a:endParaRPr>
          </a:p>
          <a:p>
            <a:pPr marL="0" indent="0">
              <a:buNone/>
            </a:pPr>
            <a:endParaRPr lang="en-US" sz="3600" dirty="0">
              <a:cs typeface="Consolas" panose="020B0609020204030204" pitchFamily="49" charset="0"/>
            </a:endParaRPr>
          </a:p>
          <a:p>
            <a:pPr marL="0" indent="0">
              <a:buNone/>
            </a:pPr>
            <a:r>
              <a:rPr lang="en-US" sz="3600" b="1" u="sng" dirty="0">
                <a:cs typeface="Consolas" panose="020B0609020204030204" pitchFamily="49" charset="0"/>
              </a:rPr>
              <a:t>Integration </a:t>
            </a:r>
            <a:r>
              <a:rPr lang="en-US" sz="3600" b="1" u="sng" dirty="0" smtClean="0">
                <a:cs typeface="Consolas" panose="020B0609020204030204" pitchFamily="49" charset="0"/>
              </a:rPr>
              <a:t>testing</a:t>
            </a:r>
            <a:r>
              <a:rPr lang="en-US" sz="3600" dirty="0" smtClean="0">
                <a:cs typeface="Consolas" panose="020B0609020204030204" pitchFamily="49" charset="0"/>
              </a:rPr>
              <a:t> happens when </a:t>
            </a:r>
            <a:r>
              <a:rPr lang="en-US" sz="3600" dirty="0">
                <a:cs typeface="Consolas" panose="020B0609020204030204" pitchFamily="49" charset="0"/>
              </a:rPr>
              <a:t>all of the different parts of code, such as functions or </a:t>
            </a:r>
            <a:r>
              <a:rPr lang="en-US" sz="3600" dirty="0" smtClean="0">
                <a:cs typeface="Consolas" panose="020B0609020204030204" pitchFamily="49" charset="0"/>
              </a:rPr>
              <a:t> modules</a:t>
            </a:r>
            <a:r>
              <a:rPr lang="en-US" sz="3600" dirty="0">
                <a:cs typeface="Consolas" panose="020B0609020204030204" pitchFamily="49" charset="0"/>
              </a:rPr>
              <a:t>, are complete. This tests whether the units of code work together </a:t>
            </a:r>
            <a:r>
              <a:rPr lang="en-US" sz="3600" dirty="0" smtClean="0">
                <a:cs typeface="Consolas" panose="020B0609020204030204" pitchFamily="49" charset="0"/>
              </a:rPr>
              <a:t>correctly, </a:t>
            </a:r>
            <a:r>
              <a:rPr lang="en-US" sz="3600" dirty="0">
                <a:cs typeface="Consolas" panose="020B0609020204030204" pitchFamily="49" charset="0"/>
              </a:rPr>
              <a:t>and </a:t>
            </a:r>
            <a:r>
              <a:rPr lang="en-US" sz="3600" dirty="0" smtClean="0">
                <a:cs typeface="Consolas" panose="020B0609020204030204" pitchFamily="49" charset="0"/>
              </a:rPr>
              <a:t>can </a:t>
            </a:r>
            <a:r>
              <a:rPr lang="en-US" sz="3600" dirty="0">
                <a:cs typeface="Consolas" panose="020B0609020204030204" pitchFamily="49" charset="0"/>
              </a:rPr>
              <a:t>also be </a:t>
            </a:r>
            <a:r>
              <a:rPr lang="en-US" sz="3600" dirty="0" smtClean="0">
                <a:cs typeface="Consolas" panose="020B0609020204030204" pitchFamily="49" charset="0"/>
              </a:rPr>
              <a:t>performed </a:t>
            </a:r>
            <a:r>
              <a:rPr lang="en-US" sz="3600" dirty="0">
                <a:cs typeface="Consolas" panose="020B0609020204030204" pitchFamily="49" charset="0"/>
              </a:rPr>
              <a:t>by the </a:t>
            </a:r>
            <a:r>
              <a:rPr lang="en-US" sz="3600" dirty="0" smtClean="0">
                <a:cs typeface="Consolas" panose="020B0609020204030204" pitchFamily="49" charset="0"/>
              </a:rPr>
              <a:t>programmer. This </a:t>
            </a:r>
            <a:r>
              <a:rPr lang="en-US" sz="3600" dirty="0">
                <a:cs typeface="Consolas" panose="020B0609020204030204" pitchFamily="49" charset="0"/>
              </a:rPr>
              <a:t>testing </a:t>
            </a:r>
            <a:r>
              <a:rPr lang="en-US" sz="3600" dirty="0" smtClean="0">
                <a:cs typeface="Consolas" panose="020B0609020204030204" pitchFamily="49" charset="0"/>
              </a:rPr>
              <a:t>could highlight </a:t>
            </a:r>
            <a:r>
              <a:rPr lang="en-US" sz="3600" dirty="0">
                <a:cs typeface="Consolas" panose="020B0609020204030204" pitchFamily="49" charset="0"/>
              </a:rPr>
              <a:t>logical errors that </a:t>
            </a:r>
            <a:r>
              <a:rPr lang="en-US" sz="3600" dirty="0" smtClean="0">
                <a:cs typeface="Consolas" panose="020B0609020204030204" pitchFamily="49" charset="0"/>
              </a:rPr>
              <a:t> happen </a:t>
            </a:r>
            <a:r>
              <a:rPr lang="en-US" sz="3600" dirty="0">
                <a:cs typeface="Consolas" panose="020B0609020204030204" pitchFamily="49" charset="0"/>
              </a:rPr>
              <a:t>as a result of one function passing the </a:t>
            </a:r>
            <a:r>
              <a:rPr lang="en-US" sz="3600" dirty="0" smtClean="0">
                <a:cs typeface="Consolas" panose="020B0609020204030204" pitchFamily="49" charset="0"/>
              </a:rPr>
              <a:t> ‘wrong’ result </a:t>
            </a:r>
            <a:r>
              <a:rPr lang="en-US" sz="3600" dirty="0">
                <a:cs typeface="Consolas" panose="020B0609020204030204" pitchFamily="49" charset="0"/>
              </a:rPr>
              <a:t>into another. It may also show </a:t>
            </a:r>
            <a:r>
              <a:rPr lang="en-US" sz="3600" dirty="0" smtClean="0">
                <a:cs typeface="Consolas" panose="020B0609020204030204" pitchFamily="49" charset="0"/>
              </a:rPr>
              <a:t>runtime </a:t>
            </a:r>
            <a:r>
              <a:rPr lang="en-US" sz="3600" dirty="0">
                <a:cs typeface="Consolas" panose="020B0609020204030204" pitchFamily="49" charset="0"/>
              </a:rPr>
              <a:t>errors if seemingly correct results cause future functions to attempt to divide by </a:t>
            </a:r>
            <a:r>
              <a:rPr lang="en-US" sz="3600" dirty="0" smtClean="0">
                <a:cs typeface="Consolas" panose="020B0609020204030204" pitchFamily="49" charset="0"/>
              </a:rPr>
              <a:t>zero</a:t>
            </a:r>
            <a:r>
              <a:rPr lang="en-US" sz="3600" dirty="0">
                <a:cs typeface="Consolas" panose="020B0609020204030204" pitchFamily="49" charset="0"/>
              </a:rPr>
              <a:t>, for instance. </a:t>
            </a:r>
            <a:endParaRPr lang="en-US" sz="3600" dirty="0" smtClean="0">
              <a:cs typeface="Consolas" panose="020B0609020204030204" pitchFamily="49" charset="0"/>
            </a:endParaRPr>
          </a:p>
          <a:p>
            <a:pPr marL="0" indent="0">
              <a:buNone/>
            </a:pPr>
            <a:endParaRPr lang="en-US" sz="3600" dirty="0">
              <a:cs typeface="Consolas" panose="020B0609020204030204" pitchFamily="49" charset="0"/>
            </a:endParaRPr>
          </a:p>
          <a:p>
            <a:pPr marL="0" indent="0">
              <a:buNone/>
            </a:pPr>
            <a:r>
              <a:rPr lang="en-US" sz="3600" b="1" u="sng" dirty="0">
                <a:cs typeface="Consolas" panose="020B0609020204030204" pitchFamily="49" charset="0"/>
              </a:rPr>
              <a:t>System </a:t>
            </a:r>
            <a:r>
              <a:rPr lang="en-US" sz="3600" b="1" u="sng" dirty="0" smtClean="0">
                <a:cs typeface="Consolas" panose="020B0609020204030204" pitchFamily="49" charset="0"/>
              </a:rPr>
              <a:t>testing</a:t>
            </a:r>
            <a:r>
              <a:rPr lang="en-US" sz="3600" dirty="0" smtClean="0">
                <a:cs typeface="Consolas" panose="020B0609020204030204" pitchFamily="49" charset="0"/>
              </a:rPr>
              <a:t> takes </a:t>
            </a:r>
            <a:r>
              <a:rPr lang="en-US" sz="3600" dirty="0">
                <a:cs typeface="Consolas" panose="020B0609020204030204" pitchFamily="49" charset="0"/>
              </a:rPr>
              <a:t>place after the code has been individually tested and </a:t>
            </a:r>
            <a:r>
              <a:rPr lang="en-US" sz="3600" dirty="0" smtClean="0">
                <a:cs typeface="Consolas" panose="020B0609020204030204" pitchFamily="49" charset="0"/>
              </a:rPr>
              <a:t> is </a:t>
            </a:r>
            <a:r>
              <a:rPr lang="en-US" sz="3600" dirty="0">
                <a:cs typeface="Consolas" panose="020B0609020204030204" pitchFamily="49" charset="0"/>
              </a:rPr>
              <a:t>done without </a:t>
            </a:r>
            <a:r>
              <a:rPr lang="en-US" sz="3600" dirty="0" smtClean="0">
                <a:cs typeface="Consolas" panose="020B0609020204030204" pitchFamily="49" charset="0"/>
              </a:rPr>
              <a:t>having </a:t>
            </a:r>
            <a:r>
              <a:rPr lang="en-US" sz="3600" dirty="0">
                <a:cs typeface="Consolas" panose="020B0609020204030204" pitchFamily="49" charset="0"/>
              </a:rPr>
              <a:t>to have any knowledge of the code itself (black box testing). This tests that the entire </a:t>
            </a:r>
            <a:r>
              <a:rPr lang="en-US" sz="3600" dirty="0" smtClean="0">
                <a:cs typeface="Consolas" panose="020B0609020204030204" pitchFamily="49" charset="0"/>
              </a:rPr>
              <a:t>system </a:t>
            </a:r>
            <a:r>
              <a:rPr lang="en-US" sz="3600" dirty="0">
                <a:cs typeface="Consolas" panose="020B0609020204030204" pitchFamily="49" charset="0"/>
              </a:rPr>
              <a:t>functions </a:t>
            </a:r>
            <a:r>
              <a:rPr lang="en-US" sz="3600" dirty="0" smtClean="0">
                <a:cs typeface="Consolas" panose="020B0609020204030204" pitchFamily="49" charset="0"/>
              </a:rPr>
              <a:t>correctly. This </a:t>
            </a:r>
            <a:r>
              <a:rPr lang="en-US" sz="3600" dirty="0">
                <a:cs typeface="Consolas" panose="020B0609020204030204" pitchFamily="49" charset="0"/>
              </a:rPr>
              <a:t>could be </a:t>
            </a:r>
            <a:r>
              <a:rPr lang="en-US" sz="3600" dirty="0" smtClean="0">
                <a:cs typeface="Consolas" panose="020B0609020204030204" pitchFamily="49" charset="0"/>
              </a:rPr>
              <a:t>performed </a:t>
            </a:r>
            <a:r>
              <a:rPr lang="en-US" sz="3600" dirty="0">
                <a:cs typeface="Consolas" panose="020B0609020204030204" pitchFamily="49" charset="0"/>
              </a:rPr>
              <a:t>by the developer or by the client before </a:t>
            </a:r>
            <a:r>
              <a:rPr lang="en-US" sz="3600" dirty="0" smtClean="0">
                <a:cs typeface="Consolas" panose="020B0609020204030204" pitchFamily="49" charset="0"/>
              </a:rPr>
              <a:t>project sign-off. This could </a:t>
            </a:r>
            <a:r>
              <a:rPr lang="en-US" sz="3600" dirty="0">
                <a:cs typeface="Consolas" panose="020B0609020204030204" pitchFamily="49" charset="0"/>
              </a:rPr>
              <a:t>demonstrate whether or not the </a:t>
            </a:r>
            <a:r>
              <a:rPr lang="en-US" sz="3600" dirty="0" smtClean="0">
                <a:cs typeface="Consolas" panose="020B0609020204030204" pitchFamily="49" charset="0"/>
              </a:rPr>
              <a:t>finished system </a:t>
            </a:r>
            <a:r>
              <a:rPr lang="en-US" sz="3600" dirty="0">
                <a:cs typeface="Consolas" panose="020B0609020204030204" pitchFamily="49" charset="0"/>
              </a:rPr>
              <a:t>meets the </a:t>
            </a:r>
            <a:r>
              <a:rPr lang="en-US" sz="3600" dirty="0" smtClean="0">
                <a:cs typeface="Consolas" panose="020B0609020204030204" pitchFamily="49" charset="0"/>
              </a:rPr>
              <a:t>original </a:t>
            </a:r>
            <a:r>
              <a:rPr lang="en-US" sz="3600" dirty="0">
                <a:cs typeface="Consolas" panose="020B0609020204030204" pitchFamily="49" charset="0"/>
              </a:rPr>
              <a:t>client brief.</a:t>
            </a:r>
            <a:endParaRPr lang="en-GB" sz="3600" dirty="0">
              <a:cs typeface="Consolas" panose="020B0609020204030204" pitchFamily="49" charset="0"/>
            </a:endParaRPr>
          </a:p>
        </p:txBody>
      </p:sp>
    </p:spTree>
    <p:extLst>
      <p:ext uri="{BB962C8B-B14F-4D97-AF65-F5344CB8AC3E}">
        <p14:creationId xmlns:p14="http://schemas.microsoft.com/office/powerpoint/2010/main" val="3076813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development-stage testing</a:t>
            </a:r>
            <a:endParaRPr lang="en-GB" dirty="0"/>
          </a:p>
        </p:txBody>
      </p:sp>
      <p:sp>
        <p:nvSpPr>
          <p:cNvPr id="3" name="Content Placeholder 2"/>
          <p:cNvSpPr>
            <a:spLocks noGrp="1"/>
          </p:cNvSpPr>
          <p:nvPr>
            <p:ph idx="1"/>
          </p:nvPr>
        </p:nvSpPr>
        <p:spPr>
          <a:xfrm>
            <a:off x="398033" y="1570616"/>
            <a:ext cx="11381591" cy="4959276"/>
          </a:xfrm>
        </p:spPr>
        <p:txBody>
          <a:bodyPr>
            <a:normAutofit fontScale="92500" lnSpcReduction="20000"/>
          </a:bodyPr>
          <a:lstStyle/>
          <a:p>
            <a:pPr marL="0" indent="0">
              <a:buNone/>
            </a:pPr>
            <a:r>
              <a:rPr lang="en-US" sz="3600" b="1" u="sng" dirty="0" smtClean="0">
                <a:cs typeface="Consolas" panose="020B0609020204030204" pitchFamily="49" charset="0"/>
              </a:rPr>
              <a:t>Alpha testing:</a:t>
            </a:r>
            <a:r>
              <a:rPr lang="en-US" sz="3600" dirty="0" smtClean="0">
                <a:cs typeface="Consolas" panose="020B0609020204030204" pitchFamily="49" charset="0"/>
              </a:rPr>
              <a:t> Tests performed by in-house developers and/or test engineers on early versions of a program when it is in a near-usable state. Lots of bugs and crashes are expected, which are fixed by the developers to improve the quality of the program and make the code ‘beta-ready’. </a:t>
            </a:r>
          </a:p>
          <a:p>
            <a:pPr marL="0" indent="0">
              <a:buNone/>
            </a:pPr>
            <a:endParaRPr lang="en-US" sz="3600" dirty="0">
              <a:cs typeface="Consolas" panose="020B0609020204030204" pitchFamily="49" charset="0"/>
            </a:endParaRPr>
          </a:p>
          <a:p>
            <a:pPr marL="0" indent="0">
              <a:buNone/>
            </a:pPr>
            <a:r>
              <a:rPr lang="en-US" sz="3600" b="1" u="sng" dirty="0" smtClean="0">
                <a:cs typeface="Consolas" panose="020B0609020204030204" pitchFamily="49" charset="0"/>
              </a:rPr>
              <a:t>Beta testing</a:t>
            </a:r>
            <a:r>
              <a:rPr lang="en-US" sz="3600" dirty="0" smtClean="0">
                <a:cs typeface="Consolas" panose="020B0609020204030204" pitchFamily="49" charset="0"/>
              </a:rPr>
              <a:t> happens after alpha testing, and is performed by real customers. While bugs and crashes are to be expected, the clients can provide feedback to further improve the product before it is released. Once beta testing is complete, the product can be released. The purpose of this is to improve the quality of the product and ensure it is ‘release-ready’.</a:t>
            </a:r>
          </a:p>
          <a:p>
            <a:pPr marL="0" indent="0">
              <a:buNone/>
            </a:pPr>
            <a:endParaRPr lang="en-GB" sz="3600" dirty="0">
              <a:cs typeface="Consolas" panose="020B0609020204030204" pitchFamily="49" charset="0"/>
            </a:endParaRPr>
          </a:p>
        </p:txBody>
      </p:sp>
    </p:spTree>
    <p:extLst>
      <p:ext uri="{BB962C8B-B14F-4D97-AF65-F5344CB8AC3E}">
        <p14:creationId xmlns:p14="http://schemas.microsoft.com/office/powerpoint/2010/main" val="3624697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plans</a:t>
            </a:r>
            <a:endParaRPr lang="en-GB" dirty="0"/>
          </a:p>
        </p:txBody>
      </p:sp>
      <p:sp>
        <p:nvSpPr>
          <p:cNvPr id="3" name="Content Placeholder 2"/>
          <p:cNvSpPr>
            <a:spLocks noGrp="1"/>
          </p:cNvSpPr>
          <p:nvPr>
            <p:ph idx="1"/>
          </p:nvPr>
        </p:nvSpPr>
        <p:spPr>
          <a:xfrm>
            <a:off x="398033" y="1570616"/>
            <a:ext cx="11381591" cy="4959276"/>
          </a:xfrm>
        </p:spPr>
        <p:txBody>
          <a:bodyPr>
            <a:normAutofit/>
          </a:bodyPr>
          <a:lstStyle/>
          <a:p>
            <a:pPr marL="0" indent="0">
              <a:buNone/>
            </a:pPr>
            <a:r>
              <a:rPr lang="en-US" sz="3200" dirty="0" smtClean="0">
                <a:cs typeface="Consolas" panose="020B0609020204030204" pitchFamily="49" charset="0"/>
              </a:rPr>
              <a:t>To be systematic, a test-plan should include:</a:t>
            </a:r>
          </a:p>
          <a:p>
            <a:pPr marL="0" indent="0">
              <a:buNone/>
            </a:pPr>
            <a:r>
              <a:rPr lang="en-US" sz="3200" dirty="0" smtClean="0">
                <a:cs typeface="Consolas" panose="020B0609020204030204" pitchFamily="49" charset="0"/>
              </a:rPr>
              <a:t>Test number (so the test can be referred to later)</a:t>
            </a:r>
          </a:p>
          <a:p>
            <a:pPr marL="0" indent="0">
              <a:buNone/>
            </a:pPr>
            <a:r>
              <a:rPr lang="en-US" sz="3200" dirty="0" smtClean="0">
                <a:cs typeface="Consolas" panose="020B0609020204030204" pitchFamily="49" charset="0"/>
              </a:rPr>
              <a:t>The aim of the test (e.g. ensure the main menu renders)</a:t>
            </a:r>
          </a:p>
          <a:p>
            <a:pPr marL="0" indent="0">
              <a:buNone/>
            </a:pPr>
            <a:r>
              <a:rPr lang="en-US" sz="3200" dirty="0" smtClean="0">
                <a:cs typeface="Consolas" panose="020B0609020204030204" pitchFamily="49" charset="0"/>
              </a:rPr>
              <a:t>The method to conduct the test (so a third party could carry it out)</a:t>
            </a:r>
          </a:p>
          <a:p>
            <a:pPr marL="0" indent="0">
              <a:buNone/>
            </a:pPr>
            <a:r>
              <a:rPr lang="en-US" sz="3200" dirty="0" smtClean="0">
                <a:cs typeface="Consolas" panose="020B0609020204030204" pitchFamily="49" charset="0"/>
              </a:rPr>
              <a:t>The expected result (so the tester knows that a pass ‘looks like’)</a:t>
            </a:r>
          </a:p>
          <a:p>
            <a:pPr marL="0" indent="0">
              <a:buNone/>
            </a:pPr>
            <a:r>
              <a:rPr lang="en-US" sz="3200" dirty="0" smtClean="0">
                <a:cs typeface="Consolas" panose="020B0609020204030204" pitchFamily="49" charset="0"/>
              </a:rPr>
              <a:t>A space to record the actual result and detail any incorrect outcomes.</a:t>
            </a:r>
            <a:endParaRPr lang="en-GB" sz="3200" dirty="0">
              <a:cs typeface="Consolas" panose="020B0609020204030204" pitchFamily="49" charset="0"/>
            </a:endParaRPr>
          </a:p>
        </p:txBody>
      </p:sp>
    </p:spTree>
    <p:extLst>
      <p:ext uri="{BB962C8B-B14F-4D97-AF65-F5344CB8AC3E}">
        <p14:creationId xmlns:p14="http://schemas.microsoft.com/office/powerpoint/2010/main" val="2444539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186"/>
            <a:ext cx="10515600" cy="908490"/>
          </a:xfrm>
        </p:spPr>
        <p:txBody>
          <a:bodyPr/>
          <a:lstStyle/>
          <a:p>
            <a:r>
              <a:rPr lang="en-GB" dirty="0" smtClean="0"/>
              <a:t>Practice Question: 2014, Q10</a:t>
            </a:r>
            <a:endParaRPr lang="en-GB" dirty="0"/>
          </a:p>
        </p:txBody>
      </p:sp>
      <p:sp>
        <p:nvSpPr>
          <p:cNvPr id="3" name="Content Placeholder 2"/>
          <p:cNvSpPr>
            <a:spLocks noGrp="1"/>
          </p:cNvSpPr>
          <p:nvPr>
            <p:ph idx="1"/>
          </p:nvPr>
        </p:nvSpPr>
        <p:spPr>
          <a:xfrm>
            <a:off x="363557" y="1161826"/>
            <a:ext cx="11424491" cy="5470328"/>
          </a:xfrm>
        </p:spPr>
        <p:txBody>
          <a:bodyPr>
            <a:noAutofit/>
          </a:bodyPr>
          <a:lstStyle/>
          <a:p>
            <a:pPr marL="0" indent="0">
              <a:lnSpc>
                <a:spcPct val="120000"/>
              </a:lnSpc>
              <a:spcBef>
                <a:spcPts val="0"/>
              </a:spcBef>
              <a:buNone/>
            </a:pPr>
            <a:r>
              <a:rPr lang="en-US" sz="2400" dirty="0">
                <a:cs typeface="Consolas" panose="020B0609020204030204" pitchFamily="49" charset="0"/>
              </a:rPr>
              <a:t>A programmer is developing a piece of software</a:t>
            </a:r>
            <a:r>
              <a:rPr lang="en-US" sz="2400" dirty="0" smtClean="0">
                <a:cs typeface="Consolas" panose="020B0609020204030204" pitchFamily="49" charset="0"/>
              </a:rPr>
              <a:t>.</a:t>
            </a:r>
          </a:p>
          <a:p>
            <a:pPr marL="0" indent="0">
              <a:lnSpc>
                <a:spcPct val="120000"/>
              </a:lnSpc>
              <a:spcBef>
                <a:spcPts val="0"/>
              </a:spcBef>
              <a:buNone/>
            </a:pPr>
            <a:endParaRPr lang="en-US" sz="2400" dirty="0">
              <a:cs typeface="Consolas" panose="020B0609020204030204" pitchFamily="49" charset="0"/>
            </a:endParaRPr>
          </a:p>
          <a:p>
            <a:pPr marL="0" indent="0">
              <a:lnSpc>
                <a:spcPct val="120000"/>
              </a:lnSpc>
              <a:spcBef>
                <a:spcPts val="0"/>
              </a:spcBef>
              <a:buNone/>
            </a:pPr>
            <a:r>
              <a:rPr lang="en-US" sz="2400" dirty="0">
                <a:cs typeface="Consolas" panose="020B0609020204030204" pitchFamily="49" charset="0"/>
              </a:rPr>
              <a:t>The programmer uses </a:t>
            </a:r>
            <a:r>
              <a:rPr lang="en-US" sz="2400" b="1" dirty="0">
                <a:cs typeface="Consolas" panose="020B0609020204030204" pitchFamily="49" charset="0"/>
              </a:rPr>
              <a:t>unit testing</a:t>
            </a:r>
            <a:r>
              <a:rPr lang="en-US" sz="2400" dirty="0">
                <a:cs typeface="Consolas" panose="020B0609020204030204" pitchFamily="49" charset="0"/>
              </a:rPr>
              <a:t> as part of the development process. Compare </a:t>
            </a:r>
            <a:r>
              <a:rPr lang="en-US" sz="2400" dirty="0" smtClean="0">
                <a:cs typeface="Consolas" panose="020B0609020204030204" pitchFamily="49" charset="0"/>
              </a:rPr>
              <a:t>unit testing </a:t>
            </a:r>
            <a:r>
              <a:rPr lang="en-US" sz="2400" dirty="0">
                <a:cs typeface="Consolas" panose="020B0609020204030204" pitchFamily="49" charset="0"/>
              </a:rPr>
              <a:t>with another type of testing that </a:t>
            </a:r>
            <a:r>
              <a:rPr lang="en-US" sz="2400" b="1" dirty="0">
                <a:cs typeface="Consolas" panose="020B0609020204030204" pitchFamily="49" charset="0"/>
              </a:rPr>
              <a:t>the programmer</a:t>
            </a:r>
            <a:r>
              <a:rPr lang="en-US" sz="2400" dirty="0">
                <a:cs typeface="Consolas" panose="020B0609020204030204" pitchFamily="49" charset="0"/>
              </a:rPr>
              <a:t> could use. In your </a:t>
            </a:r>
            <a:r>
              <a:rPr lang="en-US" sz="2400" dirty="0" smtClean="0">
                <a:cs typeface="Consolas" panose="020B0609020204030204" pitchFamily="49" charset="0"/>
              </a:rPr>
              <a:t>answer you </a:t>
            </a:r>
            <a:r>
              <a:rPr lang="en-US" sz="2400" dirty="0">
                <a:cs typeface="Consolas" panose="020B0609020204030204" pitchFamily="49" charset="0"/>
              </a:rPr>
              <a:t>should also include a description of what unit testing is.</a:t>
            </a:r>
          </a:p>
          <a:p>
            <a:pPr marL="0" indent="0">
              <a:lnSpc>
                <a:spcPct val="120000"/>
              </a:lnSpc>
              <a:spcBef>
                <a:spcPts val="0"/>
              </a:spcBef>
              <a:buNone/>
            </a:pPr>
            <a:endParaRPr lang="en-US" sz="2400" dirty="0">
              <a:cs typeface="Consolas" panose="020B0609020204030204" pitchFamily="49" charset="0"/>
            </a:endParaRPr>
          </a:p>
          <a:p>
            <a:pPr marL="0" indent="0">
              <a:lnSpc>
                <a:spcPct val="120000"/>
              </a:lnSpc>
              <a:spcBef>
                <a:spcPts val="0"/>
              </a:spcBef>
              <a:buNone/>
            </a:pPr>
            <a:r>
              <a:rPr lang="en-US" sz="2400" dirty="0">
                <a:cs typeface="Consolas" panose="020B0609020204030204" pitchFamily="49" charset="0"/>
              </a:rPr>
              <a:t>In this question you will be marked on your ability to use good English, to </a:t>
            </a:r>
            <a:r>
              <a:rPr lang="en-US" sz="2400" dirty="0" err="1">
                <a:cs typeface="Consolas" panose="020B0609020204030204" pitchFamily="49" charset="0"/>
              </a:rPr>
              <a:t>organise</a:t>
            </a:r>
            <a:r>
              <a:rPr lang="en-US" sz="2400" dirty="0">
                <a:cs typeface="Consolas" panose="020B0609020204030204" pitchFamily="49" charset="0"/>
              </a:rPr>
              <a:t> information clearly and to use specialist vocabulary where appropriate.[6]</a:t>
            </a:r>
            <a:endParaRPr lang="en-GB" sz="1600" dirty="0">
              <a:cs typeface="Consolas" panose="020B0609020204030204" pitchFamily="49" charset="0"/>
            </a:endParaRPr>
          </a:p>
        </p:txBody>
      </p:sp>
    </p:spTree>
    <p:extLst>
      <p:ext uri="{BB962C8B-B14F-4D97-AF65-F5344CB8AC3E}">
        <p14:creationId xmlns:p14="http://schemas.microsoft.com/office/powerpoint/2010/main" val="3247737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 Table Practice</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GB" sz="3600" dirty="0" smtClean="0">
                <a:cs typeface="Consolas" panose="020B0609020204030204" pitchFamily="49" charset="0"/>
              </a:rPr>
              <a:t>2014, Q12a</a:t>
            </a:r>
          </a:p>
          <a:p>
            <a:pPr marL="0" indent="0">
              <a:buNone/>
            </a:pPr>
            <a:r>
              <a:rPr lang="en-GB" sz="3600" dirty="0" smtClean="0">
                <a:cs typeface="Consolas" panose="020B0609020204030204" pitchFamily="49" charset="0"/>
              </a:rPr>
              <a:t>2015, Q7c</a:t>
            </a:r>
          </a:p>
          <a:p>
            <a:pPr marL="0" indent="0">
              <a:buNone/>
            </a:pPr>
            <a:r>
              <a:rPr lang="en-GB" sz="3600" dirty="0" smtClean="0">
                <a:cs typeface="Consolas" panose="020B0609020204030204" pitchFamily="49" charset="0"/>
              </a:rPr>
              <a:t>2015, Q10b</a:t>
            </a:r>
            <a:endParaRPr lang="en-GB" sz="3600" dirty="0">
              <a:cs typeface="Consolas" panose="020B0609020204030204" pitchFamily="49" charset="0"/>
            </a:endParaRPr>
          </a:p>
        </p:txBody>
      </p:sp>
    </p:spTree>
    <p:extLst>
      <p:ext uri="{BB962C8B-B14F-4D97-AF65-F5344CB8AC3E}">
        <p14:creationId xmlns:p14="http://schemas.microsoft.com/office/powerpoint/2010/main" val="2336483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647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GCSE Revision (3.1.12)</vt:lpstr>
      <vt:lpstr>Rationale for testing</vt:lpstr>
      <vt:lpstr>Types of testing</vt:lpstr>
      <vt:lpstr>Types of development-stage testing</vt:lpstr>
      <vt:lpstr>Test plans</vt:lpstr>
      <vt:lpstr>Practice Question: 2014, Q10</vt:lpstr>
      <vt:lpstr>Trace Table Practice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Brown</dc:creator>
  <cp:lastModifiedBy>Stephen Brown</cp:lastModifiedBy>
  <cp:revision>13</cp:revision>
  <dcterms:created xsi:type="dcterms:W3CDTF">2016-04-11T06:35:41Z</dcterms:created>
  <dcterms:modified xsi:type="dcterms:W3CDTF">2016-05-11T08:32:50Z</dcterms:modified>
</cp:coreProperties>
</file>