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0"/>
  </p:notesMasterIdLst>
  <p:sldIdLst>
    <p:sldId id="256" r:id="rId2"/>
    <p:sldId id="285" r:id="rId3"/>
    <p:sldId id="309" r:id="rId4"/>
    <p:sldId id="342" r:id="rId5"/>
    <p:sldId id="347" r:id="rId6"/>
    <p:sldId id="343" r:id="rId7"/>
    <p:sldId id="344" r:id="rId8"/>
    <p:sldId id="345" r:id="rId9"/>
    <p:sldId id="346" r:id="rId10"/>
    <p:sldId id="348" r:id="rId11"/>
    <p:sldId id="349" r:id="rId12"/>
    <p:sldId id="310" r:id="rId13"/>
    <p:sldId id="350" r:id="rId14"/>
    <p:sldId id="351" r:id="rId15"/>
    <p:sldId id="352" r:id="rId16"/>
    <p:sldId id="355" r:id="rId17"/>
    <p:sldId id="353" r:id="rId18"/>
    <p:sldId id="356" r:id="rId19"/>
    <p:sldId id="357" r:id="rId20"/>
    <p:sldId id="358" r:id="rId21"/>
    <p:sldId id="359" r:id="rId22"/>
    <p:sldId id="316" r:id="rId23"/>
    <p:sldId id="338" r:id="rId24"/>
    <p:sldId id="339" r:id="rId25"/>
    <p:sldId id="340" r:id="rId26"/>
    <p:sldId id="341" r:id="rId27"/>
    <p:sldId id="337" r:id="rId28"/>
    <p:sldId id="336" r:id="rId29"/>
  </p:sldIdLst>
  <p:sldSz cx="9144000" cy="5143500" type="screen16x9"/>
  <p:notesSz cx="6858000" cy="9144000"/>
  <p:embeddedFontLst>
    <p:embeddedFont>
      <p:font typeface="Arvo" panose="020B0604020202020204" charset="0"/>
      <p:regular r:id="rId31"/>
      <p:bold r:id="rId32"/>
      <p:italic r:id="rId33"/>
      <p:boldItalic r:id="rId34"/>
    </p:embeddedFont>
    <p:embeddedFont>
      <p:font typeface="Roboto Condensed" panose="020B0604020202020204" charset="0"/>
      <p:regular r:id="rId35"/>
      <p:bold r:id="rId36"/>
      <p:italic r:id="rId37"/>
      <p:boldItalic r:id="rId38"/>
    </p:embeddedFont>
    <p:embeddedFont>
      <p:font typeface="Roboto Condensed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3" id="{84949152-02A1-4288-A9D5-747BDA67E04D}">
          <p14:sldIdLst>
            <p14:sldId id="256"/>
          </p14:sldIdLst>
        </p14:section>
        <p14:section name="What Is Array" id="{B27C4E9D-3A11-45C1-BF7C-857D9AC969C7}">
          <p14:sldIdLst>
            <p14:sldId id="285"/>
            <p14:sldId id="309"/>
            <p14:sldId id="342"/>
          </p14:sldIdLst>
        </p14:section>
        <p14:section name="Array 1 Dimention" id="{4C6AA922-9EDD-411C-852F-823695C48529}">
          <p14:sldIdLst>
            <p14:sldId id="347"/>
            <p14:sldId id="343"/>
            <p14:sldId id="344"/>
            <p14:sldId id="345"/>
            <p14:sldId id="346"/>
            <p14:sldId id="348"/>
            <p14:sldId id="349"/>
            <p14:sldId id="310"/>
            <p14:sldId id="350"/>
            <p14:sldId id="351"/>
            <p14:sldId id="352"/>
          </p14:sldIdLst>
        </p14:section>
        <p14:section name="What is the class name of Java array?" id="{3755F7A2-9DE3-4097-A3DF-5B33C0E0D4B3}">
          <p14:sldIdLst>
            <p14:sldId id="355"/>
            <p14:sldId id="353"/>
          </p14:sldIdLst>
        </p14:section>
        <p14:section name="Copying An Array" id="{04C20D94-6444-43E1-86EA-BAABBBF3EE9D}">
          <p14:sldIdLst>
            <p14:sldId id="356"/>
            <p14:sldId id="357"/>
            <p14:sldId id="358"/>
            <p14:sldId id="359"/>
          </p14:sldIdLst>
        </p14:section>
        <p14:section name="Study Case" id="{870F85D0-E3BA-45C0-8953-1DC7CEDFEBA9}">
          <p14:sldIdLst>
            <p14:sldId id="316"/>
            <p14:sldId id="338"/>
            <p14:sldId id="339"/>
            <p14:sldId id="340"/>
            <p14:sldId id="341"/>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1" y="178500"/>
            <a:ext cx="5439369"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58183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184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75877FC7-7561-44E8-AF0A-8F7E2154E988}"/>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A57D6D68-10AF-48D1-99CB-D722BB39DE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0DFFD1F8-8674-4171-95BB-BC298E47A835}"/>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DCC6C0A7-38C8-4B46-8754-43619AF2604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52C2A8E4-614D-41AA-86BA-FFD35B6BE51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98158C3-77F7-4DA0-9448-112FC36FB170}"/>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3F3FB7BB-0242-44FF-8D7E-119475F0792A}"/>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12A4AF21-F987-42D1-86B2-B50289B404A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1A3A2B51-DB63-49B4-8786-312ECC9284D4}"/>
              </a:ext>
            </a:extLst>
          </p:cNvPr>
          <p:cNvSpPr txBox="1">
            <a:spLocks noGrp="1"/>
          </p:cNvSpPr>
          <p:nvPr>
            <p:ph type="title"/>
          </p:nvPr>
        </p:nvSpPr>
        <p:spPr>
          <a:xfrm>
            <a:off x="457201" y="168465"/>
            <a:ext cx="3953890"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51445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87129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70021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0" y="168465"/>
            <a:ext cx="5394621"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10529119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23762020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0" r:id="rId6"/>
    <p:sldLayoutId id="2147483661" r:id="rId7"/>
    <p:sldLayoutId id="2147483664" r:id="rId8"/>
    <p:sldLayoutId id="2147483662" r:id="rId9"/>
    <p:sldLayoutId id="2147483663"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FB3839-DC0A-42CD-BF81-BDCD612D2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BEBFC641-4665-4A1A-8B66-3083657C2FB6}"/>
              </a:ext>
            </a:extLst>
          </p:cNvPr>
          <p:cNvSpPr>
            <a:spLocks noGrp="1"/>
          </p:cNvSpPr>
          <p:nvPr>
            <p:ph type="body" idx="1"/>
          </p:nvPr>
        </p:nvSpPr>
        <p:spPr/>
        <p:txBody>
          <a:bodyPr/>
          <a:lstStyle/>
          <a:p>
            <a:r>
              <a:rPr lang="en-US" dirty="0"/>
              <a:t>We can also return an array from the method in Java.</a:t>
            </a:r>
          </a:p>
          <a:p>
            <a:r>
              <a:rPr lang="en-US" dirty="0"/>
              <a:t>Example :</a:t>
            </a:r>
          </a:p>
          <a:p>
            <a:pPr marL="76200" indent="0">
              <a:buNone/>
            </a:pPr>
            <a:endParaRPr lang="en-ID" dirty="0"/>
          </a:p>
        </p:txBody>
      </p:sp>
      <p:sp>
        <p:nvSpPr>
          <p:cNvPr id="4" name="Title 3">
            <a:extLst>
              <a:ext uri="{FF2B5EF4-FFF2-40B4-BE49-F238E27FC236}">
                <a16:creationId xmlns:a16="http://schemas.microsoft.com/office/drawing/2014/main" id="{7989AD10-C5F6-4718-B170-208BED53EEA6}"/>
              </a:ext>
            </a:extLst>
          </p:cNvPr>
          <p:cNvSpPr>
            <a:spLocks noGrp="1"/>
          </p:cNvSpPr>
          <p:nvPr>
            <p:ph type="title"/>
          </p:nvPr>
        </p:nvSpPr>
        <p:spPr/>
        <p:txBody>
          <a:bodyPr/>
          <a:lstStyle/>
          <a:p>
            <a:r>
              <a:rPr lang="en-US" dirty="0"/>
              <a:t>Returning Array from the Method</a:t>
            </a:r>
            <a:endParaRPr lang="en-ID" dirty="0"/>
          </a:p>
        </p:txBody>
      </p:sp>
      <p:sp>
        <p:nvSpPr>
          <p:cNvPr id="5" name="Text Placeholder 4">
            <a:extLst>
              <a:ext uri="{FF2B5EF4-FFF2-40B4-BE49-F238E27FC236}">
                <a16:creationId xmlns:a16="http://schemas.microsoft.com/office/drawing/2014/main" id="{CD51363C-2076-465C-BD6D-4EE2D64A5AE9}"/>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FD68A7EB-C477-460A-AA9E-A3C220ADF92E}"/>
              </a:ext>
            </a:extLst>
          </p:cNvPr>
          <p:cNvPicPr>
            <a:picLocks noChangeAspect="1"/>
          </p:cNvPicPr>
          <p:nvPr/>
        </p:nvPicPr>
        <p:blipFill>
          <a:blip r:embed="rId2"/>
          <a:stretch>
            <a:fillRect/>
          </a:stretch>
        </p:blipFill>
        <p:spPr>
          <a:xfrm>
            <a:off x="762001" y="1276350"/>
            <a:ext cx="2438400" cy="1594594"/>
          </a:xfrm>
          <a:prstGeom prst="rect">
            <a:avLst/>
          </a:prstGeom>
        </p:spPr>
      </p:pic>
      <p:pic>
        <p:nvPicPr>
          <p:cNvPr id="7" name="Picture 6">
            <a:extLst>
              <a:ext uri="{FF2B5EF4-FFF2-40B4-BE49-F238E27FC236}">
                <a16:creationId xmlns:a16="http://schemas.microsoft.com/office/drawing/2014/main" id="{1B49A32F-B849-42FF-A47A-66C7E64AF974}"/>
              </a:ext>
            </a:extLst>
          </p:cNvPr>
          <p:cNvPicPr>
            <a:picLocks noChangeAspect="1"/>
          </p:cNvPicPr>
          <p:nvPr/>
        </p:nvPicPr>
        <p:blipFill>
          <a:blip r:embed="rId3"/>
          <a:stretch>
            <a:fillRect/>
          </a:stretch>
        </p:blipFill>
        <p:spPr>
          <a:xfrm>
            <a:off x="6248401" y="971550"/>
            <a:ext cx="1981200" cy="994611"/>
          </a:xfrm>
          <a:prstGeom prst="rect">
            <a:avLst/>
          </a:prstGeom>
        </p:spPr>
      </p:pic>
    </p:spTree>
    <p:extLst>
      <p:ext uri="{BB962C8B-B14F-4D97-AF65-F5344CB8AC3E}">
        <p14:creationId xmlns:p14="http://schemas.microsoft.com/office/powerpoint/2010/main" val="146496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826B21-87A9-4492-853A-A6A3B1A49D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2D1EA8C6-F282-4E76-BFE4-FFDFA58F8489}"/>
              </a:ext>
            </a:extLst>
          </p:cNvPr>
          <p:cNvSpPr>
            <a:spLocks noGrp="1"/>
          </p:cNvSpPr>
          <p:nvPr>
            <p:ph type="body" idx="1"/>
          </p:nvPr>
        </p:nvSpPr>
        <p:spPr/>
        <p:txBody>
          <a:bodyPr/>
          <a:lstStyle/>
          <a:p>
            <a:r>
              <a:rPr lang="en-US" dirty="0"/>
              <a:t>The Java Virtual Machine (JVM) throws an </a:t>
            </a:r>
            <a:r>
              <a:rPr lang="en-US" dirty="0" err="1"/>
              <a:t>ArrayIndexOutOfBoundsException</a:t>
            </a:r>
            <a:r>
              <a:rPr lang="en-US" dirty="0"/>
              <a:t> if length of the array in negative, equal to the array size or greater than the array size while traversing the array.</a:t>
            </a:r>
          </a:p>
          <a:p>
            <a:r>
              <a:rPr lang="en-US" dirty="0"/>
              <a:t>Example :</a:t>
            </a:r>
            <a:endParaRPr lang="en-ID" dirty="0"/>
          </a:p>
        </p:txBody>
      </p:sp>
      <p:sp>
        <p:nvSpPr>
          <p:cNvPr id="5" name="Text Placeholder 4">
            <a:extLst>
              <a:ext uri="{FF2B5EF4-FFF2-40B4-BE49-F238E27FC236}">
                <a16:creationId xmlns:a16="http://schemas.microsoft.com/office/drawing/2014/main" id="{6AB0F823-2D59-4C16-9243-E28CF1F01018}"/>
              </a:ext>
            </a:extLst>
          </p:cNvPr>
          <p:cNvSpPr>
            <a:spLocks noGrp="1"/>
          </p:cNvSpPr>
          <p:nvPr>
            <p:ph type="body" idx="13"/>
          </p:nvPr>
        </p:nvSpPr>
        <p:spPr/>
        <p:txBody>
          <a:bodyPr/>
          <a:lstStyle/>
          <a:p>
            <a:r>
              <a:rPr lang="en-US" dirty="0"/>
              <a:t>Output :</a:t>
            </a:r>
            <a:endParaRPr lang="en-ID" dirty="0"/>
          </a:p>
        </p:txBody>
      </p:sp>
      <p:sp>
        <p:nvSpPr>
          <p:cNvPr id="4" name="Title 3">
            <a:extLst>
              <a:ext uri="{FF2B5EF4-FFF2-40B4-BE49-F238E27FC236}">
                <a16:creationId xmlns:a16="http://schemas.microsoft.com/office/drawing/2014/main" id="{6597F553-24DB-4197-BA12-77627B954B57}"/>
              </a:ext>
            </a:extLst>
          </p:cNvPr>
          <p:cNvSpPr>
            <a:spLocks noGrp="1"/>
          </p:cNvSpPr>
          <p:nvPr>
            <p:ph type="title"/>
          </p:nvPr>
        </p:nvSpPr>
        <p:spPr/>
        <p:txBody>
          <a:bodyPr/>
          <a:lstStyle/>
          <a:p>
            <a:r>
              <a:rPr lang="en-US" dirty="0" err="1"/>
              <a:t>ArrayIndexOutOfBoundsException</a:t>
            </a:r>
            <a:endParaRPr lang="en-ID" dirty="0"/>
          </a:p>
        </p:txBody>
      </p:sp>
      <p:pic>
        <p:nvPicPr>
          <p:cNvPr id="7" name="Picture 6">
            <a:extLst>
              <a:ext uri="{FF2B5EF4-FFF2-40B4-BE49-F238E27FC236}">
                <a16:creationId xmlns:a16="http://schemas.microsoft.com/office/drawing/2014/main" id="{D2FD99CD-3195-447B-88B0-0D5CF784571E}"/>
              </a:ext>
            </a:extLst>
          </p:cNvPr>
          <p:cNvPicPr>
            <a:picLocks noChangeAspect="1"/>
          </p:cNvPicPr>
          <p:nvPr/>
        </p:nvPicPr>
        <p:blipFill>
          <a:blip r:embed="rId2"/>
          <a:stretch>
            <a:fillRect/>
          </a:stretch>
        </p:blipFill>
        <p:spPr>
          <a:xfrm>
            <a:off x="1039552" y="2190750"/>
            <a:ext cx="3200400" cy="1321904"/>
          </a:xfrm>
          <a:prstGeom prst="rect">
            <a:avLst/>
          </a:prstGeom>
        </p:spPr>
      </p:pic>
      <p:pic>
        <p:nvPicPr>
          <p:cNvPr id="8" name="Picture 7">
            <a:extLst>
              <a:ext uri="{FF2B5EF4-FFF2-40B4-BE49-F238E27FC236}">
                <a16:creationId xmlns:a16="http://schemas.microsoft.com/office/drawing/2014/main" id="{9DBEA6D9-7CC9-4D80-9906-74DC92FC2F14}"/>
              </a:ext>
            </a:extLst>
          </p:cNvPr>
          <p:cNvPicPr>
            <a:picLocks noChangeAspect="1"/>
          </p:cNvPicPr>
          <p:nvPr/>
        </p:nvPicPr>
        <p:blipFill>
          <a:blip r:embed="rId3"/>
          <a:stretch>
            <a:fillRect/>
          </a:stretch>
        </p:blipFill>
        <p:spPr>
          <a:xfrm>
            <a:off x="4876800" y="1047750"/>
            <a:ext cx="3809999" cy="1090766"/>
          </a:xfrm>
          <a:prstGeom prst="rect">
            <a:avLst/>
          </a:prstGeom>
        </p:spPr>
      </p:pic>
    </p:spTree>
    <p:extLst>
      <p:ext uri="{BB962C8B-B14F-4D97-AF65-F5344CB8AC3E}">
        <p14:creationId xmlns:p14="http://schemas.microsoft.com/office/powerpoint/2010/main" val="391621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Multidimensional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8444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677B0-9B08-4532-A0D3-16F0DC2479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Text Placeholder 5">
            <a:extLst>
              <a:ext uri="{FF2B5EF4-FFF2-40B4-BE49-F238E27FC236}">
                <a16:creationId xmlns:a16="http://schemas.microsoft.com/office/drawing/2014/main" id="{9970ED24-79AC-4C51-88AC-35A6F9FEA6F8}"/>
              </a:ext>
            </a:extLst>
          </p:cNvPr>
          <p:cNvSpPr>
            <a:spLocks noGrp="1"/>
          </p:cNvSpPr>
          <p:nvPr>
            <p:ph type="body" idx="1"/>
          </p:nvPr>
        </p:nvSpPr>
        <p:spPr/>
        <p:txBody>
          <a:bodyPr/>
          <a:lstStyle/>
          <a:p>
            <a:r>
              <a:rPr lang="en-US" dirty="0"/>
              <a:t>In such case, data is stored in row and column based index (also known as matrix form).</a:t>
            </a:r>
          </a:p>
          <a:p>
            <a:r>
              <a:rPr lang="en-US" dirty="0"/>
              <a:t>Syntax :</a:t>
            </a:r>
          </a:p>
          <a:p>
            <a:endParaRPr lang="en-US" dirty="0"/>
          </a:p>
          <a:p>
            <a:endParaRPr lang="en-US" dirty="0"/>
          </a:p>
          <a:p>
            <a:endParaRPr lang="en-US" dirty="0"/>
          </a:p>
          <a:p>
            <a:r>
              <a:rPr lang="en-US" dirty="0"/>
              <a:t>Instantiation of multidimensional array :</a:t>
            </a:r>
          </a:p>
          <a:p>
            <a:endParaRPr lang="en-US" dirty="0"/>
          </a:p>
          <a:p>
            <a:endParaRPr lang="en-ID" dirty="0"/>
          </a:p>
        </p:txBody>
      </p:sp>
      <p:sp>
        <p:nvSpPr>
          <p:cNvPr id="7" name="Text Placeholder 6">
            <a:extLst>
              <a:ext uri="{FF2B5EF4-FFF2-40B4-BE49-F238E27FC236}">
                <a16:creationId xmlns:a16="http://schemas.microsoft.com/office/drawing/2014/main" id="{F63729D4-A567-4B61-8F42-2DB4D5C2C946}"/>
              </a:ext>
            </a:extLst>
          </p:cNvPr>
          <p:cNvSpPr>
            <a:spLocks noGrp="1"/>
          </p:cNvSpPr>
          <p:nvPr>
            <p:ph type="body" idx="13"/>
          </p:nvPr>
        </p:nvSpPr>
        <p:spPr/>
        <p:txBody>
          <a:bodyPr/>
          <a:lstStyle/>
          <a:p>
            <a:r>
              <a:rPr lang="en-US" dirty="0"/>
              <a:t>Example :</a:t>
            </a:r>
            <a:endParaRPr lang="en-ID" dirty="0"/>
          </a:p>
        </p:txBody>
      </p:sp>
      <p:sp>
        <p:nvSpPr>
          <p:cNvPr id="5" name="Title 4">
            <a:extLst>
              <a:ext uri="{FF2B5EF4-FFF2-40B4-BE49-F238E27FC236}">
                <a16:creationId xmlns:a16="http://schemas.microsoft.com/office/drawing/2014/main" id="{127934BE-7F53-4D01-902D-28C5C43465AA}"/>
              </a:ext>
            </a:extLst>
          </p:cNvPr>
          <p:cNvSpPr>
            <a:spLocks noGrp="1"/>
          </p:cNvSpPr>
          <p:nvPr>
            <p:ph type="title"/>
          </p:nvPr>
        </p:nvSpPr>
        <p:spPr/>
        <p:txBody>
          <a:bodyPr/>
          <a:lstStyle/>
          <a:p>
            <a:r>
              <a:rPr lang="en-US" dirty="0"/>
              <a:t>Multidimensional Array in Java</a:t>
            </a:r>
            <a:endParaRPr lang="en-ID" dirty="0"/>
          </a:p>
        </p:txBody>
      </p:sp>
      <p:pic>
        <p:nvPicPr>
          <p:cNvPr id="8" name="Picture 7">
            <a:extLst>
              <a:ext uri="{FF2B5EF4-FFF2-40B4-BE49-F238E27FC236}">
                <a16:creationId xmlns:a16="http://schemas.microsoft.com/office/drawing/2014/main" id="{DFE47BC2-94BC-471D-8DB9-57C4479B2099}"/>
              </a:ext>
            </a:extLst>
          </p:cNvPr>
          <p:cNvPicPr>
            <a:picLocks noChangeAspect="1"/>
          </p:cNvPicPr>
          <p:nvPr/>
        </p:nvPicPr>
        <p:blipFill>
          <a:blip r:embed="rId2"/>
          <a:stretch>
            <a:fillRect/>
          </a:stretch>
        </p:blipFill>
        <p:spPr>
          <a:xfrm>
            <a:off x="990601" y="1504950"/>
            <a:ext cx="1975758" cy="685800"/>
          </a:xfrm>
          <a:prstGeom prst="rect">
            <a:avLst/>
          </a:prstGeom>
        </p:spPr>
      </p:pic>
      <p:pic>
        <p:nvPicPr>
          <p:cNvPr id="9" name="Picture 8">
            <a:extLst>
              <a:ext uri="{FF2B5EF4-FFF2-40B4-BE49-F238E27FC236}">
                <a16:creationId xmlns:a16="http://schemas.microsoft.com/office/drawing/2014/main" id="{3EA16598-2DA7-42D7-961A-46F5BF6CA307}"/>
              </a:ext>
            </a:extLst>
          </p:cNvPr>
          <p:cNvPicPr>
            <a:picLocks noChangeAspect="1"/>
          </p:cNvPicPr>
          <p:nvPr/>
        </p:nvPicPr>
        <p:blipFill>
          <a:blip r:embed="rId3"/>
          <a:stretch>
            <a:fillRect/>
          </a:stretch>
        </p:blipFill>
        <p:spPr>
          <a:xfrm>
            <a:off x="990601" y="2724151"/>
            <a:ext cx="2743199" cy="209671"/>
          </a:xfrm>
          <a:prstGeom prst="rect">
            <a:avLst/>
          </a:prstGeom>
        </p:spPr>
      </p:pic>
      <p:pic>
        <p:nvPicPr>
          <p:cNvPr id="10" name="Picture 9">
            <a:extLst>
              <a:ext uri="{FF2B5EF4-FFF2-40B4-BE49-F238E27FC236}">
                <a16:creationId xmlns:a16="http://schemas.microsoft.com/office/drawing/2014/main" id="{F7C6E12B-F521-4FF1-8C52-4A606163F951}"/>
              </a:ext>
            </a:extLst>
          </p:cNvPr>
          <p:cNvPicPr>
            <a:picLocks noChangeAspect="1"/>
          </p:cNvPicPr>
          <p:nvPr/>
        </p:nvPicPr>
        <p:blipFill>
          <a:blip r:embed="rId4"/>
          <a:stretch>
            <a:fillRect/>
          </a:stretch>
        </p:blipFill>
        <p:spPr>
          <a:xfrm>
            <a:off x="5257801" y="997010"/>
            <a:ext cx="1933748" cy="1574740"/>
          </a:xfrm>
          <a:prstGeom prst="rect">
            <a:avLst/>
          </a:prstGeom>
        </p:spPr>
      </p:pic>
    </p:spTree>
    <p:extLst>
      <p:ext uri="{BB962C8B-B14F-4D97-AF65-F5344CB8AC3E}">
        <p14:creationId xmlns:p14="http://schemas.microsoft.com/office/powerpoint/2010/main" val="343264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EAFC8B-71D9-4406-8AF5-5BAA17A6E5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 Placeholder 2">
            <a:extLst>
              <a:ext uri="{FF2B5EF4-FFF2-40B4-BE49-F238E27FC236}">
                <a16:creationId xmlns:a16="http://schemas.microsoft.com/office/drawing/2014/main" id="{C0A8801C-EECE-4A6E-8DE6-99E639AD7542}"/>
              </a:ext>
            </a:extLst>
          </p:cNvPr>
          <p:cNvSpPr>
            <a:spLocks noGrp="1"/>
          </p:cNvSpPr>
          <p:nvPr>
            <p:ph type="body" idx="1"/>
          </p:nvPr>
        </p:nvSpPr>
        <p:spPr/>
        <p:txBody>
          <a:bodyPr/>
          <a:lstStyle/>
          <a:p>
            <a:r>
              <a:rPr lang="en-US" dirty="0"/>
              <a:t>Let's see the simple example to declare, instantiate, initialize and print the 2Dimensional array.</a:t>
            </a:r>
          </a:p>
          <a:p>
            <a:r>
              <a:rPr lang="en-US" dirty="0"/>
              <a:t>Example :</a:t>
            </a:r>
            <a:endParaRPr lang="en-ID" dirty="0"/>
          </a:p>
        </p:txBody>
      </p:sp>
      <p:sp>
        <p:nvSpPr>
          <p:cNvPr id="4" name="Text Placeholder 3">
            <a:extLst>
              <a:ext uri="{FF2B5EF4-FFF2-40B4-BE49-F238E27FC236}">
                <a16:creationId xmlns:a16="http://schemas.microsoft.com/office/drawing/2014/main" id="{4AB89EE5-89A5-4C32-A047-2A0EE32A4AA5}"/>
              </a:ext>
            </a:extLst>
          </p:cNvPr>
          <p:cNvSpPr>
            <a:spLocks noGrp="1"/>
          </p:cNvSpPr>
          <p:nvPr>
            <p:ph type="body" idx="13"/>
          </p:nvPr>
        </p:nvSpPr>
        <p:spPr/>
        <p:txBody>
          <a:bodyPr/>
          <a:lstStyle/>
          <a:p>
            <a:r>
              <a:rPr lang="en-US" dirty="0"/>
              <a:t>Output :</a:t>
            </a:r>
          </a:p>
          <a:p>
            <a:endParaRPr lang="en-ID" dirty="0"/>
          </a:p>
        </p:txBody>
      </p:sp>
      <p:sp>
        <p:nvSpPr>
          <p:cNvPr id="5" name="Title 4">
            <a:extLst>
              <a:ext uri="{FF2B5EF4-FFF2-40B4-BE49-F238E27FC236}">
                <a16:creationId xmlns:a16="http://schemas.microsoft.com/office/drawing/2014/main" id="{7452F8B8-449B-4FAE-844B-3BDF73EB714F}"/>
              </a:ext>
            </a:extLst>
          </p:cNvPr>
          <p:cNvSpPr>
            <a:spLocks noGrp="1"/>
          </p:cNvSpPr>
          <p:nvPr>
            <p:ph type="title"/>
          </p:nvPr>
        </p:nvSpPr>
        <p:spPr/>
        <p:txBody>
          <a:bodyPr/>
          <a:lstStyle/>
          <a:p>
            <a:r>
              <a:rPr lang="en-US" dirty="0"/>
              <a:t>Multidimensional Array in Java</a:t>
            </a:r>
            <a:endParaRPr lang="en-ID" dirty="0"/>
          </a:p>
        </p:txBody>
      </p:sp>
      <p:pic>
        <p:nvPicPr>
          <p:cNvPr id="6" name="Picture 5">
            <a:extLst>
              <a:ext uri="{FF2B5EF4-FFF2-40B4-BE49-F238E27FC236}">
                <a16:creationId xmlns:a16="http://schemas.microsoft.com/office/drawing/2014/main" id="{19A0BA2A-002F-4C3F-A0B2-8D7B3E790A8D}"/>
              </a:ext>
            </a:extLst>
          </p:cNvPr>
          <p:cNvPicPr>
            <a:picLocks noChangeAspect="1"/>
          </p:cNvPicPr>
          <p:nvPr/>
        </p:nvPicPr>
        <p:blipFill>
          <a:blip r:embed="rId2"/>
          <a:stretch>
            <a:fillRect/>
          </a:stretch>
        </p:blipFill>
        <p:spPr>
          <a:xfrm>
            <a:off x="762000" y="1733550"/>
            <a:ext cx="3698049" cy="1763923"/>
          </a:xfrm>
          <a:prstGeom prst="rect">
            <a:avLst/>
          </a:prstGeom>
        </p:spPr>
      </p:pic>
      <p:pic>
        <p:nvPicPr>
          <p:cNvPr id="7" name="Picture 6">
            <a:extLst>
              <a:ext uri="{FF2B5EF4-FFF2-40B4-BE49-F238E27FC236}">
                <a16:creationId xmlns:a16="http://schemas.microsoft.com/office/drawing/2014/main" id="{AC765EE7-47DF-458D-9DE5-7781A7578E39}"/>
              </a:ext>
            </a:extLst>
          </p:cNvPr>
          <p:cNvPicPr>
            <a:picLocks noChangeAspect="1"/>
          </p:cNvPicPr>
          <p:nvPr/>
        </p:nvPicPr>
        <p:blipFill>
          <a:blip r:embed="rId3"/>
          <a:stretch>
            <a:fillRect/>
          </a:stretch>
        </p:blipFill>
        <p:spPr>
          <a:xfrm>
            <a:off x="5223935" y="996951"/>
            <a:ext cx="1938865" cy="838856"/>
          </a:xfrm>
          <a:prstGeom prst="rect">
            <a:avLst/>
          </a:prstGeom>
        </p:spPr>
      </p:pic>
    </p:spTree>
    <p:extLst>
      <p:ext uri="{BB962C8B-B14F-4D97-AF65-F5344CB8AC3E}">
        <p14:creationId xmlns:p14="http://schemas.microsoft.com/office/powerpoint/2010/main" val="332723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FDEC52-0B6E-45EE-BC38-9AC90E3364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 Placeholder 2">
            <a:extLst>
              <a:ext uri="{FF2B5EF4-FFF2-40B4-BE49-F238E27FC236}">
                <a16:creationId xmlns:a16="http://schemas.microsoft.com/office/drawing/2014/main" id="{6232A91D-A196-4428-8938-E2358744F1CC}"/>
              </a:ext>
            </a:extLst>
          </p:cNvPr>
          <p:cNvSpPr>
            <a:spLocks noGrp="1"/>
          </p:cNvSpPr>
          <p:nvPr>
            <p:ph type="body" idx="1"/>
          </p:nvPr>
        </p:nvSpPr>
        <p:spPr/>
        <p:txBody>
          <a:bodyPr/>
          <a:lstStyle/>
          <a:p>
            <a:r>
              <a:rPr lang="en-US" dirty="0"/>
              <a:t>If we are creating odd number of columns in a 2D array, it is known as a jagged array. In other words, it is an array of arrays with different number of columns.</a:t>
            </a:r>
          </a:p>
          <a:p>
            <a:r>
              <a:rPr lang="en-US" dirty="0"/>
              <a:t>Example :</a:t>
            </a:r>
            <a:endParaRPr lang="en-ID" dirty="0"/>
          </a:p>
        </p:txBody>
      </p:sp>
      <p:sp>
        <p:nvSpPr>
          <p:cNvPr id="4" name="Text Placeholder 3">
            <a:extLst>
              <a:ext uri="{FF2B5EF4-FFF2-40B4-BE49-F238E27FC236}">
                <a16:creationId xmlns:a16="http://schemas.microsoft.com/office/drawing/2014/main" id="{354F8DD6-BB8F-44A6-A16B-37AC260AC303}"/>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510A3F47-E643-405A-A62C-1A0C73DF65EA}"/>
              </a:ext>
            </a:extLst>
          </p:cNvPr>
          <p:cNvSpPr>
            <a:spLocks noGrp="1"/>
          </p:cNvSpPr>
          <p:nvPr>
            <p:ph type="title"/>
          </p:nvPr>
        </p:nvSpPr>
        <p:spPr/>
        <p:txBody>
          <a:bodyPr/>
          <a:lstStyle/>
          <a:p>
            <a:r>
              <a:rPr lang="en-US" dirty="0"/>
              <a:t>Jagged Array in Java</a:t>
            </a:r>
            <a:endParaRPr lang="en-ID" dirty="0"/>
          </a:p>
        </p:txBody>
      </p:sp>
      <p:pic>
        <p:nvPicPr>
          <p:cNvPr id="6" name="Picture 5">
            <a:extLst>
              <a:ext uri="{FF2B5EF4-FFF2-40B4-BE49-F238E27FC236}">
                <a16:creationId xmlns:a16="http://schemas.microsoft.com/office/drawing/2014/main" id="{C0419FE5-CEC4-4632-8D2E-5AB89B21577F}"/>
              </a:ext>
            </a:extLst>
          </p:cNvPr>
          <p:cNvPicPr>
            <a:picLocks noChangeAspect="1"/>
          </p:cNvPicPr>
          <p:nvPr/>
        </p:nvPicPr>
        <p:blipFill>
          <a:blip r:embed="rId2"/>
          <a:stretch>
            <a:fillRect/>
          </a:stretch>
        </p:blipFill>
        <p:spPr>
          <a:xfrm>
            <a:off x="838200" y="1937855"/>
            <a:ext cx="3200400" cy="2859764"/>
          </a:xfrm>
          <a:prstGeom prst="rect">
            <a:avLst/>
          </a:prstGeom>
        </p:spPr>
      </p:pic>
      <p:pic>
        <p:nvPicPr>
          <p:cNvPr id="7" name="Picture 6">
            <a:extLst>
              <a:ext uri="{FF2B5EF4-FFF2-40B4-BE49-F238E27FC236}">
                <a16:creationId xmlns:a16="http://schemas.microsoft.com/office/drawing/2014/main" id="{181C0558-8D57-431B-BFB1-5A6F7198DDF5}"/>
              </a:ext>
            </a:extLst>
          </p:cNvPr>
          <p:cNvPicPr>
            <a:picLocks noChangeAspect="1"/>
          </p:cNvPicPr>
          <p:nvPr/>
        </p:nvPicPr>
        <p:blipFill>
          <a:blip r:embed="rId3"/>
          <a:stretch>
            <a:fillRect/>
          </a:stretch>
        </p:blipFill>
        <p:spPr>
          <a:xfrm>
            <a:off x="5224051" y="988484"/>
            <a:ext cx="2014949" cy="872616"/>
          </a:xfrm>
          <a:prstGeom prst="rect">
            <a:avLst/>
          </a:prstGeom>
        </p:spPr>
      </p:pic>
    </p:spTree>
    <p:extLst>
      <p:ext uri="{BB962C8B-B14F-4D97-AF65-F5344CB8AC3E}">
        <p14:creationId xmlns:p14="http://schemas.microsoft.com/office/powerpoint/2010/main" val="345956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the class name of Java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167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00F0ED-4422-49E7-BE98-3EBD715B9C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E1CAA877-168B-4261-86DF-005522ABE157}"/>
              </a:ext>
            </a:extLst>
          </p:cNvPr>
          <p:cNvSpPr>
            <a:spLocks noGrp="1"/>
          </p:cNvSpPr>
          <p:nvPr>
            <p:ph type="body" idx="1"/>
          </p:nvPr>
        </p:nvSpPr>
        <p:spPr/>
        <p:txBody>
          <a:bodyPr/>
          <a:lstStyle/>
          <a:p>
            <a:r>
              <a:rPr lang="en-US" dirty="0"/>
              <a:t>In Java, an array is an object. For array object, a proxy class is created whose name can be obtained by </a:t>
            </a:r>
            <a:r>
              <a:rPr lang="en-US" dirty="0" err="1"/>
              <a:t>getClass</a:t>
            </a:r>
            <a:r>
              <a:rPr lang="en-US" dirty="0"/>
              <a:t>().</a:t>
            </a:r>
            <a:r>
              <a:rPr lang="en-US" dirty="0" err="1"/>
              <a:t>getName</a:t>
            </a:r>
            <a:r>
              <a:rPr lang="en-US" dirty="0"/>
              <a:t>() method on the object</a:t>
            </a:r>
          </a:p>
          <a:p>
            <a:r>
              <a:rPr lang="en-US" dirty="0"/>
              <a:t>Example :</a:t>
            </a:r>
            <a:endParaRPr lang="en-ID" dirty="0"/>
          </a:p>
        </p:txBody>
      </p:sp>
      <p:sp>
        <p:nvSpPr>
          <p:cNvPr id="5" name="Title 4">
            <a:extLst>
              <a:ext uri="{FF2B5EF4-FFF2-40B4-BE49-F238E27FC236}">
                <a16:creationId xmlns:a16="http://schemas.microsoft.com/office/drawing/2014/main" id="{A075820C-1696-49C9-A664-C67DF0D428BD}"/>
              </a:ext>
            </a:extLst>
          </p:cNvPr>
          <p:cNvSpPr>
            <a:spLocks noGrp="1"/>
          </p:cNvSpPr>
          <p:nvPr>
            <p:ph type="title"/>
          </p:nvPr>
        </p:nvSpPr>
        <p:spPr/>
        <p:txBody>
          <a:bodyPr/>
          <a:lstStyle/>
          <a:p>
            <a:r>
              <a:rPr lang="en-US" dirty="0"/>
              <a:t>What is the class name of Java array?</a:t>
            </a:r>
            <a:endParaRPr lang="en-ID" dirty="0"/>
          </a:p>
        </p:txBody>
      </p:sp>
      <p:sp>
        <p:nvSpPr>
          <p:cNvPr id="6" name="Text Placeholder 5">
            <a:extLst>
              <a:ext uri="{FF2B5EF4-FFF2-40B4-BE49-F238E27FC236}">
                <a16:creationId xmlns:a16="http://schemas.microsoft.com/office/drawing/2014/main" id="{B53EB6C4-B394-482E-B761-F09BA28074D5}"/>
              </a:ext>
            </a:extLst>
          </p:cNvPr>
          <p:cNvSpPr>
            <a:spLocks noGrp="1"/>
          </p:cNvSpPr>
          <p:nvPr>
            <p:ph type="body" idx="13"/>
          </p:nvPr>
        </p:nvSpPr>
        <p:spPr/>
        <p:txBody>
          <a:bodyPr/>
          <a:lstStyle/>
          <a:p>
            <a:r>
              <a:rPr lang="en-US" dirty="0"/>
              <a:t>Output :</a:t>
            </a:r>
            <a:endParaRPr lang="en-ID" dirty="0"/>
          </a:p>
        </p:txBody>
      </p:sp>
      <p:pic>
        <p:nvPicPr>
          <p:cNvPr id="7" name="Picture 6">
            <a:extLst>
              <a:ext uri="{FF2B5EF4-FFF2-40B4-BE49-F238E27FC236}">
                <a16:creationId xmlns:a16="http://schemas.microsoft.com/office/drawing/2014/main" id="{E29F70D7-709B-4FB7-B8B6-0EC0044CB4E6}"/>
              </a:ext>
            </a:extLst>
          </p:cNvPr>
          <p:cNvPicPr>
            <a:picLocks noChangeAspect="1"/>
          </p:cNvPicPr>
          <p:nvPr/>
        </p:nvPicPr>
        <p:blipFill>
          <a:blip r:embed="rId2"/>
          <a:stretch>
            <a:fillRect/>
          </a:stretch>
        </p:blipFill>
        <p:spPr>
          <a:xfrm>
            <a:off x="838200" y="1771650"/>
            <a:ext cx="2914918" cy="1600200"/>
          </a:xfrm>
          <a:prstGeom prst="rect">
            <a:avLst/>
          </a:prstGeom>
        </p:spPr>
      </p:pic>
      <p:pic>
        <p:nvPicPr>
          <p:cNvPr id="8" name="Picture 7">
            <a:extLst>
              <a:ext uri="{FF2B5EF4-FFF2-40B4-BE49-F238E27FC236}">
                <a16:creationId xmlns:a16="http://schemas.microsoft.com/office/drawing/2014/main" id="{C2EDC9C1-E7EA-4468-BEB4-C43C0A59F3CC}"/>
              </a:ext>
            </a:extLst>
          </p:cNvPr>
          <p:cNvPicPr>
            <a:picLocks noChangeAspect="1"/>
          </p:cNvPicPr>
          <p:nvPr/>
        </p:nvPicPr>
        <p:blipFill>
          <a:blip r:embed="rId3"/>
          <a:stretch>
            <a:fillRect/>
          </a:stretch>
        </p:blipFill>
        <p:spPr>
          <a:xfrm>
            <a:off x="6172201" y="1047750"/>
            <a:ext cx="1981200" cy="970217"/>
          </a:xfrm>
          <a:prstGeom prst="rect">
            <a:avLst/>
          </a:prstGeom>
        </p:spPr>
      </p:pic>
    </p:spTree>
    <p:extLst>
      <p:ext uri="{BB962C8B-B14F-4D97-AF65-F5344CB8AC3E}">
        <p14:creationId xmlns:p14="http://schemas.microsoft.com/office/powerpoint/2010/main" val="81109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Copying an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61684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210A50-394B-4F2A-A481-D685D7F0E6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5">
            <a:extLst>
              <a:ext uri="{FF2B5EF4-FFF2-40B4-BE49-F238E27FC236}">
                <a16:creationId xmlns:a16="http://schemas.microsoft.com/office/drawing/2014/main" id="{236D6F5A-CDB1-4C83-98DC-E168F8398865}"/>
              </a:ext>
            </a:extLst>
          </p:cNvPr>
          <p:cNvSpPr>
            <a:spLocks noGrp="1"/>
          </p:cNvSpPr>
          <p:nvPr>
            <p:ph type="body" idx="1"/>
          </p:nvPr>
        </p:nvSpPr>
        <p:spPr/>
        <p:txBody>
          <a:bodyPr/>
          <a:lstStyle/>
          <a:p>
            <a:r>
              <a:rPr lang="en-US" dirty="0"/>
              <a:t>We can copy an array to another by the </a:t>
            </a:r>
            <a:r>
              <a:rPr lang="en-US" dirty="0" err="1"/>
              <a:t>arraycopy</a:t>
            </a:r>
            <a:r>
              <a:rPr lang="en-US" dirty="0"/>
              <a:t>() method of System class.</a:t>
            </a:r>
          </a:p>
          <a:p>
            <a:r>
              <a:rPr lang="en-US" dirty="0"/>
              <a:t>Syntax :</a:t>
            </a:r>
          </a:p>
          <a:p>
            <a:endParaRPr lang="en-US" dirty="0"/>
          </a:p>
          <a:p>
            <a:endParaRPr lang="en-US" dirty="0"/>
          </a:p>
          <a:p>
            <a:r>
              <a:rPr lang="en-US" dirty="0"/>
              <a:t>Example :</a:t>
            </a:r>
            <a:endParaRPr lang="en-ID" dirty="0"/>
          </a:p>
        </p:txBody>
      </p:sp>
      <p:sp>
        <p:nvSpPr>
          <p:cNvPr id="10" name="Title 9">
            <a:extLst>
              <a:ext uri="{FF2B5EF4-FFF2-40B4-BE49-F238E27FC236}">
                <a16:creationId xmlns:a16="http://schemas.microsoft.com/office/drawing/2014/main" id="{FC8CF94D-8A0B-443C-A498-E9336F72163B}"/>
              </a:ext>
            </a:extLst>
          </p:cNvPr>
          <p:cNvSpPr>
            <a:spLocks noGrp="1"/>
          </p:cNvSpPr>
          <p:nvPr>
            <p:ph type="title"/>
          </p:nvPr>
        </p:nvSpPr>
        <p:spPr/>
        <p:txBody>
          <a:bodyPr/>
          <a:lstStyle/>
          <a:p>
            <a:endParaRPr lang="en-ID"/>
          </a:p>
        </p:txBody>
      </p:sp>
      <p:sp>
        <p:nvSpPr>
          <p:cNvPr id="7" name="Text Placeholder 6">
            <a:extLst>
              <a:ext uri="{FF2B5EF4-FFF2-40B4-BE49-F238E27FC236}">
                <a16:creationId xmlns:a16="http://schemas.microsoft.com/office/drawing/2014/main" id="{60877C5C-3C46-4253-8B6B-DBE110566BAA}"/>
              </a:ext>
            </a:extLst>
          </p:cNvPr>
          <p:cNvSpPr>
            <a:spLocks noGrp="1"/>
          </p:cNvSpPr>
          <p:nvPr>
            <p:ph type="body" idx="13"/>
          </p:nvPr>
        </p:nvSpPr>
        <p:spPr/>
        <p:txBody>
          <a:bodyPr/>
          <a:lstStyle/>
          <a:p>
            <a:r>
              <a:rPr lang="en-US" dirty="0"/>
              <a:t>Output :</a:t>
            </a:r>
            <a:endParaRPr lang="en-ID" dirty="0"/>
          </a:p>
        </p:txBody>
      </p:sp>
      <p:pic>
        <p:nvPicPr>
          <p:cNvPr id="8" name="Picture 7">
            <a:extLst>
              <a:ext uri="{FF2B5EF4-FFF2-40B4-BE49-F238E27FC236}">
                <a16:creationId xmlns:a16="http://schemas.microsoft.com/office/drawing/2014/main" id="{A0343D61-62B9-4035-B821-A24117DE2764}"/>
              </a:ext>
            </a:extLst>
          </p:cNvPr>
          <p:cNvPicPr>
            <a:picLocks noChangeAspect="1"/>
          </p:cNvPicPr>
          <p:nvPr/>
        </p:nvPicPr>
        <p:blipFill>
          <a:blip r:embed="rId2"/>
          <a:stretch>
            <a:fillRect/>
          </a:stretch>
        </p:blipFill>
        <p:spPr>
          <a:xfrm>
            <a:off x="1003681" y="1504950"/>
            <a:ext cx="2882519" cy="466176"/>
          </a:xfrm>
          <a:prstGeom prst="rect">
            <a:avLst/>
          </a:prstGeom>
        </p:spPr>
      </p:pic>
      <p:pic>
        <p:nvPicPr>
          <p:cNvPr id="9" name="Picture 8">
            <a:extLst>
              <a:ext uri="{FF2B5EF4-FFF2-40B4-BE49-F238E27FC236}">
                <a16:creationId xmlns:a16="http://schemas.microsoft.com/office/drawing/2014/main" id="{69D0CD16-085F-4321-A49E-698283653379}"/>
              </a:ext>
            </a:extLst>
          </p:cNvPr>
          <p:cNvPicPr>
            <a:picLocks noChangeAspect="1"/>
          </p:cNvPicPr>
          <p:nvPr/>
        </p:nvPicPr>
        <p:blipFill>
          <a:blip r:embed="rId3"/>
          <a:stretch>
            <a:fillRect/>
          </a:stretch>
        </p:blipFill>
        <p:spPr>
          <a:xfrm>
            <a:off x="1003681" y="2385795"/>
            <a:ext cx="3456368" cy="1816603"/>
          </a:xfrm>
          <a:prstGeom prst="rect">
            <a:avLst/>
          </a:prstGeom>
        </p:spPr>
      </p:pic>
      <p:pic>
        <p:nvPicPr>
          <p:cNvPr id="11" name="Picture 10">
            <a:extLst>
              <a:ext uri="{FF2B5EF4-FFF2-40B4-BE49-F238E27FC236}">
                <a16:creationId xmlns:a16="http://schemas.microsoft.com/office/drawing/2014/main" id="{704F1A01-9F2D-47F0-8BB1-1916AF514B26}"/>
              </a:ext>
            </a:extLst>
          </p:cNvPr>
          <p:cNvPicPr>
            <a:picLocks noChangeAspect="1"/>
          </p:cNvPicPr>
          <p:nvPr/>
        </p:nvPicPr>
        <p:blipFill>
          <a:blip r:embed="rId4"/>
          <a:stretch>
            <a:fillRect/>
          </a:stretch>
        </p:blipFill>
        <p:spPr>
          <a:xfrm>
            <a:off x="6248400" y="995088"/>
            <a:ext cx="2057400" cy="657693"/>
          </a:xfrm>
          <a:prstGeom prst="rect">
            <a:avLst/>
          </a:prstGeom>
        </p:spPr>
      </p:pic>
    </p:spTree>
    <p:extLst>
      <p:ext uri="{BB962C8B-B14F-4D97-AF65-F5344CB8AC3E}">
        <p14:creationId xmlns:p14="http://schemas.microsoft.com/office/powerpoint/2010/main" val="323761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410DD-0DF1-483F-9501-4F4548467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C7002E2B-AC94-451C-A8FE-2E23E250239C}"/>
              </a:ext>
            </a:extLst>
          </p:cNvPr>
          <p:cNvSpPr>
            <a:spLocks noGrp="1"/>
          </p:cNvSpPr>
          <p:nvPr>
            <p:ph type="body" idx="1"/>
          </p:nvPr>
        </p:nvSpPr>
        <p:spPr/>
        <p:txBody>
          <a:bodyPr/>
          <a:lstStyle/>
          <a:p>
            <a:r>
              <a:rPr lang="en-US" dirty="0"/>
              <a:t>Let's see a simple example that adds two matrices.</a:t>
            </a:r>
          </a:p>
          <a:p>
            <a:r>
              <a:rPr lang="en-US" dirty="0"/>
              <a:t>Example :</a:t>
            </a:r>
            <a:endParaRPr lang="en-ID" dirty="0"/>
          </a:p>
        </p:txBody>
      </p:sp>
      <p:sp>
        <p:nvSpPr>
          <p:cNvPr id="4" name="Title 3">
            <a:extLst>
              <a:ext uri="{FF2B5EF4-FFF2-40B4-BE49-F238E27FC236}">
                <a16:creationId xmlns:a16="http://schemas.microsoft.com/office/drawing/2014/main" id="{BD694A4C-CFA6-4724-A45E-C7E025F07B09}"/>
              </a:ext>
            </a:extLst>
          </p:cNvPr>
          <p:cNvSpPr>
            <a:spLocks noGrp="1"/>
          </p:cNvSpPr>
          <p:nvPr>
            <p:ph type="title"/>
          </p:nvPr>
        </p:nvSpPr>
        <p:spPr/>
        <p:txBody>
          <a:bodyPr/>
          <a:lstStyle/>
          <a:p>
            <a:r>
              <a:rPr lang="en-US" dirty="0"/>
              <a:t>Addition of 2 Matrices in Java</a:t>
            </a:r>
            <a:endParaRPr lang="en-ID" dirty="0"/>
          </a:p>
        </p:txBody>
      </p:sp>
      <p:sp>
        <p:nvSpPr>
          <p:cNvPr id="5" name="Text Placeholder 4">
            <a:extLst>
              <a:ext uri="{FF2B5EF4-FFF2-40B4-BE49-F238E27FC236}">
                <a16:creationId xmlns:a16="http://schemas.microsoft.com/office/drawing/2014/main" id="{519F6823-6149-4BA5-BFD3-460CC81E1313}"/>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58A15EB7-EAA2-4693-BEED-544C06327ACB}"/>
              </a:ext>
            </a:extLst>
          </p:cNvPr>
          <p:cNvPicPr>
            <a:picLocks noChangeAspect="1"/>
          </p:cNvPicPr>
          <p:nvPr/>
        </p:nvPicPr>
        <p:blipFill>
          <a:blip r:embed="rId2"/>
          <a:stretch>
            <a:fillRect/>
          </a:stretch>
        </p:blipFill>
        <p:spPr>
          <a:xfrm>
            <a:off x="812782" y="1276351"/>
            <a:ext cx="4368818" cy="2863230"/>
          </a:xfrm>
          <a:prstGeom prst="rect">
            <a:avLst/>
          </a:prstGeom>
        </p:spPr>
      </p:pic>
      <p:pic>
        <p:nvPicPr>
          <p:cNvPr id="7" name="Picture 6">
            <a:extLst>
              <a:ext uri="{FF2B5EF4-FFF2-40B4-BE49-F238E27FC236}">
                <a16:creationId xmlns:a16="http://schemas.microsoft.com/office/drawing/2014/main" id="{0BB0B178-2F90-4870-A340-42ACF955E279}"/>
              </a:ext>
            </a:extLst>
          </p:cNvPr>
          <p:cNvPicPr>
            <a:picLocks noChangeAspect="1"/>
          </p:cNvPicPr>
          <p:nvPr/>
        </p:nvPicPr>
        <p:blipFill>
          <a:blip r:embed="rId3"/>
          <a:stretch>
            <a:fillRect/>
          </a:stretch>
        </p:blipFill>
        <p:spPr>
          <a:xfrm>
            <a:off x="6264831" y="971550"/>
            <a:ext cx="1964770" cy="773283"/>
          </a:xfrm>
          <a:prstGeom prst="rect">
            <a:avLst/>
          </a:prstGeom>
        </p:spPr>
      </p:pic>
    </p:spTree>
    <p:extLst>
      <p:ext uri="{BB962C8B-B14F-4D97-AF65-F5344CB8AC3E}">
        <p14:creationId xmlns:p14="http://schemas.microsoft.com/office/powerpoint/2010/main" val="4157268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9E401-F39A-480E-A712-1407C0713F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0556CA6E-0F82-4F92-B3BC-7E28EF574803}"/>
              </a:ext>
            </a:extLst>
          </p:cNvPr>
          <p:cNvSpPr>
            <a:spLocks noGrp="1"/>
          </p:cNvSpPr>
          <p:nvPr>
            <p:ph type="body" idx="1"/>
          </p:nvPr>
        </p:nvSpPr>
        <p:spPr/>
        <p:txBody>
          <a:bodyPr/>
          <a:lstStyle/>
          <a:p>
            <a:r>
              <a:rPr lang="en-US" dirty="0"/>
              <a:t>In the case of matrix multiplication, a one-row element of the first matrix is multiplied by all the columns of the second matrix which can be understood by the image given below.</a:t>
            </a:r>
          </a:p>
          <a:p>
            <a:r>
              <a:rPr lang="en-US" dirty="0"/>
              <a:t>Example :</a:t>
            </a:r>
            <a:endParaRPr lang="en-ID" dirty="0"/>
          </a:p>
        </p:txBody>
      </p:sp>
      <p:sp>
        <p:nvSpPr>
          <p:cNvPr id="4" name="Title 3">
            <a:extLst>
              <a:ext uri="{FF2B5EF4-FFF2-40B4-BE49-F238E27FC236}">
                <a16:creationId xmlns:a16="http://schemas.microsoft.com/office/drawing/2014/main" id="{64CE3EA0-94B2-4C11-8633-20BFC3049544}"/>
              </a:ext>
            </a:extLst>
          </p:cNvPr>
          <p:cNvSpPr>
            <a:spLocks noGrp="1"/>
          </p:cNvSpPr>
          <p:nvPr>
            <p:ph type="title"/>
          </p:nvPr>
        </p:nvSpPr>
        <p:spPr/>
        <p:txBody>
          <a:bodyPr/>
          <a:lstStyle/>
          <a:p>
            <a:r>
              <a:rPr lang="en-US" dirty="0"/>
              <a:t>Multiplication of 2 Matrices in Java</a:t>
            </a:r>
            <a:endParaRPr lang="en-ID" dirty="0"/>
          </a:p>
        </p:txBody>
      </p:sp>
      <p:sp>
        <p:nvSpPr>
          <p:cNvPr id="5" name="Text Placeholder 4">
            <a:extLst>
              <a:ext uri="{FF2B5EF4-FFF2-40B4-BE49-F238E27FC236}">
                <a16:creationId xmlns:a16="http://schemas.microsoft.com/office/drawing/2014/main" id="{E9BA92A5-B7CF-4E9E-9053-9597CB58E16C}"/>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4043E2C7-07B4-4289-9772-2D40DBF05092}"/>
              </a:ext>
            </a:extLst>
          </p:cNvPr>
          <p:cNvPicPr>
            <a:picLocks noChangeAspect="1"/>
          </p:cNvPicPr>
          <p:nvPr/>
        </p:nvPicPr>
        <p:blipFill>
          <a:blip r:embed="rId2"/>
          <a:stretch>
            <a:fillRect/>
          </a:stretch>
        </p:blipFill>
        <p:spPr>
          <a:xfrm>
            <a:off x="804332" y="1699684"/>
            <a:ext cx="4639584" cy="2885789"/>
          </a:xfrm>
          <a:prstGeom prst="rect">
            <a:avLst/>
          </a:prstGeom>
        </p:spPr>
      </p:pic>
      <p:pic>
        <p:nvPicPr>
          <p:cNvPr id="7" name="Picture 6">
            <a:extLst>
              <a:ext uri="{FF2B5EF4-FFF2-40B4-BE49-F238E27FC236}">
                <a16:creationId xmlns:a16="http://schemas.microsoft.com/office/drawing/2014/main" id="{2E7B6530-D897-4856-B5B5-079E8B4C8272}"/>
              </a:ext>
            </a:extLst>
          </p:cNvPr>
          <p:cNvPicPr>
            <a:picLocks noChangeAspect="1"/>
          </p:cNvPicPr>
          <p:nvPr/>
        </p:nvPicPr>
        <p:blipFill>
          <a:blip r:embed="rId3"/>
          <a:stretch>
            <a:fillRect/>
          </a:stretch>
        </p:blipFill>
        <p:spPr>
          <a:xfrm>
            <a:off x="6248401" y="1032518"/>
            <a:ext cx="1981200" cy="912503"/>
          </a:xfrm>
          <a:prstGeom prst="rect">
            <a:avLst/>
          </a:prstGeom>
        </p:spPr>
      </p:pic>
    </p:spTree>
    <p:extLst>
      <p:ext uri="{BB962C8B-B14F-4D97-AF65-F5344CB8AC3E}">
        <p14:creationId xmlns:p14="http://schemas.microsoft.com/office/powerpoint/2010/main" val="391804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a:t>
            </a:r>
            <a:r>
              <a:rPr lang="en-US"/>
              <a:t>Case – Logic 03</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5400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9A8273-77FF-430F-B12A-5C9E76153E54}"/>
              </a:ext>
            </a:extLst>
          </p:cNvPr>
          <p:cNvSpPr>
            <a:spLocks noGrp="1"/>
          </p:cNvSpPr>
          <p:nvPr>
            <p:ph type="title"/>
          </p:nvPr>
        </p:nvSpPr>
        <p:spPr/>
        <p:txBody>
          <a:bodyPr/>
          <a:lstStyle/>
          <a:p>
            <a:r>
              <a:rPr lang="en-US" dirty="0"/>
              <a:t>Study Case – Logic 03</a:t>
            </a:r>
            <a:endParaRPr lang="en-ID" dirty="0"/>
          </a:p>
        </p:txBody>
      </p:sp>
      <p:sp>
        <p:nvSpPr>
          <p:cNvPr id="4" name="Slide Number Placeholder 3">
            <a:extLst>
              <a:ext uri="{FF2B5EF4-FFF2-40B4-BE49-F238E27FC236}">
                <a16:creationId xmlns:a16="http://schemas.microsoft.com/office/drawing/2014/main" id="{6752FC7D-7C8A-4324-B90E-78DEDC993E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7" name="Picture 6">
            <a:extLst>
              <a:ext uri="{FF2B5EF4-FFF2-40B4-BE49-F238E27FC236}">
                <a16:creationId xmlns:a16="http://schemas.microsoft.com/office/drawing/2014/main" id="{4B23BF54-5FBE-4DF2-95F0-851B50A6F077}"/>
              </a:ext>
            </a:extLst>
          </p:cNvPr>
          <p:cNvPicPr>
            <a:picLocks noChangeAspect="1"/>
          </p:cNvPicPr>
          <p:nvPr/>
        </p:nvPicPr>
        <p:blipFill>
          <a:blip r:embed="rId2"/>
          <a:stretch>
            <a:fillRect/>
          </a:stretch>
        </p:blipFill>
        <p:spPr>
          <a:xfrm>
            <a:off x="814275" y="1335619"/>
            <a:ext cx="6210300" cy="2733675"/>
          </a:xfrm>
          <a:prstGeom prst="rect">
            <a:avLst/>
          </a:prstGeom>
        </p:spPr>
      </p:pic>
    </p:spTree>
    <p:extLst>
      <p:ext uri="{BB962C8B-B14F-4D97-AF65-F5344CB8AC3E}">
        <p14:creationId xmlns:p14="http://schemas.microsoft.com/office/powerpoint/2010/main" val="15868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A605-1FAC-4D75-872E-40DA23CEFF9D}"/>
              </a:ext>
            </a:extLst>
          </p:cNvPr>
          <p:cNvSpPr>
            <a:spLocks noGrp="1"/>
          </p:cNvSpPr>
          <p:nvPr>
            <p:ph type="title"/>
          </p:nvPr>
        </p:nvSpPr>
        <p:spPr/>
        <p:txBody>
          <a:bodyPr/>
          <a:lstStyle/>
          <a:p>
            <a:r>
              <a:rPr lang="en-US" dirty="0"/>
              <a:t>Study Case – Logic 03</a:t>
            </a:r>
            <a:endParaRPr lang="en-ID" dirty="0"/>
          </a:p>
        </p:txBody>
      </p:sp>
      <p:sp>
        <p:nvSpPr>
          <p:cNvPr id="4" name="Slide Number Placeholder 3">
            <a:extLst>
              <a:ext uri="{FF2B5EF4-FFF2-40B4-BE49-F238E27FC236}">
                <a16:creationId xmlns:a16="http://schemas.microsoft.com/office/drawing/2014/main" id="{09CF1CBD-D9B1-4160-9D05-B4677C23A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a:extLst>
              <a:ext uri="{FF2B5EF4-FFF2-40B4-BE49-F238E27FC236}">
                <a16:creationId xmlns:a16="http://schemas.microsoft.com/office/drawing/2014/main" id="{32B68EB9-1E4E-496C-86FA-5E59C5DE60DE}"/>
              </a:ext>
            </a:extLst>
          </p:cNvPr>
          <p:cNvPicPr>
            <a:picLocks noChangeAspect="1"/>
          </p:cNvPicPr>
          <p:nvPr/>
        </p:nvPicPr>
        <p:blipFill>
          <a:blip r:embed="rId2"/>
          <a:stretch>
            <a:fillRect/>
          </a:stretch>
        </p:blipFill>
        <p:spPr>
          <a:xfrm>
            <a:off x="685799" y="1357176"/>
            <a:ext cx="5620875" cy="3348174"/>
          </a:xfrm>
          <a:prstGeom prst="rect">
            <a:avLst/>
          </a:prstGeom>
        </p:spPr>
      </p:pic>
    </p:spTree>
    <p:extLst>
      <p:ext uri="{BB962C8B-B14F-4D97-AF65-F5344CB8AC3E}">
        <p14:creationId xmlns:p14="http://schemas.microsoft.com/office/powerpoint/2010/main" val="34501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8567-68DD-4F0A-BDA6-5B2BC2682086}"/>
              </a:ext>
            </a:extLst>
          </p:cNvPr>
          <p:cNvSpPr>
            <a:spLocks noGrp="1"/>
          </p:cNvSpPr>
          <p:nvPr>
            <p:ph type="title"/>
          </p:nvPr>
        </p:nvSpPr>
        <p:spPr/>
        <p:txBody>
          <a:bodyPr/>
          <a:lstStyle/>
          <a:p>
            <a:r>
              <a:rPr lang="en-US" dirty="0"/>
              <a:t>Study Case – Logic 03</a:t>
            </a:r>
            <a:endParaRPr lang="en-ID" dirty="0"/>
          </a:p>
        </p:txBody>
      </p:sp>
      <p:sp>
        <p:nvSpPr>
          <p:cNvPr id="4" name="Slide Number Placeholder 3">
            <a:extLst>
              <a:ext uri="{FF2B5EF4-FFF2-40B4-BE49-F238E27FC236}">
                <a16:creationId xmlns:a16="http://schemas.microsoft.com/office/drawing/2014/main" id="{BA073021-0C05-40AA-B91E-1E55376CB5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CAC1CC30-3DAC-4113-857C-DCC4949C1F8E}"/>
              </a:ext>
            </a:extLst>
          </p:cNvPr>
          <p:cNvPicPr>
            <a:picLocks noChangeAspect="1"/>
          </p:cNvPicPr>
          <p:nvPr/>
        </p:nvPicPr>
        <p:blipFill>
          <a:blip r:embed="rId2"/>
          <a:stretch>
            <a:fillRect/>
          </a:stretch>
        </p:blipFill>
        <p:spPr>
          <a:xfrm>
            <a:off x="814274" y="1335616"/>
            <a:ext cx="6160203" cy="3300884"/>
          </a:xfrm>
          <a:prstGeom prst="rect">
            <a:avLst/>
          </a:prstGeom>
        </p:spPr>
      </p:pic>
    </p:spTree>
    <p:extLst>
      <p:ext uri="{BB962C8B-B14F-4D97-AF65-F5344CB8AC3E}">
        <p14:creationId xmlns:p14="http://schemas.microsoft.com/office/powerpoint/2010/main" val="3168339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8567-68DD-4F0A-BDA6-5B2BC2682086}"/>
              </a:ext>
            </a:extLst>
          </p:cNvPr>
          <p:cNvSpPr>
            <a:spLocks noGrp="1"/>
          </p:cNvSpPr>
          <p:nvPr>
            <p:ph type="title"/>
          </p:nvPr>
        </p:nvSpPr>
        <p:spPr/>
        <p:txBody>
          <a:bodyPr/>
          <a:lstStyle/>
          <a:p>
            <a:r>
              <a:rPr lang="en-US" dirty="0"/>
              <a:t>Study Case – Logic 03</a:t>
            </a:r>
            <a:endParaRPr lang="en-ID" dirty="0"/>
          </a:p>
        </p:txBody>
      </p:sp>
      <p:sp>
        <p:nvSpPr>
          <p:cNvPr id="4" name="Slide Number Placeholder 3">
            <a:extLst>
              <a:ext uri="{FF2B5EF4-FFF2-40B4-BE49-F238E27FC236}">
                <a16:creationId xmlns:a16="http://schemas.microsoft.com/office/drawing/2014/main" id="{BA073021-0C05-40AA-B91E-1E55376CB5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7" name="Picture 6">
            <a:extLst>
              <a:ext uri="{FF2B5EF4-FFF2-40B4-BE49-F238E27FC236}">
                <a16:creationId xmlns:a16="http://schemas.microsoft.com/office/drawing/2014/main" id="{5F5F2B36-D328-414D-B769-FB861B840775}"/>
              </a:ext>
            </a:extLst>
          </p:cNvPr>
          <p:cNvPicPr>
            <a:picLocks noChangeAspect="1"/>
          </p:cNvPicPr>
          <p:nvPr/>
        </p:nvPicPr>
        <p:blipFill>
          <a:blip r:embed="rId2"/>
          <a:stretch>
            <a:fillRect/>
          </a:stretch>
        </p:blipFill>
        <p:spPr>
          <a:xfrm>
            <a:off x="814276" y="1335617"/>
            <a:ext cx="1408216" cy="2531533"/>
          </a:xfrm>
          <a:prstGeom prst="rect">
            <a:avLst/>
          </a:prstGeom>
        </p:spPr>
      </p:pic>
      <p:pic>
        <p:nvPicPr>
          <p:cNvPr id="8" name="Picture 7">
            <a:extLst>
              <a:ext uri="{FF2B5EF4-FFF2-40B4-BE49-F238E27FC236}">
                <a16:creationId xmlns:a16="http://schemas.microsoft.com/office/drawing/2014/main" id="{1D12A7CE-919A-4BD9-810C-AACE4941C4B1}"/>
              </a:ext>
            </a:extLst>
          </p:cNvPr>
          <p:cNvPicPr>
            <a:picLocks noChangeAspect="1"/>
          </p:cNvPicPr>
          <p:nvPr/>
        </p:nvPicPr>
        <p:blipFill>
          <a:blip r:embed="rId3"/>
          <a:stretch>
            <a:fillRect/>
          </a:stretch>
        </p:blipFill>
        <p:spPr>
          <a:xfrm>
            <a:off x="2438400" y="1335617"/>
            <a:ext cx="6324600" cy="1935582"/>
          </a:xfrm>
          <a:prstGeom prst="rect">
            <a:avLst/>
          </a:prstGeom>
        </p:spPr>
      </p:pic>
    </p:spTree>
    <p:extLst>
      <p:ext uri="{BB962C8B-B14F-4D97-AF65-F5344CB8AC3E}">
        <p14:creationId xmlns:p14="http://schemas.microsoft.com/office/powerpoint/2010/main" val="1538146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8817FE-102F-4BA8-8557-024C99FE8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4395612B-D076-4EC4-A54C-4DDDAC692B26}"/>
              </a:ext>
            </a:extLst>
          </p:cNvPr>
          <p:cNvSpPr>
            <a:spLocks noGrp="1"/>
          </p:cNvSpPr>
          <p:nvPr>
            <p:ph type="body" idx="1"/>
          </p:nvPr>
        </p:nvSpPr>
        <p:spPr/>
        <p:txBody>
          <a:bodyPr anchor="t"/>
          <a:lstStyle/>
          <a:p>
            <a:r>
              <a:rPr lang="en-US" dirty="0"/>
              <a:t>Normally, an array is a collection of similar type of elements that have a contiguous memory location.</a:t>
            </a:r>
          </a:p>
          <a:p>
            <a:r>
              <a:rPr lang="en-US" dirty="0"/>
              <a:t>Java array is an object which contains elements of a similar data type. It is a data structure where we store similar elements. We can store only a fixed set of elements in a Java array.</a:t>
            </a:r>
          </a:p>
          <a:p>
            <a:r>
              <a:rPr lang="en-US" dirty="0"/>
              <a:t>Array in java is index-based, the first element of the array is stored at the 0 index.</a:t>
            </a:r>
            <a:endParaRPr lang="en-ID" dirty="0"/>
          </a:p>
        </p:txBody>
      </p:sp>
      <p:sp>
        <p:nvSpPr>
          <p:cNvPr id="2" name="Text Placeholder 1">
            <a:extLst>
              <a:ext uri="{FF2B5EF4-FFF2-40B4-BE49-F238E27FC236}">
                <a16:creationId xmlns:a16="http://schemas.microsoft.com/office/drawing/2014/main" id="{7D696E42-1E7B-4FB1-AAE6-A98C9DFC4FC9}"/>
              </a:ext>
            </a:extLst>
          </p:cNvPr>
          <p:cNvSpPr>
            <a:spLocks noGrp="1"/>
          </p:cNvSpPr>
          <p:nvPr>
            <p:ph type="body" idx="13"/>
          </p:nvPr>
        </p:nvSpPr>
        <p:spPr/>
        <p:txBody>
          <a:bodyPr/>
          <a:lstStyle/>
          <a:p>
            <a:pPr marL="76200" indent="0">
              <a:buNone/>
            </a:pPr>
            <a:r>
              <a:rPr lang="en-US" sz="1800" b="1" dirty="0"/>
              <a:t>Advantages :</a:t>
            </a:r>
          </a:p>
          <a:p>
            <a:r>
              <a:rPr lang="en-US" dirty="0"/>
              <a:t>Code Optimization: It makes the code optimized, we can retrieve or sort the data efficiently.</a:t>
            </a:r>
          </a:p>
          <a:p>
            <a:r>
              <a:rPr lang="en-US" dirty="0"/>
              <a:t>Random access: We can get any data located at an index position.</a:t>
            </a:r>
          </a:p>
          <a:p>
            <a:pPr marL="76200" indent="0">
              <a:buNone/>
            </a:pPr>
            <a:r>
              <a:rPr lang="en-US" sz="1800" b="1" dirty="0"/>
              <a:t>Disadvantages :</a:t>
            </a:r>
          </a:p>
          <a:p>
            <a:r>
              <a:rPr lang="en-US" dirty="0"/>
              <a:t>Size Limit: We can store only the fixed size of elements in the array. It doesn't grow its size at runtime. To solve this problem, collection framework is used in Java which grows automatically.</a:t>
            </a:r>
            <a:endParaRPr lang="en-ID" dirty="0"/>
          </a:p>
        </p:txBody>
      </p:sp>
      <p:sp>
        <p:nvSpPr>
          <p:cNvPr id="5" name="Title 4">
            <a:extLst>
              <a:ext uri="{FF2B5EF4-FFF2-40B4-BE49-F238E27FC236}">
                <a16:creationId xmlns:a16="http://schemas.microsoft.com/office/drawing/2014/main" id="{CBB8AAF7-539A-4973-A5D8-F8BEDD02FAF3}"/>
              </a:ext>
            </a:extLst>
          </p:cNvPr>
          <p:cNvSpPr>
            <a:spLocks noGrp="1"/>
          </p:cNvSpPr>
          <p:nvPr>
            <p:ph type="title"/>
          </p:nvPr>
        </p:nvSpPr>
        <p:spPr/>
        <p:txBody>
          <a:bodyPr/>
          <a:lstStyle/>
          <a:p>
            <a:r>
              <a:rPr lang="en-US" dirty="0"/>
              <a:t>Goal Material</a:t>
            </a:r>
            <a:endParaRPr lang="en-ID" dirty="0"/>
          </a:p>
        </p:txBody>
      </p:sp>
      <p:pic>
        <p:nvPicPr>
          <p:cNvPr id="7" name="Picture 6">
            <a:extLst>
              <a:ext uri="{FF2B5EF4-FFF2-40B4-BE49-F238E27FC236}">
                <a16:creationId xmlns:a16="http://schemas.microsoft.com/office/drawing/2014/main" id="{F403676C-72E0-4733-9745-1CBBD5EAF0A5}"/>
              </a:ext>
            </a:extLst>
          </p:cNvPr>
          <p:cNvPicPr>
            <a:picLocks noChangeAspect="1"/>
          </p:cNvPicPr>
          <p:nvPr/>
        </p:nvPicPr>
        <p:blipFill>
          <a:blip r:embed="rId2"/>
          <a:stretch>
            <a:fillRect/>
          </a:stretch>
        </p:blipFill>
        <p:spPr>
          <a:xfrm>
            <a:off x="990600" y="2952750"/>
            <a:ext cx="2667000" cy="987188"/>
          </a:xfrm>
          <a:prstGeom prst="rect">
            <a:avLst/>
          </a:prstGeom>
        </p:spPr>
      </p:pic>
    </p:spTree>
    <p:extLst>
      <p:ext uri="{BB962C8B-B14F-4D97-AF65-F5344CB8AC3E}">
        <p14:creationId xmlns:p14="http://schemas.microsoft.com/office/powerpoint/2010/main" val="16504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58180-FD51-4070-B2B1-16D913173DDE}"/>
              </a:ext>
            </a:extLst>
          </p:cNvPr>
          <p:cNvSpPr>
            <a:spLocks noGrp="1"/>
          </p:cNvSpPr>
          <p:nvPr>
            <p:ph type="title"/>
          </p:nvPr>
        </p:nvSpPr>
        <p:spPr/>
        <p:txBody>
          <a:bodyPr/>
          <a:lstStyle/>
          <a:p>
            <a:r>
              <a:rPr lang="en-US" dirty="0"/>
              <a:t>Types of Array in java</a:t>
            </a:r>
            <a:endParaRPr lang="en-ID" dirty="0"/>
          </a:p>
        </p:txBody>
      </p:sp>
      <p:sp>
        <p:nvSpPr>
          <p:cNvPr id="3" name="Text Placeholder 2">
            <a:extLst>
              <a:ext uri="{FF2B5EF4-FFF2-40B4-BE49-F238E27FC236}">
                <a16:creationId xmlns:a16="http://schemas.microsoft.com/office/drawing/2014/main" id="{94B9DBD9-1141-4990-8599-AB95CB0E43DE}"/>
              </a:ext>
            </a:extLst>
          </p:cNvPr>
          <p:cNvSpPr>
            <a:spLocks noGrp="1"/>
          </p:cNvSpPr>
          <p:nvPr>
            <p:ph type="body" idx="1"/>
          </p:nvPr>
        </p:nvSpPr>
        <p:spPr/>
        <p:txBody>
          <a:bodyPr anchor="t"/>
          <a:lstStyle/>
          <a:p>
            <a:pPr marL="76200" indent="0">
              <a:buNone/>
            </a:pPr>
            <a:r>
              <a:rPr lang="en-US" dirty="0"/>
              <a:t>There are two types of array :</a:t>
            </a:r>
          </a:p>
          <a:p>
            <a:r>
              <a:rPr lang="en-US" dirty="0"/>
              <a:t>Single Dimensional Array</a:t>
            </a:r>
          </a:p>
          <a:p>
            <a:r>
              <a:rPr lang="en-US" dirty="0"/>
              <a:t>Multidimensional Array</a:t>
            </a:r>
          </a:p>
          <a:p>
            <a:endParaRPr lang="en-ID" dirty="0"/>
          </a:p>
        </p:txBody>
      </p:sp>
      <p:sp>
        <p:nvSpPr>
          <p:cNvPr id="2" name="Slide Number Placeholder 1">
            <a:extLst>
              <a:ext uri="{FF2B5EF4-FFF2-40B4-BE49-F238E27FC236}">
                <a16:creationId xmlns:a16="http://schemas.microsoft.com/office/drawing/2014/main" id="{3AB6FCA6-31AC-48E6-B602-88C4927195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8717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Array One </a:t>
            </a:r>
            <a:r>
              <a:rPr lang="en-US" dirty="0" err="1"/>
              <a:t>Dimention</a:t>
            </a:r>
            <a:endParaRPr lang="en-US"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84607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7E11E2-194E-42EC-86A5-83D26DABF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9" name="Text Placeholder 8">
            <a:extLst>
              <a:ext uri="{FF2B5EF4-FFF2-40B4-BE49-F238E27FC236}">
                <a16:creationId xmlns:a16="http://schemas.microsoft.com/office/drawing/2014/main" id="{BBC6C622-A8C1-4BFC-AD3E-F1BB2774827D}"/>
              </a:ext>
            </a:extLst>
          </p:cNvPr>
          <p:cNvSpPr>
            <a:spLocks noGrp="1"/>
          </p:cNvSpPr>
          <p:nvPr>
            <p:ph type="body" idx="1"/>
          </p:nvPr>
        </p:nvSpPr>
        <p:spPr/>
        <p:txBody>
          <a:bodyPr/>
          <a:lstStyle/>
          <a:p>
            <a:r>
              <a:rPr lang="en-US" dirty="0"/>
              <a:t>Syntax :</a:t>
            </a:r>
          </a:p>
          <a:p>
            <a:endParaRPr lang="en-US" dirty="0"/>
          </a:p>
          <a:p>
            <a:endParaRPr lang="en-US" dirty="0"/>
          </a:p>
          <a:p>
            <a:r>
              <a:rPr lang="en-US" dirty="0"/>
              <a:t>Instantiation of array :</a:t>
            </a:r>
          </a:p>
          <a:p>
            <a:endParaRPr lang="en-US" dirty="0"/>
          </a:p>
          <a:p>
            <a:r>
              <a:rPr lang="en-US" dirty="0"/>
              <a:t>Example :</a:t>
            </a:r>
            <a:endParaRPr lang="en-ID" dirty="0"/>
          </a:p>
        </p:txBody>
      </p:sp>
      <p:sp>
        <p:nvSpPr>
          <p:cNvPr id="10" name="Text Placeholder 9">
            <a:extLst>
              <a:ext uri="{FF2B5EF4-FFF2-40B4-BE49-F238E27FC236}">
                <a16:creationId xmlns:a16="http://schemas.microsoft.com/office/drawing/2014/main" id="{593A2547-ED47-4207-B11D-5A585FB272B0}"/>
              </a:ext>
            </a:extLst>
          </p:cNvPr>
          <p:cNvSpPr>
            <a:spLocks noGrp="1"/>
          </p:cNvSpPr>
          <p:nvPr>
            <p:ph type="body" idx="13"/>
          </p:nvPr>
        </p:nvSpPr>
        <p:spPr/>
        <p:txBody>
          <a:bodyPr/>
          <a:lstStyle/>
          <a:p>
            <a:r>
              <a:rPr lang="en-US" dirty="0"/>
              <a:t>Output : </a:t>
            </a:r>
            <a:endParaRPr lang="en-ID" dirty="0"/>
          </a:p>
        </p:txBody>
      </p:sp>
      <p:sp>
        <p:nvSpPr>
          <p:cNvPr id="8" name="Title 7">
            <a:extLst>
              <a:ext uri="{FF2B5EF4-FFF2-40B4-BE49-F238E27FC236}">
                <a16:creationId xmlns:a16="http://schemas.microsoft.com/office/drawing/2014/main" id="{6DAA4E44-145E-400A-9F3C-8D9761C02A05}"/>
              </a:ext>
            </a:extLst>
          </p:cNvPr>
          <p:cNvSpPr>
            <a:spLocks noGrp="1"/>
          </p:cNvSpPr>
          <p:nvPr>
            <p:ph type="title"/>
          </p:nvPr>
        </p:nvSpPr>
        <p:spPr/>
        <p:txBody>
          <a:bodyPr/>
          <a:lstStyle/>
          <a:p>
            <a:r>
              <a:rPr lang="en-ID" dirty="0"/>
              <a:t>Single Dimensional Array in Java</a:t>
            </a:r>
          </a:p>
        </p:txBody>
      </p:sp>
      <p:pic>
        <p:nvPicPr>
          <p:cNvPr id="11" name="Picture 10">
            <a:extLst>
              <a:ext uri="{FF2B5EF4-FFF2-40B4-BE49-F238E27FC236}">
                <a16:creationId xmlns:a16="http://schemas.microsoft.com/office/drawing/2014/main" id="{A35F9001-E7B1-4323-A0DE-C58342A93113}"/>
              </a:ext>
            </a:extLst>
          </p:cNvPr>
          <p:cNvPicPr>
            <a:picLocks noChangeAspect="1"/>
          </p:cNvPicPr>
          <p:nvPr/>
        </p:nvPicPr>
        <p:blipFill>
          <a:blip r:embed="rId2"/>
          <a:stretch>
            <a:fillRect/>
          </a:stretch>
        </p:blipFill>
        <p:spPr>
          <a:xfrm>
            <a:off x="990601" y="971550"/>
            <a:ext cx="1371600" cy="537411"/>
          </a:xfrm>
          <a:prstGeom prst="rect">
            <a:avLst/>
          </a:prstGeom>
        </p:spPr>
      </p:pic>
      <p:pic>
        <p:nvPicPr>
          <p:cNvPr id="12" name="Picture 11">
            <a:extLst>
              <a:ext uri="{FF2B5EF4-FFF2-40B4-BE49-F238E27FC236}">
                <a16:creationId xmlns:a16="http://schemas.microsoft.com/office/drawing/2014/main" id="{C9A7E34D-60AE-4493-9771-D3B68A2FC31F}"/>
              </a:ext>
            </a:extLst>
          </p:cNvPr>
          <p:cNvPicPr>
            <a:picLocks noChangeAspect="1"/>
          </p:cNvPicPr>
          <p:nvPr/>
        </p:nvPicPr>
        <p:blipFill>
          <a:blip r:embed="rId3"/>
          <a:stretch>
            <a:fillRect/>
          </a:stretch>
        </p:blipFill>
        <p:spPr>
          <a:xfrm>
            <a:off x="990601" y="1875456"/>
            <a:ext cx="1752599" cy="217065"/>
          </a:xfrm>
          <a:prstGeom prst="rect">
            <a:avLst/>
          </a:prstGeom>
        </p:spPr>
      </p:pic>
      <p:pic>
        <p:nvPicPr>
          <p:cNvPr id="13" name="Picture 12">
            <a:extLst>
              <a:ext uri="{FF2B5EF4-FFF2-40B4-BE49-F238E27FC236}">
                <a16:creationId xmlns:a16="http://schemas.microsoft.com/office/drawing/2014/main" id="{AADF0C97-BD73-4756-98FD-8D719DF2928F}"/>
              </a:ext>
            </a:extLst>
          </p:cNvPr>
          <p:cNvPicPr>
            <a:picLocks noChangeAspect="1"/>
          </p:cNvPicPr>
          <p:nvPr/>
        </p:nvPicPr>
        <p:blipFill>
          <a:blip r:embed="rId4"/>
          <a:stretch>
            <a:fillRect/>
          </a:stretch>
        </p:blipFill>
        <p:spPr>
          <a:xfrm>
            <a:off x="990601" y="2459016"/>
            <a:ext cx="2819399" cy="2308233"/>
          </a:xfrm>
          <a:prstGeom prst="rect">
            <a:avLst/>
          </a:prstGeom>
        </p:spPr>
      </p:pic>
      <p:pic>
        <p:nvPicPr>
          <p:cNvPr id="14" name="Picture 13">
            <a:extLst>
              <a:ext uri="{FF2B5EF4-FFF2-40B4-BE49-F238E27FC236}">
                <a16:creationId xmlns:a16="http://schemas.microsoft.com/office/drawing/2014/main" id="{8B1F43D0-767A-4BBF-9E73-D07146EA340D}"/>
              </a:ext>
            </a:extLst>
          </p:cNvPr>
          <p:cNvPicPr>
            <a:picLocks noChangeAspect="1"/>
          </p:cNvPicPr>
          <p:nvPr/>
        </p:nvPicPr>
        <p:blipFill>
          <a:blip r:embed="rId5"/>
          <a:stretch>
            <a:fillRect/>
          </a:stretch>
        </p:blipFill>
        <p:spPr>
          <a:xfrm>
            <a:off x="5254741" y="980018"/>
            <a:ext cx="2043525" cy="1161672"/>
          </a:xfrm>
          <a:prstGeom prst="rect">
            <a:avLst/>
          </a:prstGeom>
        </p:spPr>
      </p:pic>
    </p:spTree>
    <p:extLst>
      <p:ext uri="{BB962C8B-B14F-4D97-AF65-F5344CB8AC3E}">
        <p14:creationId xmlns:p14="http://schemas.microsoft.com/office/powerpoint/2010/main" val="325247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E736E9-42B8-4EF9-9F35-43A999339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 Placeholder 5">
            <a:extLst>
              <a:ext uri="{FF2B5EF4-FFF2-40B4-BE49-F238E27FC236}">
                <a16:creationId xmlns:a16="http://schemas.microsoft.com/office/drawing/2014/main" id="{8C098061-D64F-4A3B-96FA-4FDC12B52B3B}"/>
              </a:ext>
            </a:extLst>
          </p:cNvPr>
          <p:cNvSpPr>
            <a:spLocks noGrp="1"/>
          </p:cNvSpPr>
          <p:nvPr>
            <p:ph type="body" idx="1"/>
          </p:nvPr>
        </p:nvSpPr>
        <p:spPr/>
        <p:txBody>
          <a:bodyPr/>
          <a:lstStyle/>
          <a:p>
            <a:r>
              <a:rPr lang="en-US" dirty="0"/>
              <a:t>Example :</a:t>
            </a:r>
          </a:p>
          <a:p>
            <a:endParaRPr lang="en-ID" dirty="0"/>
          </a:p>
        </p:txBody>
      </p:sp>
      <p:sp>
        <p:nvSpPr>
          <p:cNvPr id="7" name="Text Placeholder 6">
            <a:extLst>
              <a:ext uri="{FF2B5EF4-FFF2-40B4-BE49-F238E27FC236}">
                <a16:creationId xmlns:a16="http://schemas.microsoft.com/office/drawing/2014/main" id="{BCF9C2DF-9341-4652-ABBD-51A4C9F1BEE1}"/>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5FE3C8DF-6E53-48BD-AF2C-6021CD0E2FB2}"/>
              </a:ext>
            </a:extLst>
          </p:cNvPr>
          <p:cNvSpPr>
            <a:spLocks noGrp="1"/>
          </p:cNvSpPr>
          <p:nvPr>
            <p:ph type="title"/>
          </p:nvPr>
        </p:nvSpPr>
        <p:spPr/>
        <p:txBody>
          <a:bodyPr/>
          <a:lstStyle/>
          <a:p>
            <a:r>
              <a:rPr lang="en-US" dirty="0"/>
              <a:t>Declaration, Instantiation and Initialization of Java Array</a:t>
            </a:r>
            <a:endParaRPr lang="en-ID" dirty="0"/>
          </a:p>
        </p:txBody>
      </p:sp>
      <p:pic>
        <p:nvPicPr>
          <p:cNvPr id="8" name="Picture 7">
            <a:extLst>
              <a:ext uri="{FF2B5EF4-FFF2-40B4-BE49-F238E27FC236}">
                <a16:creationId xmlns:a16="http://schemas.microsoft.com/office/drawing/2014/main" id="{D6637CCF-69DB-41ED-9443-57889F28E471}"/>
              </a:ext>
            </a:extLst>
          </p:cNvPr>
          <p:cNvPicPr>
            <a:picLocks noChangeAspect="1"/>
          </p:cNvPicPr>
          <p:nvPr/>
        </p:nvPicPr>
        <p:blipFill>
          <a:blip r:embed="rId2"/>
          <a:stretch>
            <a:fillRect/>
          </a:stretch>
        </p:blipFill>
        <p:spPr>
          <a:xfrm>
            <a:off x="914400" y="1047750"/>
            <a:ext cx="3545649" cy="1650123"/>
          </a:xfrm>
          <a:prstGeom prst="rect">
            <a:avLst/>
          </a:prstGeom>
        </p:spPr>
      </p:pic>
      <p:pic>
        <p:nvPicPr>
          <p:cNvPr id="9" name="Picture 8">
            <a:extLst>
              <a:ext uri="{FF2B5EF4-FFF2-40B4-BE49-F238E27FC236}">
                <a16:creationId xmlns:a16="http://schemas.microsoft.com/office/drawing/2014/main" id="{B9460411-21A6-4F0A-8D41-915659C5F9E8}"/>
              </a:ext>
            </a:extLst>
          </p:cNvPr>
          <p:cNvPicPr>
            <a:picLocks noChangeAspect="1"/>
          </p:cNvPicPr>
          <p:nvPr/>
        </p:nvPicPr>
        <p:blipFill>
          <a:blip r:embed="rId3"/>
          <a:stretch>
            <a:fillRect/>
          </a:stretch>
        </p:blipFill>
        <p:spPr>
          <a:xfrm>
            <a:off x="5257800" y="1045634"/>
            <a:ext cx="1905000" cy="896938"/>
          </a:xfrm>
          <a:prstGeom prst="rect">
            <a:avLst/>
          </a:prstGeom>
        </p:spPr>
      </p:pic>
    </p:spTree>
    <p:extLst>
      <p:ext uri="{BB962C8B-B14F-4D97-AF65-F5344CB8AC3E}">
        <p14:creationId xmlns:p14="http://schemas.microsoft.com/office/powerpoint/2010/main" val="8556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27D85-C42C-4461-9C69-32F19E231A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9755884F-9504-46C9-885B-05A4121ED172}"/>
              </a:ext>
            </a:extLst>
          </p:cNvPr>
          <p:cNvSpPr>
            <a:spLocks noGrp="1"/>
          </p:cNvSpPr>
          <p:nvPr>
            <p:ph type="body" idx="1"/>
          </p:nvPr>
        </p:nvSpPr>
        <p:spPr/>
        <p:txBody>
          <a:bodyPr/>
          <a:lstStyle/>
          <a:p>
            <a:r>
              <a:rPr lang="en-US" dirty="0"/>
              <a:t>We can pass the java array to method so that we can reuse the same logic on any array.</a:t>
            </a:r>
          </a:p>
          <a:p>
            <a:r>
              <a:rPr lang="en-US" dirty="0"/>
              <a:t>Let's see the simple example to get the minimum number of an array using a method.</a:t>
            </a:r>
          </a:p>
          <a:p>
            <a:r>
              <a:rPr lang="en-US" dirty="0"/>
              <a:t>Example :</a:t>
            </a:r>
            <a:endParaRPr lang="en-ID" dirty="0"/>
          </a:p>
        </p:txBody>
      </p:sp>
      <p:sp>
        <p:nvSpPr>
          <p:cNvPr id="5" name="Title 4">
            <a:extLst>
              <a:ext uri="{FF2B5EF4-FFF2-40B4-BE49-F238E27FC236}">
                <a16:creationId xmlns:a16="http://schemas.microsoft.com/office/drawing/2014/main" id="{30C94378-465E-4BD5-9DE1-49CCEE81D17B}"/>
              </a:ext>
            </a:extLst>
          </p:cNvPr>
          <p:cNvSpPr>
            <a:spLocks noGrp="1"/>
          </p:cNvSpPr>
          <p:nvPr>
            <p:ph type="title"/>
          </p:nvPr>
        </p:nvSpPr>
        <p:spPr/>
        <p:txBody>
          <a:bodyPr/>
          <a:lstStyle/>
          <a:p>
            <a:r>
              <a:rPr lang="en-US" dirty="0"/>
              <a:t>Passing Array to Method in Java</a:t>
            </a:r>
            <a:endParaRPr lang="en-ID" dirty="0"/>
          </a:p>
        </p:txBody>
      </p:sp>
      <p:sp>
        <p:nvSpPr>
          <p:cNvPr id="7" name="Text Placeholder 6">
            <a:extLst>
              <a:ext uri="{FF2B5EF4-FFF2-40B4-BE49-F238E27FC236}">
                <a16:creationId xmlns:a16="http://schemas.microsoft.com/office/drawing/2014/main" id="{E12D7C76-AA14-4F64-A0FE-863DB41E4C80}"/>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D7C361C6-DF45-4F87-AC78-24A255A2E77D}"/>
              </a:ext>
            </a:extLst>
          </p:cNvPr>
          <p:cNvPicPr>
            <a:picLocks noChangeAspect="1"/>
          </p:cNvPicPr>
          <p:nvPr/>
        </p:nvPicPr>
        <p:blipFill>
          <a:blip r:embed="rId2"/>
          <a:stretch>
            <a:fillRect/>
          </a:stretch>
        </p:blipFill>
        <p:spPr>
          <a:xfrm>
            <a:off x="589798" y="2038349"/>
            <a:ext cx="4799327" cy="2426626"/>
          </a:xfrm>
          <a:prstGeom prst="rect">
            <a:avLst/>
          </a:prstGeom>
        </p:spPr>
      </p:pic>
      <p:pic>
        <p:nvPicPr>
          <p:cNvPr id="8" name="Picture 7">
            <a:extLst>
              <a:ext uri="{FF2B5EF4-FFF2-40B4-BE49-F238E27FC236}">
                <a16:creationId xmlns:a16="http://schemas.microsoft.com/office/drawing/2014/main" id="{24F236D3-25BC-48D2-8833-0C3092998724}"/>
              </a:ext>
            </a:extLst>
          </p:cNvPr>
          <p:cNvPicPr>
            <a:picLocks noChangeAspect="1"/>
          </p:cNvPicPr>
          <p:nvPr/>
        </p:nvPicPr>
        <p:blipFill>
          <a:blip r:embed="rId3"/>
          <a:stretch>
            <a:fillRect/>
          </a:stretch>
        </p:blipFill>
        <p:spPr>
          <a:xfrm>
            <a:off x="6248400" y="1047751"/>
            <a:ext cx="1905000" cy="772930"/>
          </a:xfrm>
          <a:prstGeom prst="rect">
            <a:avLst/>
          </a:prstGeom>
        </p:spPr>
      </p:pic>
    </p:spTree>
    <p:extLst>
      <p:ext uri="{BB962C8B-B14F-4D97-AF65-F5344CB8AC3E}">
        <p14:creationId xmlns:p14="http://schemas.microsoft.com/office/powerpoint/2010/main" val="229925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535EA0-81AD-4F99-A8B1-CDBBBD63E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 Placeholder 2">
            <a:extLst>
              <a:ext uri="{FF2B5EF4-FFF2-40B4-BE49-F238E27FC236}">
                <a16:creationId xmlns:a16="http://schemas.microsoft.com/office/drawing/2014/main" id="{DD2A73E6-0792-44FA-B5D1-8C2E658D5272}"/>
              </a:ext>
            </a:extLst>
          </p:cNvPr>
          <p:cNvSpPr>
            <a:spLocks noGrp="1"/>
          </p:cNvSpPr>
          <p:nvPr>
            <p:ph type="body" idx="1"/>
          </p:nvPr>
        </p:nvSpPr>
        <p:spPr/>
        <p:txBody>
          <a:bodyPr/>
          <a:lstStyle/>
          <a:p>
            <a:r>
              <a:rPr lang="en-US" dirty="0"/>
              <a:t>Java supports the feature of an anonymous array, so you don't need to declare the array while passing an array to the method.</a:t>
            </a:r>
          </a:p>
          <a:p>
            <a:r>
              <a:rPr lang="en-US" dirty="0"/>
              <a:t>Example :</a:t>
            </a:r>
            <a:endParaRPr lang="en-ID" dirty="0"/>
          </a:p>
        </p:txBody>
      </p:sp>
      <p:sp>
        <p:nvSpPr>
          <p:cNvPr id="4" name="Title 3">
            <a:extLst>
              <a:ext uri="{FF2B5EF4-FFF2-40B4-BE49-F238E27FC236}">
                <a16:creationId xmlns:a16="http://schemas.microsoft.com/office/drawing/2014/main" id="{C34BAF48-56CD-43A1-BD57-93081CAD4959}"/>
              </a:ext>
            </a:extLst>
          </p:cNvPr>
          <p:cNvSpPr>
            <a:spLocks noGrp="1"/>
          </p:cNvSpPr>
          <p:nvPr>
            <p:ph type="title"/>
          </p:nvPr>
        </p:nvSpPr>
        <p:spPr>
          <a:xfrm>
            <a:off x="458472" y="177984"/>
            <a:ext cx="5439368" cy="258157"/>
          </a:xfrm>
        </p:spPr>
        <p:txBody>
          <a:bodyPr/>
          <a:lstStyle/>
          <a:p>
            <a:r>
              <a:rPr lang="en-US" dirty="0"/>
              <a:t>Anonymous Array in Java</a:t>
            </a:r>
            <a:endParaRPr lang="en-ID" dirty="0"/>
          </a:p>
        </p:txBody>
      </p:sp>
      <p:sp>
        <p:nvSpPr>
          <p:cNvPr id="5" name="Text Placeholder 4">
            <a:extLst>
              <a:ext uri="{FF2B5EF4-FFF2-40B4-BE49-F238E27FC236}">
                <a16:creationId xmlns:a16="http://schemas.microsoft.com/office/drawing/2014/main" id="{358E05F2-1FB2-45EF-A3E8-E681D446BD32}"/>
              </a:ext>
            </a:extLst>
          </p:cNvPr>
          <p:cNvSpPr>
            <a:spLocks noGrp="1"/>
          </p:cNvSpPr>
          <p:nvPr>
            <p:ph type="body" idx="13"/>
          </p:nvPr>
        </p:nvSpPr>
        <p:spPr/>
        <p:txBody>
          <a:bodyPr/>
          <a:lstStyle/>
          <a:p>
            <a:r>
              <a:rPr lang="en-US" dirty="0"/>
              <a:t>Output : </a:t>
            </a:r>
            <a:endParaRPr lang="en-ID" dirty="0"/>
          </a:p>
        </p:txBody>
      </p:sp>
      <p:pic>
        <p:nvPicPr>
          <p:cNvPr id="6" name="Picture 5">
            <a:extLst>
              <a:ext uri="{FF2B5EF4-FFF2-40B4-BE49-F238E27FC236}">
                <a16:creationId xmlns:a16="http://schemas.microsoft.com/office/drawing/2014/main" id="{023DFE25-0A93-4B71-9051-527B92210D09}"/>
              </a:ext>
            </a:extLst>
          </p:cNvPr>
          <p:cNvPicPr>
            <a:picLocks noChangeAspect="1"/>
          </p:cNvPicPr>
          <p:nvPr/>
        </p:nvPicPr>
        <p:blipFill>
          <a:blip r:embed="rId2"/>
          <a:stretch>
            <a:fillRect/>
          </a:stretch>
        </p:blipFill>
        <p:spPr>
          <a:xfrm>
            <a:off x="624523" y="1733551"/>
            <a:ext cx="4023678" cy="1810226"/>
          </a:xfrm>
          <a:prstGeom prst="rect">
            <a:avLst/>
          </a:prstGeom>
        </p:spPr>
      </p:pic>
      <p:pic>
        <p:nvPicPr>
          <p:cNvPr id="7" name="Picture 6">
            <a:extLst>
              <a:ext uri="{FF2B5EF4-FFF2-40B4-BE49-F238E27FC236}">
                <a16:creationId xmlns:a16="http://schemas.microsoft.com/office/drawing/2014/main" id="{DA6A0024-4B84-4AA6-A838-0EC4747140E7}"/>
              </a:ext>
            </a:extLst>
          </p:cNvPr>
          <p:cNvPicPr>
            <a:picLocks noChangeAspect="1"/>
          </p:cNvPicPr>
          <p:nvPr/>
        </p:nvPicPr>
        <p:blipFill>
          <a:blip r:embed="rId3"/>
          <a:stretch>
            <a:fillRect/>
          </a:stretch>
        </p:blipFill>
        <p:spPr>
          <a:xfrm>
            <a:off x="6246179" y="980018"/>
            <a:ext cx="1873356" cy="990422"/>
          </a:xfrm>
          <a:prstGeom prst="rect">
            <a:avLst/>
          </a:prstGeom>
        </p:spPr>
      </p:pic>
    </p:spTree>
    <p:extLst>
      <p:ext uri="{BB962C8B-B14F-4D97-AF65-F5344CB8AC3E}">
        <p14:creationId xmlns:p14="http://schemas.microsoft.com/office/powerpoint/2010/main" val="410686847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6946</TotalTime>
  <Words>679</Words>
  <Application>Microsoft Office PowerPoint</Application>
  <PresentationFormat>On-screen Show (16:9)</PresentationFormat>
  <Paragraphs>130</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Roboto Condensed Light</vt:lpstr>
      <vt:lpstr>Arvo</vt:lpstr>
      <vt:lpstr>Roboto Condensed</vt:lpstr>
      <vt:lpstr>Arial</vt:lpstr>
      <vt:lpstr>Salerio template</vt:lpstr>
      <vt:lpstr>Java – Logic Day 01</vt:lpstr>
      <vt:lpstr>Day 03</vt:lpstr>
      <vt:lpstr>Goal Material</vt:lpstr>
      <vt:lpstr>Types of Array in java</vt:lpstr>
      <vt:lpstr>Day 03</vt:lpstr>
      <vt:lpstr>Single Dimensional Array in Java</vt:lpstr>
      <vt:lpstr>Declaration, Instantiation and Initialization of Java Array</vt:lpstr>
      <vt:lpstr>Passing Array to Method in Java</vt:lpstr>
      <vt:lpstr>Anonymous Array in Java</vt:lpstr>
      <vt:lpstr>Returning Array from the Method</vt:lpstr>
      <vt:lpstr>ArrayIndexOutOfBoundsException</vt:lpstr>
      <vt:lpstr>Day 03</vt:lpstr>
      <vt:lpstr>Multidimensional Array in Java</vt:lpstr>
      <vt:lpstr>Multidimensional Array in Java</vt:lpstr>
      <vt:lpstr>Jagged Array in Java</vt:lpstr>
      <vt:lpstr>Day 03</vt:lpstr>
      <vt:lpstr>What is the class name of Java array?</vt:lpstr>
      <vt:lpstr>Day 03</vt:lpstr>
      <vt:lpstr>PowerPoint Presentation</vt:lpstr>
      <vt:lpstr>Addition of 2 Matrices in Java</vt:lpstr>
      <vt:lpstr>Multiplication of 2 Matrices in Java</vt:lpstr>
      <vt:lpstr>Day 03</vt:lpstr>
      <vt:lpstr>Study Case – Logic 03</vt:lpstr>
      <vt:lpstr>Study Case – Logic 03</vt:lpstr>
      <vt:lpstr>Study Case – Logic 03</vt:lpstr>
      <vt:lpstr>Study Case – Logic 03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497</cp:revision>
  <dcterms:modified xsi:type="dcterms:W3CDTF">2019-05-03T07:44:49Z</dcterms:modified>
</cp:coreProperties>
</file>