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0"/>
  </p:notesMasterIdLst>
  <p:sldIdLst>
    <p:sldId id="256" r:id="rId2"/>
    <p:sldId id="309" r:id="rId3"/>
    <p:sldId id="312" r:id="rId4"/>
    <p:sldId id="313" r:id="rId5"/>
    <p:sldId id="314" r:id="rId6"/>
    <p:sldId id="358" r:id="rId7"/>
    <p:sldId id="318" r:id="rId8"/>
    <p:sldId id="310" r:id="rId9"/>
    <p:sldId id="321" r:id="rId10"/>
    <p:sldId id="320" r:id="rId11"/>
    <p:sldId id="322" r:id="rId12"/>
    <p:sldId id="323" r:id="rId13"/>
    <p:sldId id="303" r:id="rId14"/>
    <p:sldId id="324" r:id="rId15"/>
    <p:sldId id="325" r:id="rId16"/>
    <p:sldId id="326" r:id="rId17"/>
    <p:sldId id="327" r:id="rId18"/>
    <p:sldId id="328" r:id="rId19"/>
    <p:sldId id="329" r:id="rId20"/>
    <p:sldId id="330" r:id="rId21"/>
    <p:sldId id="331" r:id="rId22"/>
    <p:sldId id="332" r:id="rId23"/>
    <p:sldId id="333" r:id="rId24"/>
    <p:sldId id="334" r:id="rId25"/>
    <p:sldId id="336" r:id="rId26"/>
    <p:sldId id="337" r:id="rId27"/>
    <p:sldId id="338" r:id="rId28"/>
    <p:sldId id="339" r:id="rId29"/>
    <p:sldId id="342" r:id="rId30"/>
    <p:sldId id="343" r:id="rId31"/>
    <p:sldId id="344" r:id="rId32"/>
    <p:sldId id="335" r:id="rId33"/>
    <p:sldId id="345" r:id="rId34"/>
    <p:sldId id="346" r:id="rId35"/>
    <p:sldId id="347" r:id="rId36"/>
    <p:sldId id="348" r:id="rId37"/>
    <p:sldId id="349" r:id="rId38"/>
    <p:sldId id="350" r:id="rId39"/>
    <p:sldId id="351" r:id="rId40"/>
    <p:sldId id="352" r:id="rId41"/>
    <p:sldId id="353" r:id="rId42"/>
    <p:sldId id="311" r:id="rId43"/>
    <p:sldId id="354" r:id="rId44"/>
    <p:sldId id="355" r:id="rId45"/>
    <p:sldId id="356" r:id="rId46"/>
    <p:sldId id="357" r:id="rId47"/>
    <p:sldId id="340" r:id="rId48"/>
    <p:sldId id="341" r:id="rId49"/>
  </p:sldIdLst>
  <p:sldSz cx="9144000" cy="5143500" type="screen16x9"/>
  <p:notesSz cx="6858000" cy="9144000"/>
  <p:embeddedFontLst>
    <p:embeddedFont>
      <p:font typeface="Arvo" panose="020B0604020202020204" charset="0"/>
      <p:regular r:id="rId51"/>
      <p:bold r:id="rId52"/>
      <p:italic r:id="rId53"/>
      <p:boldItalic r:id="rId54"/>
    </p:embeddedFont>
    <p:embeddedFont>
      <p:font typeface="Roboto Condensed" panose="020B0604020202020204" charset="0"/>
      <p:regular r:id="rId55"/>
      <p:bold r:id="rId56"/>
      <p:italic r:id="rId57"/>
      <p:boldItalic r:id="rId58"/>
    </p:embeddedFont>
    <p:embeddedFont>
      <p:font typeface="Roboto Condensed Light"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5" id="{5A68A4EC-41C3-431A-99A3-09CD28945547}">
          <p14:sldIdLst>
            <p14:sldId id="256"/>
          </p14:sldIdLst>
        </p14:section>
        <p14:section name="Opp Concept" id="{F4100F11-A4F0-467A-9F34-3FECBB0E1A9A}">
          <p14:sldIdLst>
            <p14:sldId id="309"/>
            <p14:sldId id="312"/>
            <p14:sldId id="313"/>
            <p14:sldId id="314"/>
            <p14:sldId id="358"/>
            <p14:sldId id="318"/>
            <p14:sldId id="310"/>
            <p14:sldId id="321"/>
            <p14:sldId id="320"/>
            <p14:sldId id="322"/>
            <p14:sldId id="323"/>
            <p14:sldId id="303"/>
            <p14:sldId id="324"/>
            <p14:sldId id="325"/>
            <p14:sldId id="326"/>
            <p14:sldId id="327"/>
            <p14:sldId id="328"/>
            <p14:sldId id="329"/>
            <p14:sldId id="330"/>
            <p14:sldId id="331"/>
            <p14:sldId id="332"/>
            <p14:sldId id="333"/>
            <p14:sldId id="334"/>
            <p14:sldId id="336"/>
            <p14:sldId id="337"/>
            <p14:sldId id="338"/>
            <p14:sldId id="339"/>
            <p14:sldId id="342"/>
            <p14:sldId id="343"/>
            <p14:sldId id="344"/>
            <p14:sldId id="335"/>
            <p14:sldId id="345"/>
            <p14:sldId id="346"/>
            <p14:sldId id="347"/>
            <p14:sldId id="348"/>
            <p14:sldId id="349"/>
            <p14:sldId id="350"/>
            <p14:sldId id="351"/>
            <p14:sldId id="352"/>
            <p14:sldId id="353"/>
            <p14:sldId id="311"/>
            <p14:sldId id="354"/>
            <p14:sldId id="355"/>
            <p14:sldId id="356"/>
            <p14:sldId id="357"/>
            <p14:sldId id="340"/>
            <p14:sldId id="34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varScale="1">
        <p:scale>
          <a:sx n="108" d="100"/>
          <a:sy n="108" d="100"/>
        </p:scale>
        <p:origin x="81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1641608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97442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2208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39999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6067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46081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74130142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3427728"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4169149" y="600361"/>
            <a:ext cx="4516380"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86745458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5" r:id="rId6"/>
    <p:sldLayoutId id="2147483660" r:id="rId7"/>
    <p:sldLayoutId id="2147483661" r:id="rId8"/>
    <p:sldLayoutId id="2147483662" r:id="rId9"/>
    <p:sldLayoutId id="2147483663" r:id="rId10"/>
    <p:sldLayoutId id="2147483664"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05</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Reference</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814275" y="1344149"/>
            <a:ext cx="2183419" cy="3362325"/>
          </a:xfrm>
          <a:prstGeom prst="rect">
            <a:avLst/>
          </a:prstGeom>
        </p:spPr>
      </p:pic>
      <p:pic>
        <p:nvPicPr>
          <p:cNvPr id="10" name="Picture 9">
            <a:extLst>
              <a:ext uri="{FF2B5EF4-FFF2-40B4-BE49-F238E27FC236}">
                <a16:creationId xmlns:a16="http://schemas.microsoft.com/office/drawing/2014/main" id="{05BB86AB-0429-4327-8FE3-1E24DD5312A1}"/>
              </a:ext>
            </a:extLst>
          </p:cNvPr>
          <p:cNvPicPr>
            <a:picLocks noChangeAspect="1"/>
          </p:cNvPicPr>
          <p:nvPr/>
        </p:nvPicPr>
        <p:blipFill>
          <a:blip r:embed="rId3"/>
          <a:stretch>
            <a:fillRect/>
          </a:stretch>
        </p:blipFill>
        <p:spPr>
          <a:xfrm>
            <a:off x="3560475" y="1344149"/>
            <a:ext cx="2585833" cy="1500115"/>
          </a:xfrm>
          <a:prstGeom prst="rect">
            <a:avLst/>
          </a:prstGeom>
        </p:spPr>
      </p:pic>
    </p:spTree>
    <p:extLst>
      <p:ext uri="{BB962C8B-B14F-4D97-AF65-F5344CB8AC3E}">
        <p14:creationId xmlns:p14="http://schemas.microsoft.com/office/powerpoint/2010/main" val="152468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Method</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814275" y="1344149"/>
            <a:ext cx="2183419" cy="3362325"/>
          </a:xfrm>
          <a:prstGeom prst="rect">
            <a:avLst/>
          </a:prstGeom>
        </p:spPr>
      </p:pic>
      <p:pic>
        <p:nvPicPr>
          <p:cNvPr id="2" name="Picture 1">
            <a:extLst>
              <a:ext uri="{FF2B5EF4-FFF2-40B4-BE49-F238E27FC236}">
                <a16:creationId xmlns:a16="http://schemas.microsoft.com/office/drawing/2014/main" id="{05381579-96A2-472B-92D8-4A90DC14F432}"/>
              </a:ext>
            </a:extLst>
          </p:cNvPr>
          <p:cNvPicPr>
            <a:picLocks noChangeAspect="1"/>
          </p:cNvPicPr>
          <p:nvPr/>
        </p:nvPicPr>
        <p:blipFill>
          <a:blip r:embed="rId3"/>
          <a:stretch>
            <a:fillRect/>
          </a:stretch>
        </p:blipFill>
        <p:spPr>
          <a:xfrm>
            <a:off x="4571999" y="1344149"/>
            <a:ext cx="2930199" cy="2294401"/>
          </a:xfrm>
          <a:prstGeom prst="rect">
            <a:avLst/>
          </a:prstGeom>
        </p:spPr>
      </p:pic>
    </p:spTree>
    <p:extLst>
      <p:ext uri="{BB962C8B-B14F-4D97-AF65-F5344CB8AC3E}">
        <p14:creationId xmlns:p14="http://schemas.microsoft.com/office/powerpoint/2010/main" val="255739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Constructor</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FDE38C11-9B2E-41C3-A1B8-C0423EA21A57}"/>
              </a:ext>
            </a:extLst>
          </p:cNvPr>
          <p:cNvPicPr>
            <a:picLocks noChangeAspect="1"/>
          </p:cNvPicPr>
          <p:nvPr/>
        </p:nvPicPr>
        <p:blipFill>
          <a:blip r:embed="rId2"/>
          <a:stretch>
            <a:fillRect/>
          </a:stretch>
        </p:blipFill>
        <p:spPr>
          <a:xfrm>
            <a:off x="4343400" y="1344149"/>
            <a:ext cx="3883391" cy="1227601"/>
          </a:xfrm>
          <a:prstGeom prst="rect">
            <a:avLst/>
          </a:prstGeom>
        </p:spPr>
      </p:pic>
      <p:pic>
        <p:nvPicPr>
          <p:cNvPr id="7" name="Picture 6">
            <a:extLst>
              <a:ext uri="{FF2B5EF4-FFF2-40B4-BE49-F238E27FC236}">
                <a16:creationId xmlns:a16="http://schemas.microsoft.com/office/drawing/2014/main" id="{3B137AE1-6D26-498A-8339-F190E3387C00}"/>
              </a:ext>
            </a:extLst>
          </p:cNvPr>
          <p:cNvPicPr>
            <a:picLocks noChangeAspect="1"/>
          </p:cNvPicPr>
          <p:nvPr/>
        </p:nvPicPr>
        <p:blipFill>
          <a:blip r:embed="rId3"/>
          <a:stretch>
            <a:fillRect/>
          </a:stretch>
        </p:blipFill>
        <p:spPr>
          <a:xfrm>
            <a:off x="814275" y="1344149"/>
            <a:ext cx="3469540" cy="2675401"/>
          </a:xfrm>
          <a:prstGeom prst="rect">
            <a:avLst/>
          </a:prstGeom>
        </p:spPr>
      </p:pic>
    </p:spTree>
    <p:extLst>
      <p:ext uri="{BB962C8B-B14F-4D97-AF65-F5344CB8AC3E}">
        <p14:creationId xmlns:p14="http://schemas.microsoft.com/office/powerpoint/2010/main" val="339685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Constructor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4B76D7-7428-4B50-9A13-2BCA5695412F}"/>
              </a:ext>
            </a:extLst>
          </p:cNvPr>
          <p:cNvSpPr>
            <a:spLocks noGrp="1"/>
          </p:cNvSpPr>
          <p:nvPr>
            <p:ph type="title"/>
          </p:nvPr>
        </p:nvSpPr>
        <p:spPr/>
        <p:txBody>
          <a:bodyPr/>
          <a:lstStyle/>
          <a:p>
            <a:r>
              <a:rPr lang="en-US" dirty="0"/>
              <a:t>Constructor</a:t>
            </a:r>
            <a:endParaRPr lang="en-ID" dirty="0"/>
          </a:p>
        </p:txBody>
      </p:sp>
      <p:sp>
        <p:nvSpPr>
          <p:cNvPr id="6" name="Text Placeholder 5">
            <a:extLst>
              <a:ext uri="{FF2B5EF4-FFF2-40B4-BE49-F238E27FC236}">
                <a16:creationId xmlns:a16="http://schemas.microsoft.com/office/drawing/2014/main" id="{EF3E0426-1BBD-41E2-9980-2D070CE3D3B1}"/>
              </a:ext>
            </a:extLst>
          </p:cNvPr>
          <p:cNvSpPr>
            <a:spLocks noGrp="1"/>
          </p:cNvSpPr>
          <p:nvPr>
            <p:ph type="body" idx="1"/>
          </p:nvPr>
        </p:nvSpPr>
        <p:spPr/>
        <p:txBody>
          <a:bodyPr anchor="t"/>
          <a:lstStyle/>
          <a:p>
            <a:r>
              <a:rPr lang="en-US" sz="1600" dirty="0"/>
              <a:t>In Java, a constructor is a block of codes similar to the method. It is called when an instance of the object is created, and memory is allocated for the object.</a:t>
            </a:r>
          </a:p>
          <a:p>
            <a:r>
              <a:rPr lang="en-US" sz="1600" dirty="0"/>
              <a:t>It is a special type of method which is used to initialize the object.</a:t>
            </a:r>
            <a:endParaRPr lang="en-ID" sz="1600" dirty="0"/>
          </a:p>
        </p:txBody>
      </p:sp>
      <p:sp>
        <p:nvSpPr>
          <p:cNvPr id="4" name="Slide Number Placeholder 3">
            <a:extLst>
              <a:ext uri="{FF2B5EF4-FFF2-40B4-BE49-F238E27FC236}">
                <a16:creationId xmlns:a16="http://schemas.microsoft.com/office/drawing/2014/main" id="{27BA67BC-6CA4-45FB-A645-F77C53A6B5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08263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C9FA-C9D5-4050-8D94-2533EC7A86DC}"/>
              </a:ext>
            </a:extLst>
          </p:cNvPr>
          <p:cNvSpPr>
            <a:spLocks noGrp="1"/>
          </p:cNvSpPr>
          <p:nvPr>
            <p:ph type="title"/>
          </p:nvPr>
        </p:nvSpPr>
        <p:spPr/>
        <p:txBody>
          <a:bodyPr/>
          <a:lstStyle/>
          <a:p>
            <a:r>
              <a:rPr lang="en-US" dirty="0"/>
              <a:t>When is a constructor called</a:t>
            </a:r>
            <a:endParaRPr lang="en-ID" dirty="0"/>
          </a:p>
        </p:txBody>
      </p:sp>
      <p:sp>
        <p:nvSpPr>
          <p:cNvPr id="3" name="Text Placeholder 2">
            <a:extLst>
              <a:ext uri="{FF2B5EF4-FFF2-40B4-BE49-F238E27FC236}">
                <a16:creationId xmlns:a16="http://schemas.microsoft.com/office/drawing/2014/main" id="{9667DFD4-E10C-46E2-89D4-8F0A362EB2D0}"/>
              </a:ext>
            </a:extLst>
          </p:cNvPr>
          <p:cNvSpPr>
            <a:spLocks noGrp="1"/>
          </p:cNvSpPr>
          <p:nvPr>
            <p:ph type="body" idx="1"/>
          </p:nvPr>
        </p:nvSpPr>
        <p:spPr/>
        <p:txBody>
          <a:bodyPr anchor="t"/>
          <a:lstStyle/>
          <a:p>
            <a:r>
              <a:rPr lang="en-US" sz="1600" dirty="0"/>
              <a:t>Every time an object is created using new() keyword, at least one constructor is called. It calls a default constructor.</a:t>
            </a:r>
          </a:p>
          <a:p>
            <a:r>
              <a:rPr lang="en-US" sz="1600" dirty="0"/>
              <a:t>Note: It is called constructor because it constructs the values at the time of object creation. It is not necessary to write a constructor for a class. It is because java compiler creates a default constructor if your class doesn't have any.</a:t>
            </a:r>
            <a:endParaRPr lang="en-ID" sz="1600" dirty="0"/>
          </a:p>
        </p:txBody>
      </p:sp>
      <p:sp>
        <p:nvSpPr>
          <p:cNvPr id="4" name="Slide Number Placeholder 3">
            <a:extLst>
              <a:ext uri="{FF2B5EF4-FFF2-40B4-BE49-F238E27FC236}">
                <a16:creationId xmlns:a16="http://schemas.microsoft.com/office/drawing/2014/main" id="{29695745-11F9-4398-865B-AD7C69F08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67473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CE2A-6D2E-4210-80A1-AEEBB89809EB}"/>
              </a:ext>
            </a:extLst>
          </p:cNvPr>
          <p:cNvSpPr>
            <a:spLocks noGrp="1"/>
          </p:cNvSpPr>
          <p:nvPr>
            <p:ph type="title"/>
          </p:nvPr>
        </p:nvSpPr>
        <p:spPr/>
        <p:txBody>
          <a:bodyPr/>
          <a:lstStyle/>
          <a:p>
            <a:r>
              <a:rPr lang="en-US" dirty="0"/>
              <a:t>Rules for creating Java constructor</a:t>
            </a:r>
            <a:endParaRPr lang="en-ID" dirty="0"/>
          </a:p>
        </p:txBody>
      </p:sp>
      <p:sp>
        <p:nvSpPr>
          <p:cNvPr id="3" name="Text Placeholder 2">
            <a:extLst>
              <a:ext uri="{FF2B5EF4-FFF2-40B4-BE49-F238E27FC236}">
                <a16:creationId xmlns:a16="http://schemas.microsoft.com/office/drawing/2014/main" id="{81321881-6D19-4AFD-BFBD-57ECC89B215A}"/>
              </a:ext>
            </a:extLst>
          </p:cNvPr>
          <p:cNvSpPr>
            <a:spLocks noGrp="1"/>
          </p:cNvSpPr>
          <p:nvPr>
            <p:ph type="body" idx="1"/>
          </p:nvPr>
        </p:nvSpPr>
        <p:spPr/>
        <p:txBody>
          <a:bodyPr anchor="t"/>
          <a:lstStyle/>
          <a:p>
            <a:r>
              <a:rPr lang="en-US" sz="1600" dirty="0"/>
              <a:t>There are two rules defined for the constructor.</a:t>
            </a:r>
          </a:p>
          <a:p>
            <a:r>
              <a:rPr lang="en-US" sz="1600" dirty="0"/>
              <a:t>Constructor name must be the same as its class name</a:t>
            </a:r>
          </a:p>
          <a:p>
            <a:r>
              <a:rPr lang="en-US" sz="1600" dirty="0"/>
              <a:t>A Constructor must have no explicit return type</a:t>
            </a:r>
          </a:p>
          <a:p>
            <a:r>
              <a:rPr lang="en-US" sz="1600" dirty="0"/>
              <a:t>A Java constructor cannot be abstract, static, final, and synchronized</a:t>
            </a:r>
            <a:endParaRPr lang="en-ID" sz="1600" dirty="0"/>
          </a:p>
        </p:txBody>
      </p:sp>
      <p:sp>
        <p:nvSpPr>
          <p:cNvPr id="4" name="Slide Number Placeholder 3">
            <a:extLst>
              <a:ext uri="{FF2B5EF4-FFF2-40B4-BE49-F238E27FC236}">
                <a16:creationId xmlns:a16="http://schemas.microsoft.com/office/drawing/2014/main" id="{224B05DE-9305-4B7F-AB0A-387F553668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660365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8862-B1F2-41D8-A941-9BE81B9FB1FE}"/>
              </a:ext>
            </a:extLst>
          </p:cNvPr>
          <p:cNvSpPr>
            <a:spLocks noGrp="1"/>
          </p:cNvSpPr>
          <p:nvPr>
            <p:ph type="title"/>
          </p:nvPr>
        </p:nvSpPr>
        <p:spPr/>
        <p:txBody>
          <a:bodyPr/>
          <a:lstStyle/>
          <a:p>
            <a:r>
              <a:rPr lang="en-US" dirty="0"/>
              <a:t>Types of Java constructors</a:t>
            </a:r>
            <a:endParaRPr lang="en-ID" dirty="0"/>
          </a:p>
        </p:txBody>
      </p:sp>
      <p:sp>
        <p:nvSpPr>
          <p:cNvPr id="3" name="Text Placeholder 2">
            <a:extLst>
              <a:ext uri="{FF2B5EF4-FFF2-40B4-BE49-F238E27FC236}">
                <a16:creationId xmlns:a16="http://schemas.microsoft.com/office/drawing/2014/main" id="{5B9DD1FB-1F1D-466A-A9A3-E06E6042F231}"/>
              </a:ext>
            </a:extLst>
          </p:cNvPr>
          <p:cNvSpPr>
            <a:spLocks noGrp="1"/>
          </p:cNvSpPr>
          <p:nvPr>
            <p:ph type="body" idx="1"/>
          </p:nvPr>
        </p:nvSpPr>
        <p:spPr/>
        <p:txBody>
          <a:bodyPr anchor="t"/>
          <a:lstStyle/>
          <a:p>
            <a:pPr marL="76200" indent="0">
              <a:buNone/>
            </a:pPr>
            <a:r>
              <a:rPr lang="en-US" sz="1600" dirty="0"/>
              <a:t>There are two types of constructors in Java:</a:t>
            </a:r>
          </a:p>
          <a:p>
            <a:r>
              <a:rPr lang="en-US" sz="1600" dirty="0"/>
              <a:t>Default constructor (no-</a:t>
            </a:r>
            <a:r>
              <a:rPr lang="en-US" sz="1600" dirty="0" err="1"/>
              <a:t>arg</a:t>
            </a:r>
            <a:r>
              <a:rPr lang="en-US" sz="1600" dirty="0"/>
              <a:t> constructor)</a:t>
            </a:r>
          </a:p>
          <a:p>
            <a:r>
              <a:rPr lang="en-US" sz="1600" dirty="0"/>
              <a:t>Parameterized constructor</a:t>
            </a:r>
            <a:endParaRPr lang="en-ID" sz="1600" dirty="0"/>
          </a:p>
        </p:txBody>
      </p:sp>
      <p:sp>
        <p:nvSpPr>
          <p:cNvPr id="4" name="Slide Number Placeholder 3">
            <a:extLst>
              <a:ext uri="{FF2B5EF4-FFF2-40B4-BE49-F238E27FC236}">
                <a16:creationId xmlns:a16="http://schemas.microsoft.com/office/drawing/2014/main" id="{3D693FAC-DE36-493A-B27D-F13547235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3DDF8A65-1220-43F5-8F76-E55ACB2D3AC2}"/>
              </a:ext>
            </a:extLst>
          </p:cNvPr>
          <p:cNvPicPr>
            <a:picLocks noChangeAspect="1"/>
          </p:cNvPicPr>
          <p:nvPr/>
        </p:nvPicPr>
        <p:blipFill>
          <a:blip r:embed="rId2"/>
          <a:stretch>
            <a:fillRect/>
          </a:stretch>
        </p:blipFill>
        <p:spPr>
          <a:xfrm>
            <a:off x="3872615" y="2038350"/>
            <a:ext cx="3745385" cy="2434500"/>
          </a:xfrm>
          <a:prstGeom prst="rect">
            <a:avLst/>
          </a:prstGeom>
        </p:spPr>
      </p:pic>
    </p:spTree>
    <p:extLst>
      <p:ext uri="{BB962C8B-B14F-4D97-AF65-F5344CB8AC3E}">
        <p14:creationId xmlns:p14="http://schemas.microsoft.com/office/powerpoint/2010/main" val="151136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a:xfrm>
            <a:off x="814275" y="1327350"/>
            <a:ext cx="4595925" cy="3145500"/>
          </a:xfrm>
        </p:spPr>
        <p:txBody>
          <a:bodyPr anchor="t"/>
          <a:lstStyle/>
          <a:p>
            <a:r>
              <a:rPr lang="en-US" sz="1600" dirty="0"/>
              <a:t>A constructor is called "Default Constructor" when it doesn't have any parameter.</a:t>
            </a:r>
          </a:p>
          <a:p>
            <a:r>
              <a:rPr lang="en-US" sz="1600" dirty="0"/>
              <a:t>Syntax of default constructor:</a:t>
            </a:r>
          </a:p>
          <a:p>
            <a:pPr marL="76200" indent="0">
              <a:buNone/>
            </a:pPr>
            <a:endParaRPr lang="en-US" sz="1600" dirty="0"/>
          </a:p>
        </p:txBody>
      </p:sp>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4849BC31-697C-4A0D-8185-77D4C2320593}"/>
              </a:ext>
            </a:extLst>
          </p:cNvPr>
          <p:cNvPicPr>
            <a:picLocks noChangeAspect="1"/>
          </p:cNvPicPr>
          <p:nvPr/>
        </p:nvPicPr>
        <p:blipFill>
          <a:blip r:embed="rId2"/>
          <a:stretch>
            <a:fillRect/>
          </a:stretch>
        </p:blipFill>
        <p:spPr>
          <a:xfrm>
            <a:off x="1371600" y="2481067"/>
            <a:ext cx="3415106" cy="1981200"/>
          </a:xfrm>
          <a:prstGeom prst="rect">
            <a:avLst/>
          </a:prstGeom>
        </p:spPr>
      </p:pic>
    </p:spTree>
    <p:extLst>
      <p:ext uri="{BB962C8B-B14F-4D97-AF65-F5344CB8AC3E}">
        <p14:creationId xmlns:p14="http://schemas.microsoft.com/office/powerpoint/2010/main" val="45924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a:xfrm>
            <a:off x="814275" y="1327350"/>
            <a:ext cx="4595925" cy="3145500"/>
          </a:xfrm>
        </p:spPr>
        <p:txBody>
          <a:bodyPr anchor="t"/>
          <a:lstStyle/>
          <a:p>
            <a:pPr marL="76200" indent="0">
              <a:buNone/>
            </a:pPr>
            <a:r>
              <a:rPr lang="en-US" sz="1600" dirty="0"/>
              <a:t>What is the purpose of a default constructor?</a:t>
            </a:r>
          </a:p>
          <a:p>
            <a:r>
              <a:rPr lang="en-US" sz="1600" dirty="0"/>
              <a:t>The default constructor is used to provide the default values to the object like 0, null, etc., depending on the type.</a:t>
            </a:r>
            <a:endParaRPr lang="en-ID" sz="1600" dirty="0"/>
          </a:p>
        </p:txBody>
      </p:sp>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23B5E691-1B77-402E-912C-2636C367833B}"/>
              </a:ext>
            </a:extLst>
          </p:cNvPr>
          <p:cNvPicPr>
            <a:picLocks noChangeAspect="1"/>
          </p:cNvPicPr>
          <p:nvPr/>
        </p:nvPicPr>
        <p:blipFill>
          <a:blip r:embed="rId2"/>
          <a:stretch>
            <a:fillRect/>
          </a:stretch>
        </p:blipFill>
        <p:spPr>
          <a:xfrm>
            <a:off x="814275" y="2495550"/>
            <a:ext cx="4419600" cy="1660739"/>
          </a:xfrm>
          <a:prstGeom prst="rect">
            <a:avLst/>
          </a:prstGeom>
        </p:spPr>
      </p:pic>
    </p:spTree>
    <p:extLst>
      <p:ext uri="{BB962C8B-B14F-4D97-AF65-F5344CB8AC3E}">
        <p14:creationId xmlns:p14="http://schemas.microsoft.com/office/powerpoint/2010/main" val="337511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OOPs Concepts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51941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7978-6799-4E5D-8638-A8FBB8AB8F50}"/>
              </a:ext>
            </a:extLst>
          </p:cNvPr>
          <p:cNvSpPr>
            <a:spLocks noGrp="1"/>
          </p:cNvSpPr>
          <p:nvPr>
            <p:ph type="title"/>
          </p:nvPr>
        </p:nvSpPr>
        <p:spPr/>
        <p:txBody>
          <a:bodyPr/>
          <a:lstStyle/>
          <a:p>
            <a:r>
              <a:rPr lang="en-ID" dirty="0"/>
              <a:t>Java Parameterized Constructor</a:t>
            </a:r>
          </a:p>
        </p:txBody>
      </p:sp>
      <p:sp>
        <p:nvSpPr>
          <p:cNvPr id="3" name="Text Placeholder 2">
            <a:extLst>
              <a:ext uri="{FF2B5EF4-FFF2-40B4-BE49-F238E27FC236}">
                <a16:creationId xmlns:a16="http://schemas.microsoft.com/office/drawing/2014/main" id="{95D62744-3F2B-4C54-A320-3FAC29D789D0}"/>
              </a:ext>
            </a:extLst>
          </p:cNvPr>
          <p:cNvSpPr>
            <a:spLocks noGrp="1"/>
          </p:cNvSpPr>
          <p:nvPr>
            <p:ph type="body" idx="1"/>
          </p:nvPr>
        </p:nvSpPr>
        <p:spPr>
          <a:xfrm>
            <a:off x="814275" y="1327350"/>
            <a:ext cx="4138725" cy="3145500"/>
          </a:xfrm>
        </p:spPr>
        <p:txBody>
          <a:bodyPr anchor="t"/>
          <a:lstStyle/>
          <a:p>
            <a:r>
              <a:rPr lang="en-US" sz="1600" dirty="0"/>
              <a:t>A constructor which has a specific number of parameters is called a parameterized constructor.</a:t>
            </a:r>
          </a:p>
          <a:p>
            <a:pPr marL="76200" indent="0">
              <a:buNone/>
            </a:pPr>
            <a:r>
              <a:rPr lang="en-US" sz="1600" dirty="0"/>
              <a:t>Why use the parameterized constructor?</a:t>
            </a:r>
          </a:p>
          <a:p>
            <a:r>
              <a:rPr lang="en-US" sz="1600" dirty="0"/>
              <a:t>The parameterized constructor is used to provide different values to the distinct objects. However, you can provide the same values also.</a:t>
            </a:r>
            <a:endParaRPr lang="en-ID" sz="1600" dirty="0"/>
          </a:p>
        </p:txBody>
      </p:sp>
      <p:sp>
        <p:nvSpPr>
          <p:cNvPr id="4" name="Slide Number Placeholder 3">
            <a:extLst>
              <a:ext uri="{FF2B5EF4-FFF2-40B4-BE49-F238E27FC236}">
                <a16:creationId xmlns:a16="http://schemas.microsoft.com/office/drawing/2014/main" id="{356BB550-80B7-4A5C-8A95-88B834280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a:extLst>
              <a:ext uri="{FF2B5EF4-FFF2-40B4-BE49-F238E27FC236}">
                <a16:creationId xmlns:a16="http://schemas.microsoft.com/office/drawing/2014/main" id="{C1BDDE65-BFB9-4EE7-8CE2-67BAF0F34237}"/>
              </a:ext>
            </a:extLst>
          </p:cNvPr>
          <p:cNvPicPr>
            <a:picLocks noChangeAspect="1"/>
          </p:cNvPicPr>
          <p:nvPr/>
        </p:nvPicPr>
        <p:blipFill>
          <a:blip r:embed="rId2"/>
          <a:stretch>
            <a:fillRect/>
          </a:stretch>
        </p:blipFill>
        <p:spPr>
          <a:xfrm>
            <a:off x="4953000" y="1327350"/>
            <a:ext cx="3590143" cy="2768400"/>
          </a:xfrm>
          <a:prstGeom prst="rect">
            <a:avLst/>
          </a:prstGeom>
        </p:spPr>
      </p:pic>
    </p:spTree>
    <p:extLst>
      <p:ext uri="{BB962C8B-B14F-4D97-AF65-F5344CB8AC3E}">
        <p14:creationId xmlns:p14="http://schemas.microsoft.com/office/powerpoint/2010/main" val="76113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EA5B-3DEF-4B05-B413-6A41D1987976}"/>
              </a:ext>
            </a:extLst>
          </p:cNvPr>
          <p:cNvSpPr>
            <a:spLocks noGrp="1"/>
          </p:cNvSpPr>
          <p:nvPr>
            <p:ph type="title"/>
          </p:nvPr>
        </p:nvSpPr>
        <p:spPr/>
        <p:txBody>
          <a:bodyPr/>
          <a:lstStyle/>
          <a:p>
            <a:r>
              <a:rPr lang="en-US" dirty="0"/>
              <a:t>Constructor Overloading in Java</a:t>
            </a:r>
            <a:endParaRPr lang="en-ID" dirty="0"/>
          </a:p>
        </p:txBody>
      </p:sp>
      <p:sp>
        <p:nvSpPr>
          <p:cNvPr id="3" name="Text Placeholder 2">
            <a:extLst>
              <a:ext uri="{FF2B5EF4-FFF2-40B4-BE49-F238E27FC236}">
                <a16:creationId xmlns:a16="http://schemas.microsoft.com/office/drawing/2014/main" id="{C87E1DFD-88F5-44DB-B27E-10204A32E1B9}"/>
              </a:ext>
            </a:extLst>
          </p:cNvPr>
          <p:cNvSpPr>
            <a:spLocks noGrp="1"/>
          </p:cNvSpPr>
          <p:nvPr>
            <p:ph type="body" idx="1"/>
          </p:nvPr>
        </p:nvSpPr>
        <p:spPr>
          <a:xfrm>
            <a:off x="814275" y="1327350"/>
            <a:ext cx="4138725" cy="3145500"/>
          </a:xfrm>
        </p:spPr>
        <p:txBody>
          <a:bodyPr anchor="t"/>
          <a:lstStyle/>
          <a:p>
            <a:r>
              <a:rPr lang="en-US" sz="1600" dirty="0"/>
              <a:t>In Java, a constructor is just like a method but without return type. It can also be overloaded like Java methods.</a:t>
            </a:r>
          </a:p>
          <a:p>
            <a:r>
              <a:rPr lang="en-US" sz="1600" dirty="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endParaRPr lang="en-ID" sz="1600" dirty="0"/>
          </a:p>
        </p:txBody>
      </p:sp>
      <p:sp>
        <p:nvSpPr>
          <p:cNvPr id="4" name="Slide Number Placeholder 3">
            <a:extLst>
              <a:ext uri="{FF2B5EF4-FFF2-40B4-BE49-F238E27FC236}">
                <a16:creationId xmlns:a16="http://schemas.microsoft.com/office/drawing/2014/main" id="{B7F41126-C393-49B6-87FB-9E759B390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AD3D5F68-FA5C-4844-83A2-4C4F2EE8ABB9}"/>
              </a:ext>
            </a:extLst>
          </p:cNvPr>
          <p:cNvPicPr>
            <a:picLocks noChangeAspect="1"/>
          </p:cNvPicPr>
          <p:nvPr/>
        </p:nvPicPr>
        <p:blipFill>
          <a:blip r:embed="rId2"/>
          <a:stretch>
            <a:fillRect/>
          </a:stretch>
        </p:blipFill>
        <p:spPr>
          <a:xfrm>
            <a:off x="5029200" y="1333700"/>
            <a:ext cx="3157164" cy="3309150"/>
          </a:xfrm>
          <a:prstGeom prst="rect">
            <a:avLst/>
          </a:prstGeom>
        </p:spPr>
      </p:pic>
    </p:spTree>
    <p:extLst>
      <p:ext uri="{BB962C8B-B14F-4D97-AF65-F5344CB8AC3E}">
        <p14:creationId xmlns:p14="http://schemas.microsoft.com/office/powerpoint/2010/main" val="218197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D7FF-84EB-4D6D-9DAF-FCB10029B4B3}"/>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BC494374-1912-4116-8416-6AD860CD5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a:extLst>
              <a:ext uri="{FF2B5EF4-FFF2-40B4-BE49-F238E27FC236}">
                <a16:creationId xmlns:a16="http://schemas.microsoft.com/office/drawing/2014/main" id="{B08E6630-3B40-490C-BCB9-A10DE02A19D0}"/>
              </a:ext>
            </a:extLst>
          </p:cNvPr>
          <p:cNvPicPr>
            <a:picLocks noChangeAspect="1"/>
          </p:cNvPicPr>
          <p:nvPr/>
        </p:nvPicPr>
        <p:blipFill>
          <a:blip r:embed="rId2"/>
          <a:stretch>
            <a:fillRect/>
          </a:stretch>
        </p:blipFill>
        <p:spPr>
          <a:xfrm>
            <a:off x="814275" y="1352550"/>
            <a:ext cx="6348525" cy="2651395"/>
          </a:xfrm>
          <a:prstGeom prst="rect">
            <a:avLst/>
          </a:prstGeom>
        </p:spPr>
      </p:pic>
    </p:spTree>
    <p:extLst>
      <p:ext uri="{BB962C8B-B14F-4D97-AF65-F5344CB8AC3E}">
        <p14:creationId xmlns:p14="http://schemas.microsoft.com/office/powerpoint/2010/main" val="2888629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B60B-84A3-4BAB-A8B0-3012582B6126}"/>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EF1A5950-D413-4345-9F15-0B8C0BDC16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0A9483C2-2E59-40D4-9E1A-F0E96A2F2E02}"/>
              </a:ext>
            </a:extLst>
          </p:cNvPr>
          <p:cNvPicPr>
            <a:picLocks noChangeAspect="1"/>
          </p:cNvPicPr>
          <p:nvPr/>
        </p:nvPicPr>
        <p:blipFill>
          <a:blip r:embed="rId2"/>
          <a:stretch>
            <a:fillRect/>
          </a:stretch>
        </p:blipFill>
        <p:spPr>
          <a:xfrm>
            <a:off x="814275" y="1352550"/>
            <a:ext cx="4519725" cy="3466764"/>
          </a:xfrm>
          <a:prstGeom prst="rect">
            <a:avLst/>
          </a:prstGeom>
        </p:spPr>
      </p:pic>
    </p:spTree>
    <p:extLst>
      <p:ext uri="{BB962C8B-B14F-4D97-AF65-F5344CB8AC3E}">
        <p14:creationId xmlns:p14="http://schemas.microsoft.com/office/powerpoint/2010/main" val="1821276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static</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627317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F3580-C4C4-48FD-9F40-4C502CE183BB}"/>
              </a:ext>
            </a:extLst>
          </p:cNvPr>
          <p:cNvSpPr>
            <a:spLocks noGrp="1"/>
          </p:cNvSpPr>
          <p:nvPr>
            <p:ph type="title"/>
          </p:nvPr>
        </p:nvSpPr>
        <p:spPr/>
        <p:txBody>
          <a:bodyPr/>
          <a:lstStyle/>
          <a:p>
            <a:r>
              <a:rPr lang="en-ID" dirty="0"/>
              <a:t>Java static keyword</a:t>
            </a:r>
          </a:p>
        </p:txBody>
      </p:sp>
      <p:sp>
        <p:nvSpPr>
          <p:cNvPr id="6" name="Text Placeholder 5">
            <a:extLst>
              <a:ext uri="{FF2B5EF4-FFF2-40B4-BE49-F238E27FC236}">
                <a16:creationId xmlns:a16="http://schemas.microsoft.com/office/drawing/2014/main" id="{529F7CD5-9A98-44FC-A6F1-D3FD46B799FD}"/>
              </a:ext>
            </a:extLst>
          </p:cNvPr>
          <p:cNvSpPr>
            <a:spLocks noGrp="1"/>
          </p:cNvSpPr>
          <p:nvPr>
            <p:ph type="body" idx="1"/>
          </p:nvPr>
        </p:nvSpPr>
        <p:spPr/>
        <p:txBody>
          <a:bodyPr anchor="t"/>
          <a:lstStyle/>
          <a:p>
            <a:pPr marL="76200" indent="0">
              <a:buNone/>
            </a:pPr>
            <a:r>
              <a:rPr lang="en-US" sz="1600" dirty="0"/>
              <a:t>The static keyword in Java is used for memory management mainly. We can apply java static keyword with variables, methods, blocks and nested class. The static keyword belongs to the class than an instance of the class.</a:t>
            </a:r>
          </a:p>
          <a:p>
            <a:pPr marL="76200" indent="0">
              <a:buNone/>
            </a:pPr>
            <a:r>
              <a:rPr lang="en-US" sz="1600" dirty="0"/>
              <a:t>The static can be:</a:t>
            </a:r>
          </a:p>
          <a:p>
            <a:r>
              <a:rPr lang="en-US" sz="1600" dirty="0"/>
              <a:t>Variable (also known as a class variable)</a:t>
            </a:r>
          </a:p>
          <a:p>
            <a:r>
              <a:rPr lang="en-US" sz="1600" dirty="0"/>
              <a:t>Method (also known as a class method)</a:t>
            </a:r>
          </a:p>
          <a:p>
            <a:r>
              <a:rPr lang="en-US" sz="1600" dirty="0"/>
              <a:t>Block</a:t>
            </a:r>
          </a:p>
          <a:p>
            <a:r>
              <a:rPr lang="en-US" sz="1600" dirty="0"/>
              <a:t>Nested class</a:t>
            </a:r>
            <a:endParaRPr lang="en-ID" sz="1600" dirty="0"/>
          </a:p>
        </p:txBody>
      </p:sp>
      <p:sp>
        <p:nvSpPr>
          <p:cNvPr id="4" name="Slide Number Placeholder 3">
            <a:extLst>
              <a:ext uri="{FF2B5EF4-FFF2-40B4-BE49-F238E27FC236}">
                <a16:creationId xmlns:a16="http://schemas.microsoft.com/office/drawing/2014/main" id="{FA32742A-4469-4280-9224-C0560A4F97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4216200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a:t>
            </a:r>
            <a:endParaRPr lang="en-ID" dirty="0"/>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a:xfrm>
            <a:off x="814275" y="1327350"/>
            <a:ext cx="4672125" cy="3145500"/>
          </a:xfrm>
        </p:spPr>
        <p:txBody>
          <a:bodyPr anchor="t"/>
          <a:lstStyle/>
          <a:p>
            <a:pPr marL="76200" indent="0">
              <a:buNone/>
            </a:pPr>
            <a:r>
              <a:rPr lang="en-US" sz="1600" dirty="0"/>
              <a:t>If you declare any variable as static, it is known as a static variable.</a:t>
            </a:r>
          </a:p>
          <a:p>
            <a:r>
              <a:rPr lang="en-US" sz="1600" dirty="0"/>
              <a:t>The static variable can be used to refer to the common property of all objects (which is not unique for each object), for example, the company name of employees, college name of students, etc.</a:t>
            </a:r>
          </a:p>
          <a:p>
            <a:r>
              <a:rPr lang="en-US" sz="1600" dirty="0"/>
              <a:t>The static variable gets memory only once in the class area at the time of class loading.</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8CBE1BA6-A665-4964-9BB7-A982A049B56C}"/>
              </a:ext>
            </a:extLst>
          </p:cNvPr>
          <p:cNvPicPr>
            <a:picLocks noChangeAspect="1"/>
          </p:cNvPicPr>
          <p:nvPr/>
        </p:nvPicPr>
        <p:blipFill>
          <a:blip r:embed="rId2"/>
          <a:stretch>
            <a:fillRect/>
          </a:stretch>
        </p:blipFill>
        <p:spPr>
          <a:xfrm>
            <a:off x="5486400" y="1327350"/>
            <a:ext cx="2723819" cy="2416818"/>
          </a:xfrm>
          <a:prstGeom prst="rect">
            <a:avLst/>
          </a:prstGeom>
        </p:spPr>
      </p:pic>
    </p:spTree>
    <p:extLst>
      <p:ext uri="{BB962C8B-B14F-4D97-AF65-F5344CB8AC3E}">
        <p14:creationId xmlns:p14="http://schemas.microsoft.com/office/powerpoint/2010/main" val="2808359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 - Example</a:t>
            </a:r>
            <a:endParaRPr lang="en-ID"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7" name="Picture 6">
            <a:extLst>
              <a:ext uri="{FF2B5EF4-FFF2-40B4-BE49-F238E27FC236}">
                <a16:creationId xmlns:a16="http://schemas.microsoft.com/office/drawing/2014/main" id="{7DDEE65D-2FBB-4974-A185-82328F0929D0}"/>
              </a:ext>
            </a:extLst>
          </p:cNvPr>
          <p:cNvPicPr>
            <a:picLocks noChangeAspect="1"/>
          </p:cNvPicPr>
          <p:nvPr/>
        </p:nvPicPr>
        <p:blipFill>
          <a:blip r:embed="rId2"/>
          <a:stretch>
            <a:fillRect/>
          </a:stretch>
        </p:blipFill>
        <p:spPr>
          <a:xfrm>
            <a:off x="814275" y="1352551"/>
            <a:ext cx="3071925" cy="2314022"/>
          </a:xfrm>
          <a:prstGeom prst="rect">
            <a:avLst/>
          </a:prstGeom>
        </p:spPr>
      </p:pic>
      <p:pic>
        <p:nvPicPr>
          <p:cNvPr id="9" name="Picture 8">
            <a:extLst>
              <a:ext uri="{FF2B5EF4-FFF2-40B4-BE49-F238E27FC236}">
                <a16:creationId xmlns:a16="http://schemas.microsoft.com/office/drawing/2014/main" id="{3C2627A1-A8E5-4540-85A5-2123C4396006}"/>
              </a:ext>
            </a:extLst>
          </p:cNvPr>
          <p:cNvPicPr>
            <a:picLocks noChangeAspect="1"/>
          </p:cNvPicPr>
          <p:nvPr/>
        </p:nvPicPr>
        <p:blipFill>
          <a:blip r:embed="rId3"/>
          <a:stretch>
            <a:fillRect/>
          </a:stretch>
        </p:blipFill>
        <p:spPr>
          <a:xfrm>
            <a:off x="4191000" y="1352551"/>
            <a:ext cx="3101377" cy="1447799"/>
          </a:xfrm>
          <a:prstGeom prst="rect">
            <a:avLst/>
          </a:prstGeom>
        </p:spPr>
      </p:pic>
    </p:spTree>
    <p:extLst>
      <p:ext uri="{BB962C8B-B14F-4D97-AF65-F5344CB8AC3E}">
        <p14:creationId xmlns:p14="http://schemas.microsoft.com/office/powerpoint/2010/main" val="1266829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If you apply static keyword with any method, it is known as static method.</a:t>
            </a:r>
          </a:p>
          <a:p>
            <a:r>
              <a:rPr lang="en-US" sz="1600" dirty="0"/>
              <a:t>A static method belongs to the class rather than the object of a class.</a:t>
            </a:r>
          </a:p>
          <a:p>
            <a:r>
              <a:rPr lang="en-US" sz="1600" dirty="0"/>
              <a:t>A static method can be invoked without the need for creating an instance of a class.</a:t>
            </a:r>
          </a:p>
          <a:p>
            <a:r>
              <a:rPr lang="en-US" sz="1600" dirty="0"/>
              <a:t>A static method can access static data member and can change the value of it..</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271863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3FBB-B5A1-4027-8933-02ABAEC65930}"/>
              </a:ext>
            </a:extLst>
          </p:cNvPr>
          <p:cNvSpPr>
            <a:spLocks noGrp="1"/>
          </p:cNvSpPr>
          <p:nvPr>
            <p:ph type="title"/>
          </p:nvPr>
        </p:nvSpPr>
        <p:spPr/>
        <p:txBody>
          <a:bodyPr/>
          <a:lstStyle/>
          <a:p>
            <a:r>
              <a:rPr lang="en-US" dirty="0"/>
              <a:t>Java static method - Example</a:t>
            </a:r>
            <a:endParaRPr lang="en-ID" dirty="0"/>
          </a:p>
        </p:txBody>
      </p:sp>
      <p:sp>
        <p:nvSpPr>
          <p:cNvPr id="4" name="Slide Number Placeholder 3">
            <a:extLst>
              <a:ext uri="{FF2B5EF4-FFF2-40B4-BE49-F238E27FC236}">
                <a16:creationId xmlns:a16="http://schemas.microsoft.com/office/drawing/2014/main" id="{FAA3FF7B-4118-49A2-BEF7-6F3F60223F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Picture 4">
            <a:extLst>
              <a:ext uri="{FF2B5EF4-FFF2-40B4-BE49-F238E27FC236}">
                <a16:creationId xmlns:a16="http://schemas.microsoft.com/office/drawing/2014/main" id="{701C1473-0486-44E9-844F-C36E5DB3D133}"/>
              </a:ext>
            </a:extLst>
          </p:cNvPr>
          <p:cNvPicPr>
            <a:picLocks noChangeAspect="1"/>
          </p:cNvPicPr>
          <p:nvPr/>
        </p:nvPicPr>
        <p:blipFill>
          <a:blip r:embed="rId2"/>
          <a:stretch>
            <a:fillRect/>
          </a:stretch>
        </p:blipFill>
        <p:spPr>
          <a:xfrm>
            <a:off x="814275" y="1374717"/>
            <a:ext cx="2690925" cy="2461910"/>
          </a:xfrm>
          <a:prstGeom prst="rect">
            <a:avLst/>
          </a:prstGeom>
        </p:spPr>
      </p:pic>
      <p:pic>
        <p:nvPicPr>
          <p:cNvPr id="6" name="Picture 5">
            <a:extLst>
              <a:ext uri="{FF2B5EF4-FFF2-40B4-BE49-F238E27FC236}">
                <a16:creationId xmlns:a16="http://schemas.microsoft.com/office/drawing/2014/main" id="{3C81CC53-A55E-46D5-BB49-6E52A6C428C8}"/>
              </a:ext>
            </a:extLst>
          </p:cNvPr>
          <p:cNvPicPr>
            <a:picLocks noChangeAspect="1"/>
          </p:cNvPicPr>
          <p:nvPr/>
        </p:nvPicPr>
        <p:blipFill>
          <a:blip r:embed="rId3"/>
          <a:stretch>
            <a:fillRect/>
          </a:stretch>
        </p:blipFill>
        <p:spPr>
          <a:xfrm>
            <a:off x="3733800" y="1374717"/>
            <a:ext cx="3124662" cy="1654233"/>
          </a:xfrm>
          <a:prstGeom prst="rect">
            <a:avLst/>
          </a:prstGeom>
        </p:spPr>
      </p:pic>
    </p:spTree>
    <p:extLst>
      <p:ext uri="{BB962C8B-B14F-4D97-AF65-F5344CB8AC3E}">
        <p14:creationId xmlns:p14="http://schemas.microsoft.com/office/powerpoint/2010/main" val="383498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p:txBody>
          <a:bodyPr anchor="t"/>
          <a:lstStyle/>
          <a:p>
            <a:r>
              <a:rPr lang="en-US" sz="1400" dirty="0"/>
              <a:t>Object-Oriented Programming is a paradigm that provides many concepts such as inheritance, data binding, polymorphism, etc.</a:t>
            </a:r>
          </a:p>
          <a:p>
            <a:r>
              <a:rPr lang="en-US" sz="1400" dirty="0" err="1"/>
              <a:t>Simula</a:t>
            </a:r>
            <a:r>
              <a:rPr lang="en-US" sz="1400" dirty="0"/>
              <a:t> is considered the first object-oriented programming language. The programming paradigm where everything is represented as an object is known as a truly object-oriented programming language.</a:t>
            </a:r>
          </a:p>
        </p:txBody>
      </p:sp>
      <p:sp>
        <p:nvSpPr>
          <p:cNvPr id="2" name="Text Placeholder 1">
            <a:extLst>
              <a:ext uri="{FF2B5EF4-FFF2-40B4-BE49-F238E27FC236}">
                <a16:creationId xmlns:a16="http://schemas.microsoft.com/office/drawing/2014/main" id="{7AF8E901-98D6-4F08-80E9-CB1633E4D026}"/>
              </a:ext>
            </a:extLst>
          </p:cNvPr>
          <p:cNvSpPr>
            <a:spLocks noGrp="1"/>
          </p:cNvSpPr>
          <p:nvPr>
            <p:ph type="body" idx="13"/>
          </p:nvPr>
        </p:nvSpPr>
        <p:spPr/>
        <p:txBody>
          <a:bodyPr/>
          <a:lstStyle/>
          <a:p>
            <a:r>
              <a:rPr lang="en-US" dirty="0"/>
              <a:t>Smalltalk is considered the first truly object-oriented programming language.</a:t>
            </a:r>
          </a:p>
          <a:p>
            <a:r>
              <a:rPr lang="en-US" dirty="0"/>
              <a:t>The popular object-oriented languages are Java, C#, PHP, Python, C++, etc.</a:t>
            </a:r>
          </a:p>
          <a:p>
            <a:r>
              <a:rPr lang="en-US" dirty="0"/>
              <a:t>The main aim of object-oriented programming is to implement real-world entities for example object, classes, abstraction, inheritance, polymorphism, etc.</a:t>
            </a:r>
            <a:endParaRPr lang="en-ID" dirty="0"/>
          </a:p>
          <a:p>
            <a:endParaRPr lang="en-ID" dirty="0"/>
          </a:p>
        </p:txBody>
      </p:sp>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Java OOPs Concepts</a:t>
            </a:r>
            <a:endParaRPr lang="en-ID" dirty="0"/>
          </a:p>
        </p:txBody>
      </p:sp>
    </p:spTree>
    <p:extLst>
      <p:ext uri="{BB962C8B-B14F-4D97-AF65-F5344CB8AC3E}">
        <p14:creationId xmlns:p14="http://schemas.microsoft.com/office/powerpoint/2010/main" val="1136171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pPr marL="76200"/>
            <a:r>
              <a:rPr lang="en-US" dirty="0"/>
              <a:t>Restrictions for the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There are two main restrictions for the static method. They are:</a:t>
            </a:r>
          </a:p>
          <a:p>
            <a:r>
              <a:rPr lang="en-US" sz="1600" dirty="0"/>
              <a:t>The static method can not use non static data member or call non-static method directly.</a:t>
            </a:r>
          </a:p>
          <a:p>
            <a:r>
              <a:rPr lang="en-US" sz="1600" dirty="0"/>
              <a:t>this and super cannot be used in static context.</a:t>
            </a:r>
          </a:p>
          <a:p>
            <a:pPr marL="76200" indent="0">
              <a:buNone/>
            </a:pPr>
            <a:endParaRPr lang="en-US" sz="1600" dirty="0"/>
          </a:p>
          <a:p>
            <a:pPr marL="76200" indent="0">
              <a:buNone/>
            </a:pPr>
            <a:r>
              <a:rPr lang="en-US" sz="1600" dirty="0"/>
              <a:t>Why is the Java main method static?</a:t>
            </a:r>
          </a:p>
          <a:p>
            <a:r>
              <a:rPr lang="en-US" sz="1600" dirty="0"/>
              <a:t>It is because the object is not required to call a static method. If it were a non-static method, JVM creates an object first then call main() method that will lead the problem of extra memory allocation.</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924763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F0EB-4D75-4365-BEBF-FC2BDE3A5DCB}"/>
              </a:ext>
            </a:extLst>
          </p:cNvPr>
          <p:cNvSpPr>
            <a:spLocks noGrp="1"/>
          </p:cNvSpPr>
          <p:nvPr>
            <p:ph type="title"/>
          </p:nvPr>
        </p:nvSpPr>
        <p:spPr/>
        <p:txBody>
          <a:bodyPr/>
          <a:lstStyle/>
          <a:p>
            <a:r>
              <a:rPr lang="en-US" dirty="0"/>
              <a:t>Java static block</a:t>
            </a:r>
            <a:endParaRPr lang="en-ID" dirty="0"/>
          </a:p>
        </p:txBody>
      </p:sp>
      <p:sp>
        <p:nvSpPr>
          <p:cNvPr id="3" name="Text Placeholder 2">
            <a:extLst>
              <a:ext uri="{FF2B5EF4-FFF2-40B4-BE49-F238E27FC236}">
                <a16:creationId xmlns:a16="http://schemas.microsoft.com/office/drawing/2014/main" id="{B57859E1-C0A0-4A14-BBE1-DC9C11E8BFA5}"/>
              </a:ext>
            </a:extLst>
          </p:cNvPr>
          <p:cNvSpPr>
            <a:spLocks noGrp="1"/>
          </p:cNvSpPr>
          <p:nvPr>
            <p:ph type="body" idx="1"/>
          </p:nvPr>
        </p:nvSpPr>
        <p:spPr/>
        <p:txBody>
          <a:bodyPr anchor="t"/>
          <a:lstStyle/>
          <a:p>
            <a:r>
              <a:rPr lang="en-US" sz="1600" dirty="0"/>
              <a:t>Is used to initialize the static data member.</a:t>
            </a:r>
          </a:p>
          <a:p>
            <a:r>
              <a:rPr lang="en-US" sz="1600" dirty="0"/>
              <a:t>It is executed before the main method at the time of </a:t>
            </a:r>
            <a:r>
              <a:rPr lang="en-US" sz="1600" dirty="0" err="1"/>
              <a:t>classloading</a:t>
            </a:r>
            <a:r>
              <a:rPr lang="en-US" sz="1600" dirty="0"/>
              <a:t>.</a:t>
            </a:r>
          </a:p>
          <a:p>
            <a:pPr marL="76200" indent="0">
              <a:buNone/>
            </a:pPr>
            <a:endParaRPr lang="en-US" sz="1600" dirty="0"/>
          </a:p>
          <a:p>
            <a:pPr marL="76200" indent="0">
              <a:buNone/>
            </a:pPr>
            <a:r>
              <a:rPr lang="en-US" sz="1600" dirty="0"/>
              <a:t>Can we execute a program without main() method?</a:t>
            </a:r>
          </a:p>
          <a:p>
            <a:r>
              <a:rPr lang="en-US" sz="1600" dirty="0"/>
              <a:t>No, one of the ways was the static block, but it was possible till JDK 1.6. Since JDK 1.7, it is not possible to execute a java class without the main method.</a:t>
            </a:r>
            <a:endParaRPr lang="en-ID" sz="1600" dirty="0"/>
          </a:p>
        </p:txBody>
      </p:sp>
      <p:sp>
        <p:nvSpPr>
          <p:cNvPr id="4" name="Slide Number Placeholder 3">
            <a:extLst>
              <a:ext uri="{FF2B5EF4-FFF2-40B4-BE49-F238E27FC236}">
                <a16:creationId xmlns:a16="http://schemas.microsoft.com/office/drawing/2014/main" id="{C020825A-555F-462F-A54C-DE12D5EE7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2043046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this</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15825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486BDC-7A39-4B11-B7C5-661BB3229B46}"/>
              </a:ext>
            </a:extLst>
          </p:cNvPr>
          <p:cNvSpPr>
            <a:spLocks noGrp="1"/>
          </p:cNvSpPr>
          <p:nvPr>
            <p:ph type="title"/>
          </p:nvPr>
        </p:nvSpPr>
        <p:spPr/>
        <p:txBody>
          <a:bodyPr/>
          <a:lstStyle/>
          <a:p>
            <a:endParaRPr lang="en-ID" dirty="0"/>
          </a:p>
        </p:txBody>
      </p:sp>
      <p:sp>
        <p:nvSpPr>
          <p:cNvPr id="6" name="Text Placeholder 5">
            <a:extLst>
              <a:ext uri="{FF2B5EF4-FFF2-40B4-BE49-F238E27FC236}">
                <a16:creationId xmlns:a16="http://schemas.microsoft.com/office/drawing/2014/main" id="{0253C06A-2C55-42E0-A72F-DCBA9DECB3A2}"/>
              </a:ext>
            </a:extLst>
          </p:cNvPr>
          <p:cNvSpPr>
            <a:spLocks noGrp="1"/>
          </p:cNvSpPr>
          <p:nvPr>
            <p:ph type="body" idx="1"/>
          </p:nvPr>
        </p:nvSpPr>
        <p:spPr>
          <a:xfrm>
            <a:off x="814275" y="1327350"/>
            <a:ext cx="4976925" cy="3145500"/>
          </a:xfrm>
        </p:spPr>
        <p:txBody>
          <a:bodyPr anchor="t"/>
          <a:lstStyle/>
          <a:p>
            <a:pPr marL="76200" indent="0">
              <a:buNone/>
            </a:pPr>
            <a:r>
              <a:rPr lang="en-US" sz="1600" dirty="0"/>
              <a:t>There can be a lot of usage of java this keyword. In java, this is a reference variable that refers to the current object.</a:t>
            </a:r>
          </a:p>
          <a:p>
            <a:pPr marL="76200" indent="0">
              <a:buNone/>
            </a:pPr>
            <a:r>
              <a:rPr lang="en-US" sz="1600" dirty="0"/>
              <a:t>Here is given the 6 usage of java this keyword:</a:t>
            </a:r>
          </a:p>
          <a:p>
            <a:r>
              <a:rPr lang="en-US" sz="1600" dirty="0"/>
              <a:t>this can be used to refer current class instance variable.</a:t>
            </a:r>
          </a:p>
          <a:p>
            <a:r>
              <a:rPr lang="en-US" sz="1600" dirty="0"/>
              <a:t>this can be used to invoke current class method (implicitly)</a:t>
            </a:r>
          </a:p>
          <a:p>
            <a:r>
              <a:rPr lang="en-US" sz="1600" dirty="0"/>
              <a:t>this() can be used to invoke current class constructor.</a:t>
            </a:r>
          </a:p>
          <a:p>
            <a:r>
              <a:rPr lang="en-US" sz="1600" dirty="0"/>
              <a:t>this can be passed as an argument in the method call.</a:t>
            </a:r>
          </a:p>
          <a:p>
            <a:r>
              <a:rPr lang="en-US" sz="1600" dirty="0"/>
              <a:t>this can be passed as argument in the constructor call.</a:t>
            </a:r>
          </a:p>
          <a:p>
            <a:r>
              <a:rPr lang="en-US" sz="1600" dirty="0"/>
              <a:t>this can be used to return the current class instance from the method.</a:t>
            </a:r>
            <a:endParaRPr lang="en-ID" sz="1600" dirty="0"/>
          </a:p>
        </p:txBody>
      </p:sp>
      <p:sp>
        <p:nvSpPr>
          <p:cNvPr id="4" name="Slide Number Placeholder 3">
            <a:extLst>
              <a:ext uri="{FF2B5EF4-FFF2-40B4-BE49-F238E27FC236}">
                <a16:creationId xmlns:a16="http://schemas.microsoft.com/office/drawing/2014/main" id="{925300B8-58A0-4403-8820-A4C9811ED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7" name="Picture 6">
            <a:extLst>
              <a:ext uri="{FF2B5EF4-FFF2-40B4-BE49-F238E27FC236}">
                <a16:creationId xmlns:a16="http://schemas.microsoft.com/office/drawing/2014/main" id="{FF7D6254-0DB8-4DC3-97F7-C9EF1AC8B898}"/>
              </a:ext>
            </a:extLst>
          </p:cNvPr>
          <p:cNvPicPr>
            <a:picLocks noChangeAspect="1"/>
          </p:cNvPicPr>
          <p:nvPr/>
        </p:nvPicPr>
        <p:blipFill>
          <a:blip r:embed="rId2"/>
          <a:stretch>
            <a:fillRect/>
          </a:stretch>
        </p:blipFill>
        <p:spPr>
          <a:xfrm>
            <a:off x="5843475" y="1327350"/>
            <a:ext cx="2904411" cy="3145500"/>
          </a:xfrm>
          <a:prstGeom prst="rect">
            <a:avLst/>
          </a:prstGeom>
        </p:spPr>
      </p:pic>
    </p:spTree>
    <p:extLst>
      <p:ext uri="{BB962C8B-B14F-4D97-AF65-F5344CB8AC3E}">
        <p14:creationId xmlns:p14="http://schemas.microsoft.com/office/powerpoint/2010/main" val="1720943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C4B0-7EF2-4299-B870-39439543FCCA}"/>
              </a:ext>
            </a:extLst>
          </p:cNvPr>
          <p:cNvSpPr>
            <a:spLocks noGrp="1"/>
          </p:cNvSpPr>
          <p:nvPr>
            <p:ph type="title"/>
          </p:nvPr>
        </p:nvSpPr>
        <p:spPr/>
        <p:txBody>
          <a:bodyPr/>
          <a:lstStyle/>
          <a:p>
            <a:r>
              <a:rPr lang="en-US" dirty="0"/>
              <a:t>1. this: to refer current class instance variable</a:t>
            </a:r>
            <a:endParaRPr lang="en-ID" dirty="0"/>
          </a:p>
        </p:txBody>
      </p:sp>
      <p:sp>
        <p:nvSpPr>
          <p:cNvPr id="3" name="Text Placeholder 2">
            <a:extLst>
              <a:ext uri="{FF2B5EF4-FFF2-40B4-BE49-F238E27FC236}">
                <a16:creationId xmlns:a16="http://schemas.microsoft.com/office/drawing/2014/main" id="{A3CD8DCE-1CD8-4F06-89D4-59CFC1DF41F3}"/>
              </a:ext>
            </a:extLst>
          </p:cNvPr>
          <p:cNvSpPr>
            <a:spLocks noGrp="1"/>
          </p:cNvSpPr>
          <p:nvPr>
            <p:ph type="body" idx="1"/>
          </p:nvPr>
        </p:nvSpPr>
        <p:spPr/>
        <p:txBody>
          <a:bodyPr anchor="t"/>
          <a:lstStyle/>
          <a:p>
            <a:r>
              <a:rPr lang="en-US" sz="1600" dirty="0"/>
              <a:t>The this keyword can be used to refer current class instance variable. If there is ambiguity between the instance variables and parameters, this keyword resolves the problem of ambiguity.</a:t>
            </a:r>
            <a:endParaRPr lang="en-ID" sz="1600" dirty="0"/>
          </a:p>
        </p:txBody>
      </p:sp>
      <p:sp>
        <p:nvSpPr>
          <p:cNvPr id="4" name="Slide Number Placeholder 3">
            <a:extLst>
              <a:ext uri="{FF2B5EF4-FFF2-40B4-BE49-F238E27FC236}">
                <a16:creationId xmlns:a16="http://schemas.microsoft.com/office/drawing/2014/main" id="{BD0DE9C0-1F38-4D56-94C4-6C9F7D157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8" name="Picture 7">
            <a:extLst>
              <a:ext uri="{FF2B5EF4-FFF2-40B4-BE49-F238E27FC236}">
                <a16:creationId xmlns:a16="http://schemas.microsoft.com/office/drawing/2014/main" id="{CCF28650-D33D-4313-A131-9CDACCE639FA}"/>
              </a:ext>
            </a:extLst>
          </p:cNvPr>
          <p:cNvPicPr>
            <a:picLocks noChangeAspect="1"/>
          </p:cNvPicPr>
          <p:nvPr/>
        </p:nvPicPr>
        <p:blipFill>
          <a:blip r:embed="rId2"/>
          <a:stretch>
            <a:fillRect/>
          </a:stretch>
        </p:blipFill>
        <p:spPr>
          <a:xfrm>
            <a:off x="1371600" y="2312400"/>
            <a:ext cx="3410199" cy="2324100"/>
          </a:xfrm>
          <a:prstGeom prst="rect">
            <a:avLst/>
          </a:prstGeom>
        </p:spPr>
      </p:pic>
    </p:spTree>
    <p:extLst>
      <p:ext uri="{BB962C8B-B14F-4D97-AF65-F5344CB8AC3E}">
        <p14:creationId xmlns:p14="http://schemas.microsoft.com/office/powerpoint/2010/main" val="63222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0B64-8089-4786-AA53-987546B473C1}"/>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8B056646-DA54-41E6-921D-C9E496A17F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7" name="Picture 6">
            <a:extLst>
              <a:ext uri="{FF2B5EF4-FFF2-40B4-BE49-F238E27FC236}">
                <a16:creationId xmlns:a16="http://schemas.microsoft.com/office/drawing/2014/main" id="{D8E7D5F4-A538-4F1A-8CDC-9674FAC345FD}"/>
              </a:ext>
            </a:extLst>
          </p:cNvPr>
          <p:cNvPicPr>
            <a:picLocks noChangeAspect="1"/>
          </p:cNvPicPr>
          <p:nvPr/>
        </p:nvPicPr>
        <p:blipFill>
          <a:blip r:embed="rId2"/>
          <a:stretch>
            <a:fillRect/>
          </a:stretch>
        </p:blipFill>
        <p:spPr>
          <a:xfrm>
            <a:off x="814275" y="1331553"/>
            <a:ext cx="6119925" cy="2480393"/>
          </a:xfrm>
          <a:prstGeom prst="rect">
            <a:avLst/>
          </a:prstGeom>
        </p:spPr>
      </p:pic>
    </p:spTree>
    <p:extLst>
      <p:ext uri="{BB962C8B-B14F-4D97-AF65-F5344CB8AC3E}">
        <p14:creationId xmlns:p14="http://schemas.microsoft.com/office/powerpoint/2010/main" val="59104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2F21-0077-4ABE-9623-37D7A0E54585}"/>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59675D71-EE74-4D3C-AB86-EF763F965E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5" name="Picture 4">
            <a:extLst>
              <a:ext uri="{FF2B5EF4-FFF2-40B4-BE49-F238E27FC236}">
                <a16:creationId xmlns:a16="http://schemas.microsoft.com/office/drawing/2014/main" id="{8984B532-7D06-4E7B-B1C8-A6BE39539E16}"/>
              </a:ext>
            </a:extLst>
          </p:cNvPr>
          <p:cNvPicPr>
            <a:picLocks noChangeAspect="1"/>
          </p:cNvPicPr>
          <p:nvPr/>
        </p:nvPicPr>
        <p:blipFill>
          <a:blip r:embed="rId2"/>
          <a:stretch>
            <a:fillRect/>
          </a:stretch>
        </p:blipFill>
        <p:spPr>
          <a:xfrm>
            <a:off x="814275" y="1334821"/>
            <a:ext cx="3681525" cy="2373922"/>
          </a:xfrm>
          <a:prstGeom prst="rect">
            <a:avLst/>
          </a:prstGeom>
        </p:spPr>
      </p:pic>
    </p:spTree>
    <p:extLst>
      <p:ext uri="{BB962C8B-B14F-4D97-AF65-F5344CB8AC3E}">
        <p14:creationId xmlns:p14="http://schemas.microsoft.com/office/powerpoint/2010/main" val="2837196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9165-F7B8-45FF-9419-2FE087EB2FA6}"/>
              </a:ext>
            </a:extLst>
          </p:cNvPr>
          <p:cNvSpPr>
            <a:spLocks noGrp="1"/>
          </p:cNvSpPr>
          <p:nvPr>
            <p:ph type="title"/>
          </p:nvPr>
        </p:nvSpPr>
        <p:spPr/>
        <p:txBody>
          <a:bodyPr/>
          <a:lstStyle/>
          <a:p>
            <a:r>
              <a:rPr lang="en-US" dirty="0"/>
              <a:t>2) this: to invoke current class method</a:t>
            </a:r>
            <a:endParaRPr lang="en-ID" dirty="0"/>
          </a:p>
        </p:txBody>
      </p:sp>
      <p:sp>
        <p:nvSpPr>
          <p:cNvPr id="3" name="Text Placeholder 2">
            <a:extLst>
              <a:ext uri="{FF2B5EF4-FFF2-40B4-BE49-F238E27FC236}">
                <a16:creationId xmlns:a16="http://schemas.microsoft.com/office/drawing/2014/main" id="{151F98A1-C967-4728-A97A-0FFAB4CED851}"/>
              </a:ext>
            </a:extLst>
          </p:cNvPr>
          <p:cNvSpPr>
            <a:spLocks noGrp="1"/>
          </p:cNvSpPr>
          <p:nvPr>
            <p:ph type="body" idx="1"/>
          </p:nvPr>
        </p:nvSpPr>
        <p:spPr/>
        <p:txBody>
          <a:bodyPr anchor="t"/>
          <a:lstStyle/>
          <a:p>
            <a:r>
              <a:rPr lang="en-US" sz="1600" dirty="0"/>
              <a:t>You may invoke the method of the current class by using the this keyword. If you don't use the this keyword, compiler automatically adds this keyword while invoking the method. Let's see the example</a:t>
            </a:r>
            <a:endParaRPr lang="en-ID" sz="1600" dirty="0"/>
          </a:p>
        </p:txBody>
      </p:sp>
      <p:sp>
        <p:nvSpPr>
          <p:cNvPr id="4" name="Slide Number Placeholder 3">
            <a:extLst>
              <a:ext uri="{FF2B5EF4-FFF2-40B4-BE49-F238E27FC236}">
                <a16:creationId xmlns:a16="http://schemas.microsoft.com/office/drawing/2014/main" id="{0B16EA63-3005-4FE1-9B31-4C326BCF05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6" name="Picture 5">
            <a:extLst>
              <a:ext uri="{FF2B5EF4-FFF2-40B4-BE49-F238E27FC236}">
                <a16:creationId xmlns:a16="http://schemas.microsoft.com/office/drawing/2014/main" id="{85A2129E-0704-4AEE-9289-E087E35CB9F9}"/>
              </a:ext>
            </a:extLst>
          </p:cNvPr>
          <p:cNvPicPr>
            <a:picLocks noChangeAspect="1"/>
          </p:cNvPicPr>
          <p:nvPr/>
        </p:nvPicPr>
        <p:blipFill>
          <a:blip r:embed="rId2"/>
          <a:stretch>
            <a:fillRect/>
          </a:stretch>
        </p:blipFill>
        <p:spPr>
          <a:xfrm>
            <a:off x="1253550" y="2266950"/>
            <a:ext cx="5053125" cy="2056835"/>
          </a:xfrm>
          <a:prstGeom prst="rect">
            <a:avLst/>
          </a:prstGeom>
        </p:spPr>
      </p:pic>
    </p:spTree>
    <p:extLst>
      <p:ext uri="{BB962C8B-B14F-4D97-AF65-F5344CB8AC3E}">
        <p14:creationId xmlns:p14="http://schemas.microsoft.com/office/powerpoint/2010/main" val="25918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6D69-3935-4E53-A8BD-B9AA51A7BA1E}"/>
              </a:ext>
            </a:extLst>
          </p:cNvPr>
          <p:cNvSpPr>
            <a:spLocks noGrp="1"/>
          </p:cNvSpPr>
          <p:nvPr>
            <p:ph type="title"/>
          </p:nvPr>
        </p:nvSpPr>
        <p:spPr/>
        <p:txBody>
          <a:bodyPr/>
          <a:lstStyle/>
          <a:p>
            <a:r>
              <a:rPr lang="en-US" dirty="0"/>
              <a:t>3) this() : to invoke current class constructor</a:t>
            </a:r>
            <a:endParaRPr lang="en-ID" dirty="0"/>
          </a:p>
        </p:txBody>
      </p:sp>
      <p:sp>
        <p:nvSpPr>
          <p:cNvPr id="3" name="Text Placeholder 2">
            <a:extLst>
              <a:ext uri="{FF2B5EF4-FFF2-40B4-BE49-F238E27FC236}">
                <a16:creationId xmlns:a16="http://schemas.microsoft.com/office/drawing/2014/main" id="{5BD95D27-4844-459A-9132-71CC4F491597}"/>
              </a:ext>
            </a:extLst>
          </p:cNvPr>
          <p:cNvSpPr>
            <a:spLocks noGrp="1"/>
          </p:cNvSpPr>
          <p:nvPr>
            <p:ph type="body" idx="1"/>
          </p:nvPr>
        </p:nvSpPr>
        <p:spPr>
          <a:xfrm>
            <a:off x="814275" y="1327350"/>
            <a:ext cx="3300525" cy="3145500"/>
          </a:xfrm>
        </p:spPr>
        <p:txBody>
          <a:bodyPr anchor="t"/>
          <a:lstStyle/>
          <a:p>
            <a:r>
              <a:rPr lang="en-US" sz="1600" dirty="0"/>
              <a:t>The this() constructor call can be used to invoke the current class constructor. It is used to reuse the constructor. In other words, it is used for constructor chaining.</a:t>
            </a:r>
            <a:endParaRPr lang="en-ID" sz="1600" dirty="0"/>
          </a:p>
        </p:txBody>
      </p:sp>
      <p:sp>
        <p:nvSpPr>
          <p:cNvPr id="4" name="Slide Number Placeholder 3">
            <a:extLst>
              <a:ext uri="{FF2B5EF4-FFF2-40B4-BE49-F238E27FC236}">
                <a16:creationId xmlns:a16="http://schemas.microsoft.com/office/drawing/2014/main" id="{993813D7-9BDA-400C-8723-DA4DB82390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6" name="Picture 5">
            <a:extLst>
              <a:ext uri="{FF2B5EF4-FFF2-40B4-BE49-F238E27FC236}">
                <a16:creationId xmlns:a16="http://schemas.microsoft.com/office/drawing/2014/main" id="{C28E275F-ADDC-4539-9C4D-D0369B759493}"/>
              </a:ext>
            </a:extLst>
          </p:cNvPr>
          <p:cNvPicPr>
            <a:picLocks noChangeAspect="1"/>
          </p:cNvPicPr>
          <p:nvPr/>
        </p:nvPicPr>
        <p:blipFill>
          <a:blip r:embed="rId2"/>
          <a:stretch>
            <a:fillRect/>
          </a:stretch>
        </p:blipFill>
        <p:spPr>
          <a:xfrm>
            <a:off x="4572000" y="1466357"/>
            <a:ext cx="3300526" cy="3006493"/>
          </a:xfrm>
          <a:prstGeom prst="rect">
            <a:avLst/>
          </a:prstGeom>
        </p:spPr>
      </p:pic>
    </p:spTree>
    <p:extLst>
      <p:ext uri="{BB962C8B-B14F-4D97-AF65-F5344CB8AC3E}">
        <p14:creationId xmlns:p14="http://schemas.microsoft.com/office/powerpoint/2010/main" val="1117745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B228-FBD6-4BD7-AF94-DFF7DD1886DD}"/>
              </a:ext>
            </a:extLst>
          </p:cNvPr>
          <p:cNvSpPr>
            <a:spLocks noGrp="1"/>
          </p:cNvSpPr>
          <p:nvPr>
            <p:ph type="title"/>
          </p:nvPr>
        </p:nvSpPr>
        <p:spPr/>
        <p:txBody>
          <a:bodyPr/>
          <a:lstStyle/>
          <a:p>
            <a:r>
              <a:rPr lang="en-US" dirty="0"/>
              <a:t>4) this: to pass as an argument in the method</a:t>
            </a:r>
            <a:endParaRPr lang="en-ID" dirty="0"/>
          </a:p>
        </p:txBody>
      </p:sp>
      <p:sp>
        <p:nvSpPr>
          <p:cNvPr id="3" name="Text Placeholder 2">
            <a:extLst>
              <a:ext uri="{FF2B5EF4-FFF2-40B4-BE49-F238E27FC236}">
                <a16:creationId xmlns:a16="http://schemas.microsoft.com/office/drawing/2014/main" id="{90728A1C-3D00-4617-A871-409FF2247903}"/>
              </a:ext>
            </a:extLst>
          </p:cNvPr>
          <p:cNvSpPr>
            <a:spLocks noGrp="1"/>
          </p:cNvSpPr>
          <p:nvPr>
            <p:ph type="body" idx="1"/>
          </p:nvPr>
        </p:nvSpPr>
        <p:spPr>
          <a:xfrm>
            <a:off x="814275" y="1327350"/>
            <a:ext cx="3757725" cy="3145500"/>
          </a:xfrm>
        </p:spPr>
        <p:txBody>
          <a:bodyPr anchor="t"/>
          <a:lstStyle/>
          <a:p>
            <a:r>
              <a:rPr lang="en-US" sz="1600" dirty="0"/>
              <a:t>The this keyword can also be passed as an argument in the method. It is mainly used in the event handling</a:t>
            </a:r>
            <a:endParaRPr lang="en-ID" sz="1600" dirty="0"/>
          </a:p>
        </p:txBody>
      </p:sp>
      <p:sp>
        <p:nvSpPr>
          <p:cNvPr id="4" name="Slide Number Placeholder 3">
            <a:extLst>
              <a:ext uri="{FF2B5EF4-FFF2-40B4-BE49-F238E27FC236}">
                <a16:creationId xmlns:a16="http://schemas.microsoft.com/office/drawing/2014/main" id="{CABC9503-C4BC-4527-BD97-B6F54990F8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6" name="Picture 5">
            <a:extLst>
              <a:ext uri="{FF2B5EF4-FFF2-40B4-BE49-F238E27FC236}">
                <a16:creationId xmlns:a16="http://schemas.microsoft.com/office/drawing/2014/main" id="{ABB97079-AF45-4EFB-B4EE-E2A29F0776E5}"/>
              </a:ext>
            </a:extLst>
          </p:cNvPr>
          <p:cNvPicPr>
            <a:picLocks noChangeAspect="1"/>
          </p:cNvPicPr>
          <p:nvPr/>
        </p:nvPicPr>
        <p:blipFill>
          <a:blip r:embed="rId2"/>
          <a:stretch>
            <a:fillRect/>
          </a:stretch>
        </p:blipFill>
        <p:spPr>
          <a:xfrm>
            <a:off x="4572000" y="1428750"/>
            <a:ext cx="3003000" cy="3207750"/>
          </a:xfrm>
          <a:prstGeom prst="rect">
            <a:avLst/>
          </a:prstGeom>
        </p:spPr>
      </p:pic>
    </p:spTree>
    <p:extLst>
      <p:ext uri="{BB962C8B-B14F-4D97-AF65-F5344CB8AC3E}">
        <p14:creationId xmlns:p14="http://schemas.microsoft.com/office/powerpoint/2010/main" val="296024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p:txBody>
          <a:bodyPr anchor="t"/>
          <a:lstStyle/>
          <a:p>
            <a:pPr marL="76200" indent="0">
              <a:buNone/>
            </a:pPr>
            <a:r>
              <a:rPr lang="en-US" sz="1400" dirty="0"/>
              <a:t>Object means a real-world entity such as a pen, chair, table, computer, watch, etc. Object-Oriented Programming is a methodology or paradigm to design a program using classes and objects. It simplifies the software development and maintenance by providing some concepts:</a:t>
            </a:r>
          </a:p>
          <a:p>
            <a:r>
              <a:rPr lang="en-US" sz="1400" dirty="0"/>
              <a:t>Object</a:t>
            </a:r>
          </a:p>
          <a:p>
            <a:r>
              <a:rPr lang="en-US" sz="1400" dirty="0"/>
              <a:t>Class</a:t>
            </a:r>
          </a:p>
          <a:p>
            <a:r>
              <a:rPr lang="en-US" sz="1400" dirty="0"/>
              <a:t>Inheritance</a:t>
            </a:r>
          </a:p>
          <a:p>
            <a:r>
              <a:rPr lang="en-US" sz="1400" dirty="0"/>
              <a:t>Polymorphism</a:t>
            </a:r>
          </a:p>
          <a:p>
            <a:r>
              <a:rPr lang="en-US" sz="1400" dirty="0"/>
              <a:t>Abstraction</a:t>
            </a:r>
          </a:p>
          <a:p>
            <a:r>
              <a:rPr lang="en-US" sz="1400" dirty="0"/>
              <a:t>Encapsulation</a:t>
            </a:r>
            <a:endParaRPr lang="en-ID" sz="1400" dirty="0"/>
          </a:p>
        </p:txBody>
      </p:sp>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OOPs (Object-Oriented Programming System)</a:t>
            </a:r>
            <a:endParaRPr lang="en-ID" dirty="0"/>
          </a:p>
        </p:txBody>
      </p:sp>
      <p:sp>
        <p:nvSpPr>
          <p:cNvPr id="2" name="AutoShape 2" descr="Java OOPs Concepts">
            <a:extLst>
              <a:ext uri="{FF2B5EF4-FFF2-40B4-BE49-F238E27FC236}">
                <a16:creationId xmlns:a16="http://schemas.microsoft.com/office/drawing/2014/main" id="{E4744B9A-41A1-4395-810D-69E57509C02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8" name="Picture 7">
            <a:extLst>
              <a:ext uri="{FF2B5EF4-FFF2-40B4-BE49-F238E27FC236}">
                <a16:creationId xmlns:a16="http://schemas.microsoft.com/office/drawing/2014/main" id="{935054FC-2FEF-4578-BD4F-E5A10862F39A}"/>
              </a:ext>
            </a:extLst>
          </p:cNvPr>
          <p:cNvPicPr>
            <a:picLocks noChangeAspect="1"/>
          </p:cNvPicPr>
          <p:nvPr/>
        </p:nvPicPr>
        <p:blipFill>
          <a:blip r:embed="rId2"/>
          <a:stretch>
            <a:fillRect/>
          </a:stretch>
        </p:blipFill>
        <p:spPr>
          <a:xfrm>
            <a:off x="5035070" y="605055"/>
            <a:ext cx="3575530" cy="2753864"/>
          </a:xfrm>
          <a:prstGeom prst="rect">
            <a:avLst/>
          </a:prstGeom>
        </p:spPr>
      </p:pic>
    </p:spTree>
    <p:extLst>
      <p:ext uri="{BB962C8B-B14F-4D97-AF65-F5344CB8AC3E}">
        <p14:creationId xmlns:p14="http://schemas.microsoft.com/office/powerpoint/2010/main" val="113806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F23E-EBCA-4320-ACE1-6A0144B3BADF}"/>
              </a:ext>
            </a:extLst>
          </p:cNvPr>
          <p:cNvSpPr>
            <a:spLocks noGrp="1"/>
          </p:cNvSpPr>
          <p:nvPr>
            <p:ph type="title"/>
          </p:nvPr>
        </p:nvSpPr>
        <p:spPr/>
        <p:txBody>
          <a:bodyPr/>
          <a:lstStyle/>
          <a:p>
            <a:r>
              <a:rPr lang="en-US" dirty="0"/>
              <a:t>5) this: to pass as argument in the constructor call</a:t>
            </a:r>
            <a:endParaRPr lang="en-ID" dirty="0"/>
          </a:p>
        </p:txBody>
      </p:sp>
      <p:sp>
        <p:nvSpPr>
          <p:cNvPr id="3" name="Text Placeholder 2">
            <a:extLst>
              <a:ext uri="{FF2B5EF4-FFF2-40B4-BE49-F238E27FC236}">
                <a16:creationId xmlns:a16="http://schemas.microsoft.com/office/drawing/2014/main" id="{582BF898-4867-4128-B8C3-E5BD447CFAC8}"/>
              </a:ext>
            </a:extLst>
          </p:cNvPr>
          <p:cNvSpPr>
            <a:spLocks noGrp="1"/>
          </p:cNvSpPr>
          <p:nvPr>
            <p:ph type="body" idx="1"/>
          </p:nvPr>
        </p:nvSpPr>
        <p:spPr/>
        <p:txBody>
          <a:bodyPr anchor="t"/>
          <a:lstStyle/>
          <a:p>
            <a:r>
              <a:rPr lang="en-US" sz="1600" dirty="0"/>
              <a:t>We can pass the this keyword in the constructor also. It is useful if we have to use one object in multiple classes. Let's see the example:</a:t>
            </a:r>
            <a:endParaRPr lang="en-ID" sz="1600" dirty="0"/>
          </a:p>
        </p:txBody>
      </p:sp>
      <p:sp>
        <p:nvSpPr>
          <p:cNvPr id="4" name="Slide Number Placeholder 3">
            <a:extLst>
              <a:ext uri="{FF2B5EF4-FFF2-40B4-BE49-F238E27FC236}">
                <a16:creationId xmlns:a16="http://schemas.microsoft.com/office/drawing/2014/main" id="{F9B1C933-A8AB-41B4-8377-63343CF3A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5" name="Picture 4">
            <a:extLst>
              <a:ext uri="{FF2B5EF4-FFF2-40B4-BE49-F238E27FC236}">
                <a16:creationId xmlns:a16="http://schemas.microsoft.com/office/drawing/2014/main" id="{B0292D88-464F-489D-B150-751C6ADD3479}"/>
              </a:ext>
            </a:extLst>
          </p:cNvPr>
          <p:cNvPicPr>
            <a:picLocks noChangeAspect="1"/>
          </p:cNvPicPr>
          <p:nvPr/>
        </p:nvPicPr>
        <p:blipFill>
          <a:blip r:embed="rId2"/>
          <a:stretch>
            <a:fillRect/>
          </a:stretch>
        </p:blipFill>
        <p:spPr>
          <a:xfrm>
            <a:off x="1020994" y="2114550"/>
            <a:ext cx="2352261" cy="1905000"/>
          </a:xfrm>
          <a:prstGeom prst="rect">
            <a:avLst/>
          </a:prstGeom>
        </p:spPr>
      </p:pic>
      <p:pic>
        <p:nvPicPr>
          <p:cNvPr id="6" name="Picture 5">
            <a:extLst>
              <a:ext uri="{FF2B5EF4-FFF2-40B4-BE49-F238E27FC236}">
                <a16:creationId xmlns:a16="http://schemas.microsoft.com/office/drawing/2014/main" id="{7F805F41-C998-41A9-BD9D-042EBF54A6F2}"/>
              </a:ext>
            </a:extLst>
          </p:cNvPr>
          <p:cNvPicPr>
            <a:picLocks noChangeAspect="1"/>
          </p:cNvPicPr>
          <p:nvPr/>
        </p:nvPicPr>
        <p:blipFill>
          <a:blip r:embed="rId3"/>
          <a:stretch>
            <a:fillRect/>
          </a:stretch>
        </p:blipFill>
        <p:spPr>
          <a:xfrm>
            <a:off x="3810000" y="2114551"/>
            <a:ext cx="2667000" cy="1928054"/>
          </a:xfrm>
          <a:prstGeom prst="rect">
            <a:avLst/>
          </a:prstGeom>
        </p:spPr>
      </p:pic>
    </p:spTree>
    <p:extLst>
      <p:ext uri="{BB962C8B-B14F-4D97-AF65-F5344CB8AC3E}">
        <p14:creationId xmlns:p14="http://schemas.microsoft.com/office/powerpoint/2010/main" val="315670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BBEC-2CE3-4945-B508-1FADEC70220F}"/>
              </a:ext>
            </a:extLst>
          </p:cNvPr>
          <p:cNvSpPr>
            <a:spLocks noGrp="1"/>
          </p:cNvSpPr>
          <p:nvPr>
            <p:ph type="title"/>
          </p:nvPr>
        </p:nvSpPr>
        <p:spPr/>
        <p:txBody>
          <a:bodyPr/>
          <a:lstStyle/>
          <a:p>
            <a:r>
              <a:rPr lang="en-US" dirty="0"/>
              <a:t>6) this keyword can be used to return current class instance</a:t>
            </a:r>
            <a:endParaRPr lang="en-ID" dirty="0"/>
          </a:p>
        </p:txBody>
      </p:sp>
      <p:sp>
        <p:nvSpPr>
          <p:cNvPr id="3" name="Text Placeholder 2">
            <a:extLst>
              <a:ext uri="{FF2B5EF4-FFF2-40B4-BE49-F238E27FC236}">
                <a16:creationId xmlns:a16="http://schemas.microsoft.com/office/drawing/2014/main" id="{3785CCEE-F171-4BC0-8442-1A7216C0B6DA}"/>
              </a:ext>
            </a:extLst>
          </p:cNvPr>
          <p:cNvSpPr>
            <a:spLocks noGrp="1"/>
          </p:cNvSpPr>
          <p:nvPr>
            <p:ph type="body" idx="1"/>
          </p:nvPr>
        </p:nvSpPr>
        <p:spPr/>
        <p:txBody>
          <a:bodyPr anchor="t"/>
          <a:lstStyle/>
          <a:p>
            <a:r>
              <a:rPr lang="en-US" sz="1600" dirty="0"/>
              <a:t>We can return this keyword as an statement from the method. In such case, return type of the method must be the class type (non-primitive). Let's see the example:</a:t>
            </a:r>
            <a:endParaRPr lang="en-ID" sz="1600" dirty="0"/>
          </a:p>
        </p:txBody>
      </p:sp>
      <p:sp>
        <p:nvSpPr>
          <p:cNvPr id="4" name="Slide Number Placeholder 3">
            <a:extLst>
              <a:ext uri="{FF2B5EF4-FFF2-40B4-BE49-F238E27FC236}">
                <a16:creationId xmlns:a16="http://schemas.microsoft.com/office/drawing/2014/main" id="{E3ABEEA3-3B9C-4A7D-A19B-8A899DD20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5" name="Picture 4">
            <a:extLst>
              <a:ext uri="{FF2B5EF4-FFF2-40B4-BE49-F238E27FC236}">
                <a16:creationId xmlns:a16="http://schemas.microsoft.com/office/drawing/2014/main" id="{3C6144C3-F9B0-4444-B657-FC4B8449DD30}"/>
              </a:ext>
            </a:extLst>
          </p:cNvPr>
          <p:cNvPicPr>
            <a:picLocks noChangeAspect="1"/>
          </p:cNvPicPr>
          <p:nvPr/>
        </p:nvPicPr>
        <p:blipFill>
          <a:blip r:embed="rId2"/>
          <a:stretch>
            <a:fillRect/>
          </a:stretch>
        </p:blipFill>
        <p:spPr>
          <a:xfrm>
            <a:off x="990600" y="2419350"/>
            <a:ext cx="2209800" cy="1483290"/>
          </a:xfrm>
          <a:prstGeom prst="rect">
            <a:avLst/>
          </a:prstGeom>
        </p:spPr>
      </p:pic>
      <p:pic>
        <p:nvPicPr>
          <p:cNvPr id="6" name="Picture 5">
            <a:extLst>
              <a:ext uri="{FF2B5EF4-FFF2-40B4-BE49-F238E27FC236}">
                <a16:creationId xmlns:a16="http://schemas.microsoft.com/office/drawing/2014/main" id="{CFE72246-8268-4305-89AF-8834EDFE3EA1}"/>
              </a:ext>
            </a:extLst>
          </p:cNvPr>
          <p:cNvPicPr>
            <a:picLocks noChangeAspect="1"/>
          </p:cNvPicPr>
          <p:nvPr/>
        </p:nvPicPr>
        <p:blipFill>
          <a:blip r:embed="rId3"/>
          <a:stretch>
            <a:fillRect/>
          </a:stretch>
        </p:blipFill>
        <p:spPr>
          <a:xfrm>
            <a:off x="3880575" y="2419350"/>
            <a:ext cx="2596425" cy="1048556"/>
          </a:xfrm>
          <a:prstGeom prst="rect">
            <a:avLst/>
          </a:prstGeom>
        </p:spPr>
      </p:pic>
    </p:spTree>
    <p:extLst>
      <p:ext uri="{BB962C8B-B14F-4D97-AF65-F5344CB8AC3E}">
        <p14:creationId xmlns:p14="http://schemas.microsoft.com/office/powerpoint/2010/main" val="3112241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715408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858F9A-A08A-4E09-B28D-976F6FD4AD6C}"/>
              </a:ext>
            </a:extLst>
          </p:cNvPr>
          <p:cNvSpPr>
            <a:spLocks noGrp="1"/>
          </p:cNvSpPr>
          <p:nvPr>
            <p:ph type="title"/>
          </p:nvPr>
        </p:nvSpPr>
        <p:spPr/>
        <p:txBody>
          <a:bodyPr/>
          <a:lstStyle/>
          <a:p>
            <a:r>
              <a:rPr lang="en-US" dirty="0"/>
              <a:t>01. Correctness and the Loop Invariant</a:t>
            </a:r>
            <a:endParaRPr lang="en-ID" dirty="0"/>
          </a:p>
        </p:txBody>
      </p:sp>
      <p:sp>
        <p:nvSpPr>
          <p:cNvPr id="6" name="Text Placeholder 5">
            <a:extLst>
              <a:ext uri="{FF2B5EF4-FFF2-40B4-BE49-F238E27FC236}">
                <a16:creationId xmlns:a16="http://schemas.microsoft.com/office/drawing/2014/main" id="{7145D093-C040-4A79-8E6B-629A4D43173C}"/>
              </a:ext>
            </a:extLst>
          </p:cNvPr>
          <p:cNvSpPr>
            <a:spLocks noGrp="1"/>
          </p:cNvSpPr>
          <p:nvPr>
            <p:ph type="body" idx="1"/>
          </p:nvPr>
        </p:nvSpPr>
        <p:spPr/>
        <p:txBody>
          <a:bodyPr/>
          <a:lstStyle/>
          <a:p>
            <a:pPr marL="76200" indent="0">
              <a:buNone/>
            </a:pPr>
            <a:r>
              <a:rPr lang="en-US" sz="1600" b="1" i="1" dirty="0"/>
              <a:t>Loop Invariant </a:t>
            </a:r>
          </a:p>
          <a:p>
            <a:pPr marL="76200" indent="0">
              <a:buNone/>
            </a:pPr>
            <a:r>
              <a:rPr lang="en-US" sz="1600" dirty="0"/>
              <a:t>In computer science, you could prove it formally with a loop invariant, where you state that a desired property is maintained in your loop. Such a proof is broken down into the following parts:</a:t>
            </a:r>
          </a:p>
          <a:p>
            <a:r>
              <a:rPr lang="en-US" sz="1600" dirty="0"/>
              <a:t>Initialization: It is true (in a limited sense) before the loop runs.</a:t>
            </a:r>
          </a:p>
          <a:p>
            <a:r>
              <a:rPr lang="en-US" sz="1600" dirty="0"/>
              <a:t>Maintenance: If it's true before an iteration of a loop, it remains true before the next iteration.</a:t>
            </a:r>
          </a:p>
          <a:p>
            <a:r>
              <a:rPr lang="en-US" sz="1600" dirty="0"/>
              <a:t>Termination: It will terminate in a useful way once it is finished.</a:t>
            </a:r>
          </a:p>
          <a:p>
            <a:endParaRPr lang="en-US" sz="1600" dirty="0"/>
          </a:p>
          <a:p>
            <a:endParaRPr lang="en-ID" sz="1600" dirty="0"/>
          </a:p>
        </p:txBody>
      </p:sp>
      <p:sp>
        <p:nvSpPr>
          <p:cNvPr id="4" name="Slide Number Placeholder 3">
            <a:extLst>
              <a:ext uri="{FF2B5EF4-FFF2-40B4-BE49-F238E27FC236}">
                <a16:creationId xmlns:a16="http://schemas.microsoft.com/office/drawing/2014/main" id="{A8CD2116-0FFA-436A-A224-A6122460B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3684806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A424-8DD8-411F-A20A-075E3D6AB0E1}"/>
              </a:ext>
            </a:extLst>
          </p:cNvPr>
          <p:cNvSpPr>
            <a:spLocks noGrp="1"/>
          </p:cNvSpPr>
          <p:nvPr>
            <p:ph type="title"/>
          </p:nvPr>
        </p:nvSpPr>
        <p:spPr/>
        <p:txBody>
          <a:bodyPr/>
          <a:lstStyle/>
          <a:p>
            <a:r>
              <a:rPr lang="en-US" dirty="0"/>
              <a:t>01. Correctness and the Loop Invariant</a:t>
            </a:r>
            <a:endParaRPr lang="en-ID" dirty="0"/>
          </a:p>
        </p:txBody>
      </p:sp>
      <p:sp>
        <p:nvSpPr>
          <p:cNvPr id="3" name="Text Placeholder 2">
            <a:extLst>
              <a:ext uri="{FF2B5EF4-FFF2-40B4-BE49-F238E27FC236}">
                <a16:creationId xmlns:a16="http://schemas.microsoft.com/office/drawing/2014/main" id="{4C852166-D5F2-49E2-8FDA-09734133713C}"/>
              </a:ext>
            </a:extLst>
          </p:cNvPr>
          <p:cNvSpPr>
            <a:spLocks noGrp="1"/>
          </p:cNvSpPr>
          <p:nvPr>
            <p:ph type="body" idx="1"/>
          </p:nvPr>
        </p:nvSpPr>
        <p:spPr>
          <a:xfrm>
            <a:off x="814275" y="1327350"/>
            <a:ext cx="5586525" cy="3145500"/>
          </a:xfrm>
        </p:spPr>
        <p:txBody>
          <a:bodyPr anchor="t"/>
          <a:lstStyle/>
          <a:p>
            <a:pPr marL="76200" indent="0">
              <a:buNone/>
            </a:pPr>
            <a:r>
              <a:rPr lang="en-US" sz="1600" b="1" i="1" dirty="0"/>
              <a:t>Insertion Sort's Invariant</a:t>
            </a:r>
            <a:r>
              <a:rPr lang="en-US" sz="1600" dirty="0"/>
              <a:t> </a:t>
            </a:r>
          </a:p>
          <a:p>
            <a:r>
              <a:rPr lang="en-US" sz="1600" dirty="0"/>
              <a:t>Say, you have some </a:t>
            </a:r>
            <a:r>
              <a:rPr lang="en-US" sz="1600" dirty="0" err="1"/>
              <a:t>InsertionSort</a:t>
            </a:r>
            <a:r>
              <a:rPr lang="en-US" sz="1600" dirty="0"/>
              <a:t> code, where the outer loop goes through the whole array :</a:t>
            </a:r>
          </a:p>
          <a:p>
            <a:endParaRPr lang="en-US" sz="1600" dirty="0"/>
          </a:p>
          <a:p>
            <a:endParaRPr lang="en-US" sz="1600" dirty="0"/>
          </a:p>
          <a:p>
            <a:r>
              <a:rPr lang="en-US" sz="1600" dirty="0"/>
              <a:t>You could then state the following loop invariant:</a:t>
            </a:r>
            <a:endParaRPr lang="en-ID" sz="1600" dirty="0"/>
          </a:p>
        </p:txBody>
      </p:sp>
      <p:sp>
        <p:nvSpPr>
          <p:cNvPr id="4" name="Slide Number Placeholder 3">
            <a:extLst>
              <a:ext uri="{FF2B5EF4-FFF2-40B4-BE49-F238E27FC236}">
                <a16:creationId xmlns:a16="http://schemas.microsoft.com/office/drawing/2014/main" id="{41960279-EF87-478D-9E64-CD7C9B4FA3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8" name="Picture 7">
            <a:extLst>
              <a:ext uri="{FF2B5EF4-FFF2-40B4-BE49-F238E27FC236}">
                <a16:creationId xmlns:a16="http://schemas.microsoft.com/office/drawing/2014/main" id="{77D14F98-A7D0-4E6D-80BE-368404CBC3E2}"/>
              </a:ext>
            </a:extLst>
          </p:cNvPr>
          <p:cNvPicPr>
            <a:picLocks noChangeAspect="1"/>
          </p:cNvPicPr>
          <p:nvPr/>
        </p:nvPicPr>
        <p:blipFill>
          <a:blip r:embed="rId2"/>
          <a:stretch>
            <a:fillRect/>
          </a:stretch>
        </p:blipFill>
        <p:spPr>
          <a:xfrm>
            <a:off x="1279107" y="3273757"/>
            <a:ext cx="4920523" cy="745793"/>
          </a:xfrm>
          <a:prstGeom prst="rect">
            <a:avLst/>
          </a:prstGeom>
        </p:spPr>
      </p:pic>
      <p:pic>
        <p:nvPicPr>
          <p:cNvPr id="9" name="Picture 8">
            <a:extLst>
              <a:ext uri="{FF2B5EF4-FFF2-40B4-BE49-F238E27FC236}">
                <a16:creationId xmlns:a16="http://schemas.microsoft.com/office/drawing/2014/main" id="{FE6D2BAD-05CE-427B-9BBB-6A41DD047EC7}"/>
              </a:ext>
            </a:extLst>
          </p:cNvPr>
          <p:cNvPicPr>
            <a:picLocks noChangeAspect="1"/>
          </p:cNvPicPr>
          <p:nvPr/>
        </p:nvPicPr>
        <p:blipFill>
          <a:blip r:embed="rId3"/>
          <a:stretch>
            <a:fillRect/>
          </a:stretch>
        </p:blipFill>
        <p:spPr>
          <a:xfrm>
            <a:off x="1299965" y="2295558"/>
            <a:ext cx="4899665" cy="725560"/>
          </a:xfrm>
          <a:prstGeom prst="rect">
            <a:avLst/>
          </a:prstGeom>
        </p:spPr>
      </p:pic>
    </p:spTree>
    <p:extLst>
      <p:ext uri="{BB962C8B-B14F-4D97-AF65-F5344CB8AC3E}">
        <p14:creationId xmlns:p14="http://schemas.microsoft.com/office/powerpoint/2010/main" val="538342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345-B9F8-40A7-8E3C-DCC4C6C08541}"/>
              </a:ext>
            </a:extLst>
          </p:cNvPr>
          <p:cNvSpPr>
            <a:spLocks noGrp="1"/>
          </p:cNvSpPr>
          <p:nvPr>
            <p:ph type="title"/>
          </p:nvPr>
        </p:nvSpPr>
        <p:spPr/>
        <p:txBody>
          <a:bodyPr/>
          <a:lstStyle/>
          <a:p>
            <a:r>
              <a:rPr lang="en-US" dirty="0"/>
              <a:t>01. Correctness and the Loop Invariant</a:t>
            </a:r>
            <a:endParaRPr lang="en-ID" dirty="0"/>
          </a:p>
        </p:txBody>
      </p:sp>
      <p:sp>
        <p:nvSpPr>
          <p:cNvPr id="3" name="Text Placeholder 2">
            <a:extLst>
              <a:ext uri="{FF2B5EF4-FFF2-40B4-BE49-F238E27FC236}">
                <a16:creationId xmlns:a16="http://schemas.microsoft.com/office/drawing/2014/main" id="{1D8C8E2D-BBC5-46DB-911B-659745FD02DE}"/>
              </a:ext>
            </a:extLst>
          </p:cNvPr>
          <p:cNvSpPr>
            <a:spLocks noGrp="1"/>
          </p:cNvSpPr>
          <p:nvPr>
            <p:ph type="body" idx="1"/>
          </p:nvPr>
        </p:nvSpPr>
        <p:spPr>
          <a:xfrm>
            <a:off x="814275" y="1327350"/>
            <a:ext cx="5492400" cy="3145500"/>
          </a:xfrm>
        </p:spPr>
        <p:txBody>
          <a:bodyPr anchor="t"/>
          <a:lstStyle/>
          <a:p>
            <a:pPr marL="76200" indent="0">
              <a:buNone/>
            </a:pPr>
            <a:r>
              <a:rPr lang="en-US" sz="1600" dirty="0"/>
              <a:t>To prove Insertion Sort is correct, you will then demonstrate it for the three stages:</a:t>
            </a:r>
          </a:p>
          <a:p>
            <a:r>
              <a:rPr lang="en-US" sz="1400" dirty="0"/>
              <a:t>Initialization - The subarray starts with the first element of the array, and it is (obviously) sorted to begin with.</a:t>
            </a:r>
          </a:p>
          <a:p>
            <a:r>
              <a:rPr lang="en-US" sz="1400" dirty="0"/>
              <a:t>Maintenance - Each iteration of the loop expands the subarray, but keeps the sorted property. An element  gets inserted into the array only when it is greater than the element to its left. Since the elements to its left have already been sorted, it means  is greater than all the elements to its left, so the array remains sorted. (In Insertion Sort 2 we saw this by printing the array each time an element was properly inserted.)</a:t>
            </a:r>
          </a:p>
          <a:p>
            <a:r>
              <a:rPr lang="en-US" sz="1400" dirty="0"/>
              <a:t>Termination - The code will terminate after  has reached the last element in the array, which means the sorted subarray has expanded to encompass the entire array. The array is now fully sorted.</a:t>
            </a:r>
            <a:endParaRPr lang="en-ID" sz="1400" dirty="0"/>
          </a:p>
        </p:txBody>
      </p:sp>
      <p:sp>
        <p:nvSpPr>
          <p:cNvPr id="4" name="Slide Number Placeholder 3">
            <a:extLst>
              <a:ext uri="{FF2B5EF4-FFF2-40B4-BE49-F238E27FC236}">
                <a16:creationId xmlns:a16="http://schemas.microsoft.com/office/drawing/2014/main" id="{642D356D-1157-49FC-80DE-4D2307472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5" name="Picture 4">
            <a:extLst>
              <a:ext uri="{FF2B5EF4-FFF2-40B4-BE49-F238E27FC236}">
                <a16:creationId xmlns:a16="http://schemas.microsoft.com/office/drawing/2014/main" id="{E3470FA0-5C3C-4952-8A8C-F68C51225E64}"/>
              </a:ext>
            </a:extLst>
          </p:cNvPr>
          <p:cNvPicPr>
            <a:picLocks noChangeAspect="1"/>
          </p:cNvPicPr>
          <p:nvPr/>
        </p:nvPicPr>
        <p:blipFill>
          <a:blip r:embed="rId2"/>
          <a:stretch>
            <a:fillRect/>
          </a:stretch>
        </p:blipFill>
        <p:spPr>
          <a:xfrm>
            <a:off x="6375400" y="1327350"/>
            <a:ext cx="2034123" cy="3145499"/>
          </a:xfrm>
          <a:prstGeom prst="rect">
            <a:avLst/>
          </a:prstGeom>
        </p:spPr>
      </p:pic>
    </p:spTree>
    <p:extLst>
      <p:ext uri="{BB962C8B-B14F-4D97-AF65-F5344CB8AC3E}">
        <p14:creationId xmlns:p14="http://schemas.microsoft.com/office/powerpoint/2010/main" val="3529183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627C-F880-4E12-9823-DCD0F8995D7D}"/>
              </a:ext>
            </a:extLst>
          </p:cNvPr>
          <p:cNvSpPr>
            <a:spLocks noGrp="1"/>
          </p:cNvSpPr>
          <p:nvPr>
            <p:ph type="title"/>
          </p:nvPr>
        </p:nvSpPr>
        <p:spPr/>
        <p:txBody>
          <a:bodyPr/>
          <a:lstStyle/>
          <a:p>
            <a:r>
              <a:rPr lang="en-US" dirty="0"/>
              <a:t>01. Correctness and the Loop Invariant</a:t>
            </a:r>
            <a:endParaRPr lang="en-ID" dirty="0"/>
          </a:p>
        </p:txBody>
      </p:sp>
      <p:sp>
        <p:nvSpPr>
          <p:cNvPr id="4" name="Slide Number Placeholder 3">
            <a:extLst>
              <a:ext uri="{FF2B5EF4-FFF2-40B4-BE49-F238E27FC236}">
                <a16:creationId xmlns:a16="http://schemas.microsoft.com/office/drawing/2014/main" id="{0FB28C22-867E-4E84-A5AE-3EC45BD6F0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5" name="Picture 4">
            <a:extLst>
              <a:ext uri="{FF2B5EF4-FFF2-40B4-BE49-F238E27FC236}">
                <a16:creationId xmlns:a16="http://schemas.microsoft.com/office/drawing/2014/main" id="{B6FF0E7A-2A52-4A15-B64C-B5ADCF8EEDA0}"/>
              </a:ext>
            </a:extLst>
          </p:cNvPr>
          <p:cNvPicPr>
            <a:picLocks noChangeAspect="1"/>
          </p:cNvPicPr>
          <p:nvPr/>
        </p:nvPicPr>
        <p:blipFill>
          <a:blip r:embed="rId2"/>
          <a:stretch>
            <a:fillRect/>
          </a:stretch>
        </p:blipFill>
        <p:spPr>
          <a:xfrm>
            <a:off x="814274" y="1352550"/>
            <a:ext cx="3300526" cy="2681678"/>
          </a:xfrm>
          <a:prstGeom prst="rect">
            <a:avLst/>
          </a:prstGeom>
        </p:spPr>
      </p:pic>
      <p:pic>
        <p:nvPicPr>
          <p:cNvPr id="6" name="Picture 5">
            <a:extLst>
              <a:ext uri="{FF2B5EF4-FFF2-40B4-BE49-F238E27FC236}">
                <a16:creationId xmlns:a16="http://schemas.microsoft.com/office/drawing/2014/main" id="{B99001BD-1AF6-4499-9716-0187BF380EBC}"/>
              </a:ext>
            </a:extLst>
          </p:cNvPr>
          <p:cNvPicPr>
            <a:picLocks noChangeAspect="1"/>
          </p:cNvPicPr>
          <p:nvPr/>
        </p:nvPicPr>
        <p:blipFill>
          <a:blip r:embed="rId3"/>
          <a:stretch>
            <a:fillRect/>
          </a:stretch>
        </p:blipFill>
        <p:spPr>
          <a:xfrm>
            <a:off x="4343400" y="1352550"/>
            <a:ext cx="3157779" cy="1905000"/>
          </a:xfrm>
          <a:prstGeom prst="rect">
            <a:avLst/>
          </a:prstGeom>
        </p:spPr>
      </p:pic>
    </p:spTree>
    <p:extLst>
      <p:ext uri="{BB962C8B-B14F-4D97-AF65-F5344CB8AC3E}">
        <p14:creationId xmlns:p14="http://schemas.microsoft.com/office/powerpoint/2010/main" val="3793481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68B95-ED64-40E7-BC68-4C50159E7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 Placeholder 2">
            <a:extLst>
              <a:ext uri="{FF2B5EF4-FFF2-40B4-BE49-F238E27FC236}">
                <a16:creationId xmlns:a16="http://schemas.microsoft.com/office/drawing/2014/main" id="{2D98AB1B-B7BC-40EA-B854-0C56DED914A5}"/>
              </a:ext>
            </a:extLst>
          </p:cNvPr>
          <p:cNvSpPr>
            <a:spLocks noGrp="1"/>
          </p:cNvSpPr>
          <p:nvPr>
            <p:ph type="body" idx="1"/>
          </p:nvPr>
        </p:nvSpPr>
        <p:spPr/>
        <p:txBody>
          <a:bodyPr anchor="t"/>
          <a:lstStyle/>
          <a:p>
            <a:pPr marL="76200" indent="0">
              <a:buNone/>
            </a:pPr>
            <a:r>
              <a:rPr lang="en-US" sz="2000" b="1" dirty="0"/>
              <a:t>Object</a:t>
            </a:r>
          </a:p>
          <a:p>
            <a:r>
              <a:rPr lang="en-US" sz="1400" dirty="0"/>
              <a:t>Any entity that has state and behavior is known as an object. For example a chair, pen, table, keyboard, bike, etc. It can be physical or logical.</a:t>
            </a:r>
          </a:p>
          <a:p>
            <a:r>
              <a:rPr lang="en-US" sz="1400"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p:txBody>
      </p:sp>
      <p:sp>
        <p:nvSpPr>
          <p:cNvPr id="5" name="Text Placeholder 4">
            <a:extLst>
              <a:ext uri="{FF2B5EF4-FFF2-40B4-BE49-F238E27FC236}">
                <a16:creationId xmlns:a16="http://schemas.microsoft.com/office/drawing/2014/main" id="{0DF05F79-47AC-41FD-835E-D61388AF1A1C}"/>
              </a:ext>
            </a:extLst>
          </p:cNvPr>
          <p:cNvSpPr>
            <a:spLocks noGrp="1"/>
          </p:cNvSpPr>
          <p:nvPr>
            <p:ph type="body" idx="13"/>
          </p:nvPr>
        </p:nvSpPr>
        <p:spPr/>
        <p:txBody>
          <a:bodyPr/>
          <a:lstStyle/>
          <a:p>
            <a:endParaRPr lang="en-US" dirty="0"/>
          </a:p>
          <a:p>
            <a:r>
              <a:rPr lang="en-US" dirty="0"/>
              <a:t>Example: A dog is an object because it has states like color, name, breed, etc. as well as behaviors like wagging the tail, barking, eating, etc.</a:t>
            </a:r>
            <a:endParaRPr lang="en-ID" dirty="0"/>
          </a:p>
        </p:txBody>
      </p:sp>
      <p:sp>
        <p:nvSpPr>
          <p:cNvPr id="2" name="Title 1">
            <a:extLst>
              <a:ext uri="{FF2B5EF4-FFF2-40B4-BE49-F238E27FC236}">
                <a16:creationId xmlns:a16="http://schemas.microsoft.com/office/drawing/2014/main" id="{DEE4A65B-5B30-467F-AF10-2491684083F0}"/>
              </a:ext>
            </a:extLst>
          </p:cNvPr>
          <p:cNvSpPr>
            <a:spLocks noGrp="1"/>
          </p:cNvSpPr>
          <p:nvPr>
            <p:ph type="title"/>
          </p:nvPr>
        </p:nvSpPr>
        <p:spPr/>
        <p:txBody>
          <a:bodyPr/>
          <a:lstStyle/>
          <a:p>
            <a:r>
              <a:rPr lang="en-US" dirty="0"/>
              <a:t>OOPs (Object-Oriented Programming System)</a:t>
            </a:r>
            <a:endParaRPr lang="en-ID" dirty="0"/>
          </a:p>
        </p:txBody>
      </p:sp>
      <p:pic>
        <p:nvPicPr>
          <p:cNvPr id="7" name="Picture 6">
            <a:extLst>
              <a:ext uri="{FF2B5EF4-FFF2-40B4-BE49-F238E27FC236}">
                <a16:creationId xmlns:a16="http://schemas.microsoft.com/office/drawing/2014/main" id="{E70E6CB0-F26B-46C4-B5D2-8C2E8FEEDF55}"/>
              </a:ext>
            </a:extLst>
          </p:cNvPr>
          <p:cNvPicPr>
            <a:picLocks noChangeAspect="1"/>
          </p:cNvPicPr>
          <p:nvPr/>
        </p:nvPicPr>
        <p:blipFill>
          <a:blip r:embed="rId2"/>
          <a:stretch>
            <a:fillRect/>
          </a:stretch>
        </p:blipFill>
        <p:spPr>
          <a:xfrm>
            <a:off x="5181600" y="1909048"/>
            <a:ext cx="2555975" cy="2555975"/>
          </a:xfrm>
          <a:prstGeom prst="rect">
            <a:avLst/>
          </a:prstGeom>
        </p:spPr>
      </p:pic>
    </p:spTree>
    <p:extLst>
      <p:ext uri="{BB962C8B-B14F-4D97-AF65-F5344CB8AC3E}">
        <p14:creationId xmlns:p14="http://schemas.microsoft.com/office/powerpoint/2010/main" val="325797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68B95-ED64-40E7-BC68-4C50159E7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2D98AB1B-B7BC-40EA-B854-0C56DED914A5}"/>
              </a:ext>
            </a:extLst>
          </p:cNvPr>
          <p:cNvSpPr>
            <a:spLocks noGrp="1"/>
          </p:cNvSpPr>
          <p:nvPr>
            <p:ph type="body" idx="1"/>
          </p:nvPr>
        </p:nvSpPr>
        <p:spPr>
          <a:xfrm>
            <a:off x="457201" y="605055"/>
            <a:ext cx="4002848" cy="4041671"/>
          </a:xfrm>
        </p:spPr>
        <p:txBody>
          <a:bodyPr anchor="t"/>
          <a:lstStyle/>
          <a:p>
            <a:pPr marL="76200" indent="0">
              <a:buNone/>
            </a:pPr>
            <a:r>
              <a:rPr lang="en-US" sz="2000" b="1" dirty="0"/>
              <a:t>Class</a:t>
            </a:r>
          </a:p>
          <a:p>
            <a:r>
              <a:rPr lang="en-US" dirty="0"/>
              <a:t>Collection of objects is called class. It is a logical entity.</a:t>
            </a:r>
          </a:p>
          <a:p>
            <a:r>
              <a:rPr lang="en-US" dirty="0"/>
              <a:t>A class can also be defined as a blueprint from which you can create an individual object. Class doesn't consume any space.</a:t>
            </a:r>
          </a:p>
          <a:p>
            <a:pPr marL="76200" indent="0">
              <a:buNone/>
            </a:pPr>
            <a:r>
              <a:rPr lang="en-US" sz="2000" b="1" dirty="0"/>
              <a:t>Inheritance</a:t>
            </a:r>
            <a:endParaRPr lang="en-US" b="1" dirty="0"/>
          </a:p>
          <a:p>
            <a:r>
              <a:rPr lang="en-US" dirty="0"/>
              <a:t>When one object acquires all the properties and behaviors of a parent object, it is known as inheritance. It provides code reusability. It is used to achieve runtime polymorphism</a:t>
            </a:r>
            <a:endParaRPr lang="en-ID" dirty="0"/>
          </a:p>
        </p:txBody>
      </p:sp>
      <p:sp>
        <p:nvSpPr>
          <p:cNvPr id="5" name="Text Placeholder 4">
            <a:extLst>
              <a:ext uri="{FF2B5EF4-FFF2-40B4-BE49-F238E27FC236}">
                <a16:creationId xmlns:a16="http://schemas.microsoft.com/office/drawing/2014/main" id="{C5A85283-66BA-4E87-B9D0-8A4B9C07ECC6}"/>
              </a:ext>
            </a:extLst>
          </p:cNvPr>
          <p:cNvSpPr>
            <a:spLocks noGrp="1"/>
          </p:cNvSpPr>
          <p:nvPr>
            <p:ph type="body" idx="13"/>
          </p:nvPr>
        </p:nvSpPr>
        <p:spPr/>
        <p:txBody>
          <a:bodyPr/>
          <a:lstStyle/>
          <a:p>
            <a:pPr marL="76200" indent="0">
              <a:buNone/>
            </a:pPr>
            <a:r>
              <a:rPr lang="en-US" sz="2000" b="1" dirty="0"/>
              <a:t>Polymorphism</a:t>
            </a:r>
            <a:endParaRPr lang="en-US" b="1" dirty="0"/>
          </a:p>
          <a:p>
            <a:r>
              <a:rPr lang="en-US" dirty="0"/>
              <a:t>If one task is performed by different ways, it is known as polymorphism. For example: to convince the customer differently, to draw something, for example, shape, triangle, rectangle, etc.</a:t>
            </a:r>
          </a:p>
          <a:p>
            <a:r>
              <a:rPr lang="en-US" dirty="0"/>
              <a:t>In Java, we use method overloading and method overriding to achieve polymorphism.</a:t>
            </a:r>
          </a:p>
          <a:p>
            <a:r>
              <a:rPr lang="en-US" dirty="0"/>
              <a:t>Another example can be to speak something; for example, a cat speaks meow, dog barks woof, etc.</a:t>
            </a:r>
          </a:p>
        </p:txBody>
      </p:sp>
      <p:sp>
        <p:nvSpPr>
          <p:cNvPr id="2" name="Title 1">
            <a:extLst>
              <a:ext uri="{FF2B5EF4-FFF2-40B4-BE49-F238E27FC236}">
                <a16:creationId xmlns:a16="http://schemas.microsoft.com/office/drawing/2014/main" id="{DEE4A65B-5B30-467F-AF10-2491684083F0}"/>
              </a:ext>
            </a:extLst>
          </p:cNvPr>
          <p:cNvSpPr>
            <a:spLocks noGrp="1"/>
          </p:cNvSpPr>
          <p:nvPr>
            <p:ph type="title"/>
          </p:nvPr>
        </p:nvSpPr>
        <p:spPr/>
        <p:txBody>
          <a:bodyPr/>
          <a:lstStyle/>
          <a:p>
            <a:r>
              <a:rPr lang="en-US" dirty="0"/>
              <a:t>OOPs (Object-Oriented Programming System)</a:t>
            </a:r>
            <a:endParaRPr lang="en-ID" dirty="0"/>
          </a:p>
        </p:txBody>
      </p:sp>
      <p:pic>
        <p:nvPicPr>
          <p:cNvPr id="8" name="Picture 7">
            <a:extLst>
              <a:ext uri="{FF2B5EF4-FFF2-40B4-BE49-F238E27FC236}">
                <a16:creationId xmlns:a16="http://schemas.microsoft.com/office/drawing/2014/main" id="{343DBF9B-BA0B-4B4B-97D3-66495BF3421B}"/>
              </a:ext>
            </a:extLst>
          </p:cNvPr>
          <p:cNvPicPr>
            <a:picLocks noChangeAspect="1"/>
          </p:cNvPicPr>
          <p:nvPr/>
        </p:nvPicPr>
        <p:blipFill>
          <a:blip r:embed="rId2"/>
          <a:stretch>
            <a:fillRect/>
          </a:stretch>
        </p:blipFill>
        <p:spPr>
          <a:xfrm>
            <a:off x="5197976" y="3493865"/>
            <a:ext cx="1487400" cy="1458235"/>
          </a:xfrm>
          <a:prstGeom prst="rect">
            <a:avLst/>
          </a:prstGeom>
        </p:spPr>
      </p:pic>
    </p:spTree>
    <p:extLst>
      <p:ext uri="{BB962C8B-B14F-4D97-AF65-F5344CB8AC3E}">
        <p14:creationId xmlns:p14="http://schemas.microsoft.com/office/powerpoint/2010/main" val="397506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p:txBody>
          <a:bodyPr anchor="t"/>
          <a:lstStyle/>
          <a:p>
            <a:pPr marL="76200" indent="0">
              <a:buNone/>
            </a:pPr>
            <a:r>
              <a:rPr lang="en-US" sz="2400" b="1" dirty="0"/>
              <a:t>Abstraction</a:t>
            </a:r>
            <a:endParaRPr lang="en-US" sz="1600" b="1" dirty="0"/>
          </a:p>
          <a:p>
            <a:r>
              <a:rPr lang="en-US" sz="1600" dirty="0"/>
              <a:t>Hiding internal details and showing functionality is known as abstraction. For example phone call, we don't know the internal processing.</a:t>
            </a:r>
          </a:p>
          <a:p>
            <a:r>
              <a:rPr lang="en-US" sz="1600" dirty="0"/>
              <a:t>In Java, we use abstract class and interface to achieve abstraction.</a:t>
            </a:r>
            <a:endParaRPr lang="en-ID" sz="1600" dirty="0"/>
          </a:p>
        </p:txBody>
      </p:sp>
      <p:sp>
        <p:nvSpPr>
          <p:cNvPr id="5" name="Text Placeholder 4">
            <a:extLst>
              <a:ext uri="{FF2B5EF4-FFF2-40B4-BE49-F238E27FC236}">
                <a16:creationId xmlns:a16="http://schemas.microsoft.com/office/drawing/2014/main" id="{5BCC5A3B-194C-450C-912A-FBA787E0E14F}"/>
              </a:ext>
            </a:extLst>
          </p:cNvPr>
          <p:cNvSpPr>
            <a:spLocks noGrp="1"/>
          </p:cNvSpPr>
          <p:nvPr>
            <p:ph type="body" idx="13"/>
          </p:nvPr>
        </p:nvSpPr>
        <p:spPr/>
        <p:txBody>
          <a:bodyPr/>
          <a:lstStyle/>
          <a:p>
            <a:pPr marL="76200" indent="0">
              <a:buNone/>
            </a:pPr>
            <a:r>
              <a:rPr lang="en-US" sz="1800" b="1" dirty="0"/>
              <a:t>Encapsulation</a:t>
            </a:r>
            <a:endParaRPr lang="en-US" b="1" dirty="0"/>
          </a:p>
          <a:p>
            <a:r>
              <a:rPr lang="en-US" dirty="0"/>
              <a:t>Binding (or wrapping) code and data together into a single unit are known as encapsulation. For example capsule, it is wrapped with different medicines.</a:t>
            </a:r>
          </a:p>
          <a:p>
            <a:r>
              <a:rPr lang="en-US" dirty="0"/>
              <a:t>A java class is the example of encapsulation. Java bean is the fully encapsulated class because all the data members are private here.</a:t>
            </a:r>
            <a:endParaRPr lang="en-ID" dirty="0"/>
          </a:p>
        </p:txBody>
      </p:sp>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OOPs (Object-Oriented Programming System)</a:t>
            </a:r>
            <a:endParaRPr lang="en-ID" dirty="0"/>
          </a:p>
        </p:txBody>
      </p:sp>
      <p:pic>
        <p:nvPicPr>
          <p:cNvPr id="6" name="Picture 5">
            <a:extLst>
              <a:ext uri="{FF2B5EF4-FFF2-40B4-BE49-F238E27FC236}">
                <a16:creationId xmlns:a16="http://schemas.microsoft.com/office/drawing/2014/main" id="{268354D3-19D6-4D45-9F2A-D5CE2FB83020}"/>
              </a:ext>
            </a:extLst>
          </p:cNvPr>
          <p:cNvPicPr>
            <a:picLocks noChangeAspect="1"/>
          </p:cNvPicPr>
          <p:nvPr/>
        </p:nvPicPr>
        <p:blipFill>
          <a:blip r:embed="rId2"/>
          <a:stretch>
            <a:fillRect/>
          </a:stretch>
        </p:blipFill>
        <p:spPr>
          <a:xfrm>
            <a:off x="5181600" y="2625890"/>
            <a:ext cx="1152525" cy="1152525"/>
          </a:xfrm>
          <a:prstGeom prst="rect">
            <a:avLst/>
          </a:prstGeom>
        </p:spPr>
      </p:pic>
    </p:spTree>
    <p:extLst>
      <p:ext uri="{BB962C8B-B14F-4D97-AF65-F5344CB8AC3E}">
        <p14:creationId xmlns:p14="http://schemas.microsoft.com/office/powerpoint/2010/main" val="162393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Initialize Object</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7096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D74AD-B110-4517-9EBB-69C923FBFEEA}"/>
              </a:ext>
            </a:extLst>
          </p:cNvPr>
          <p:cNvSpPr>
            <a:spLocks noGrp="1"/>
          </p:cNvSpPr>
          <p:nvPr>
            <p:ph type="title"/>
          </p:nvPr>
        </p:nvSpPr>
        <p:spPr/>
        <p:txBody>
          <a:bodyPr/>
          <a:lstStyle/>
          <a:p>
            <a:r>
              <a:rPr lang="en-US" dirty="0"/>
              <a:t>Initialize Object</a:t>
            </a:r>
            <a:endParaRPr lang="en-ID" dirty="0"/>
          </a:p>
        </p:txBody>
      </p:sp>
      <p:sp>
        <p:nvSpPr>
          <p:cNvPr id="6" name="Text Placeholder 5">
            <a:extLst>
              <a:ext uri="{FF2B5EF4-FFF2-40B4-BE49-F238E27FC236}">
                <a16:creationId xmlns:a16="http://schemas.microsoft.com/office/drawing/2014/main" id="{FF514118-DE51-4A5F-8844-E2D66785F430}"/>
              </a:ext>
            </a:extLst>
          </p:cNvPr>
          <p:cNvSpPr>
            <a:spLocks noGrp="1"/>
          </p:cNvSpPr>
          <p:nvPr>
            <p:ph type="body" idx="1"/>
          </p:nvPr>
        </p:nvSpPr>
        <p:spPr/>
        <p:txBody>
          <a:bodyPr anchor="t"/>
          <a:lstStyle/>
          <a:p>
            <a:pPr marL="76200" indent="0">
              <a:buNone/>
            </a:pPr>
            <a:r>
              <a:rPr lang="en-US" sz="1600" dirty="0"/>
              <a:t>There are 3 ways to initialize object in java.</a:t>
            </a:r>
          </a:p>
          <a:p>
            <a:r>
              <a:rPr lang="en-US" sz="1600" dirty="0"/>
              <a:t>By reference variable</a:t>
            </a:r>
          </a:p>
          <a:p>
            <a:r>
              <a:rPr lang="en-US" sz="1600" dirty="0"/>
              <a:t>By method</a:t>
            </a:r>
          </a:p>
          <a:p>
            <a:r>
              <a:rPr lang="en-US" sz="1600" dirty="0"/>
              <a:t>By constructor</a:t>
            </a:r>
            <a:endParaRPr lang="en-ID" sz="1600" dirty="0"/>
          </a:p>
        </p:txBody>
      </p:sp>
      <p:sp>
        <p:nvSpPr>
          <p:cNvPr id="4" name="Slide Number Placeholder 3">
            <a:extLst>
              <a:ext uri="{FF2B5EF4-FFF2-40B4-BE49-F238E27FC236}">
                <a16:creationId xmlns:a16="http://schemas.microsoft.com/office/drawing/2014/main" id="{A2CD6702-B17D-4DF7-95D6-624F5D176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51505035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7108</TotalTime>
  <Words>2138</Words>
  <Application>Microsoft Office PowerPoint</Application>
  <PresentationFormat>On-screen Show (16:9)</PresentationFormat>
  <Paragraphs>217</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Roboto Condensed</vt:lpstr>
      <vt:lpstr>Arial</vt:lpstr>
      <vt:lpstr>Roboto Condensed Light</vt:lpstr>
      <vt:lpstr>Arvo</vt:lpstr>
      <vt:lpstr>Salerio template</vt:lpstr>
      <vt:lpstr>Java – Logic Day 05</vt:lpstr>
      <vt:lpstr>Day 05</vt:lpstr>
      <vt:lpstr>Java OOPs Concepts</vt:lpstr>
      <vt:lpstr>OOPs (Object-Oriented Programming System)</vt:lpstr>
      <vt:lpstr>OOPs (Object-Oriented Programming System)</vt:lpstr>
      <vt:lpstr>OOPs (Object-Oriented Programming System)</vt:lpstr>
      <vt:lpstr>OOPs (Object-Oriented Programming System)</vt:lpstr>
      <vt:lpstr>Day 05</vt:lpstr>
      <vt:lpstr>Initialize Object</vt:lpstr>
      <vt:lpstr>Initial By Reference</vt:lpstr>
      <vt:lpstr>Initial By Method</vt:lpstr>
      <vt:lpstr>Initial By Constructor</vt:lpstr>
      <vt:lpstr>Day 05</vt:lpstr>
      <vt:lpstr>Constructor</vt:lpstr>
      <vt:lpstr>When is a constructor called</vt:lpstr>
      <vt:lpstr>Rules for creating Java constructor</vt:lpstr>
      <vt:lpstr>Types of Java constructors</vt:lpstr>
      <vt:lpstr>Java Default Constructor</vt:lpstr>
      <vt:lpstr>Java Default Constructor</vt:lpstr>
      <vt:lpstr>Java Parameterized Constructor</vt:lpstr>
      <vt:lpstr>Constructor Overloading in Java</vt:lpstr>
      <vt:lpstr>Constructor Vs Method</vt:lpstr>
      <vt:lpstr>Constructor Vs Method</vt:lpstr>
      <vt:lpstr>Day 05</vt:lpstr>
      <vt:lpstr>Java static keyword</vt:lpstr>
      <vt:lpstr>Java static variable</vt:lpstr>
      <vt:lpstr>Java static variable - Example</vt:lpstr>
      <vt:lpstr>Java static method</vt:lpstr>
      <vt:lpstr>Java static method - Example</vt:lpstr>
      <vt:lpstr>Restrictions for the static method</vt:lpstr>
      <vt:lpstr>Java static block</vt:lpstr>
      <vt:lpstr>Day 05</vt:lpstr>
      <vt:lpstr>PowerPoint Presentation</vt:lpstr>
      <vt:lpstr>1. this: to refer current class instance variable</vt:lpstr>
      <vt:lpstr>1. this: to refer current class instance variable</vt:lpstr>
      <vt:lpstr>1. this: to refer current class instance variable</vt:lpstr>
      <vt:lpstr>2) this: to invoke current class method</vt:lpstr>
      <vt:lpstr>3) this() : to invoke current class constructor</vt:lpstr>
      <vt:lpstr>4) this: to pass as an argument in the method</vt:lpstr>
      <vt:lpstr>5) this: to pass as argument in the constructor call</vt:lpstr>
      <vt:lpstr>6) this keyword can be used to return current class instance</vt:lpstr>
      <vt:lpstr>Day 05</vt:lpstr>
      <vt:lpstr>01. Correctness and the Loop Invariant</vt:lpstr>
      <vt:lpstr>01. Correctness and the Loop Invariant</vt:lpstr>
      <vt:lpstr>01. Correctness and the Loop Invariant</vt:lpstr>
      <vt:lpstr>01. Correctness and the Loop Invariant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470</cp:revision>
  <dcterms:modified xsi:type="dcterms:W3CDTF">2019-05-01T15:10:40Z</dcterms:modified>
</cp:coreProperties>
</file>