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4"/>
  </p:notesMasterIdLst>
  <p:sldIdLst>
    <p:sldId id="256" r:id="rId2"/>
    <p:sldId id="285" r:id="rId3"/>
    <p:sldId id="315" r:id="rId4"/>
    <p:sldId id="309" r:id="rId5"/>
    <p:sldId id="316" r:id="rId6"/>
    <p:sldId id="317" r:id="rId7"/>
    <p:sldId id="318" r:id="rId8"/>
    <p:sldId id="319" r:id="rId9"/>
    <p:sldId id="320" r:id="rId10"/>
    <p:sldId id="321" r:id="rId11"/>
    <p:sldId id="322" r:id="rId12"/>
    <p:sldId id="323" r:id="rId13"/>
    <p:sldId id="324" r:id="rId14"/>
    <p:sldId id="310"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11" r:id="rId37"/>
    <p:sldId id="347" r:id="rId38"/>
    <p:sldId id="348" r:id="rId39"/>
    <p:sldId id="312"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13" r:id="rId55"/>
    <p:sldId id="363" r:id="rId56"/>
    <p:sldId id="364" r:id="rId57"/>
    <p:sldId id="365" r:id="rId58"/>
    <p:sldId id="366" r:id="rId59"/>
    <p:sldId id="367" r:id="rId60"/>
    <p:sldId id="368" r:id="rId61"/>
    <p:sldId id="369" r:id="rId62"/>
    <p:sldId id="370" r:id="rId63"/>
    <p:sldId id="371" r:id="rId64"/>
    <p:sldId id="314" r:id="rId65"/>
    <p:sldId id="372" r:id="rId66"/>
    <p:sldId id="373" r:id="rId67"/>
    <p:sldId id="374" r:id="rId68"/>
    <p:sldId id="375" r:id="rId69"/>
    <p:sldId id="376" r:id="rId70"/>
    <p:sldId id="303" r:id="rId71"/>
    <p:sldId id="377" r:id="rId72"/>
    <p:sldId id="378" r:id="rId73"/>
  </p:sldIdLst>
  <p:sldSz cx="9144000" cy="5143500" type="screen16x9"/>
  <p:notesSz cx="6858000" cy="9144000"/>
  <p:embeddedFontLst>
    <p:embeddedFont>
      <p:font typeface="Arvo" panose="020B0604020202020204" charset="0"/>
      <p:regular r:id="rId75"/>
      <p:bold r:id="rId76"/>
      <p:italic r:id="rId77"/>
      <p:boldItalic r:id="rId78"/>
    </p:embeddedFont>
    <p:embeddedFont>
      <p:font typeface="Roboto Condensed" panose="020B0604020202020204" charset="0"/>
      <p:regular r:id="rId79"/>
      <p:bold r:id="rId80"/>
      <p:italic r:id="rId81"/>
      <p:boldItalic r:id="rId82"/>
    </p:embeddedFont>
    <p:embeddedFont>
      <p:font typeface="Roboto Condensed Light" panose="020B0604020202020204"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2.fntdata"/><Relationship Id="rId84" Type="http://schemas.openxmlformats.org/officeDocument/2006/relationships/font" Target="fonts/font10.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font" Target="fonts/font5.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8.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6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33125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396123" y="133125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preserve="1" userDrawn="1">
  <p:cSld name="1_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33125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9847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07</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957B-2A91-4A88-BEFD-F6C74F5756F4}"/>
              </a:ext>
            </a:extLst>
          </p:cNvPr>
          <p:cNvSpPr>
            <a:spLocks noGrp="1"/>
          </p:cNvSpPr>
          <p:nvPr>
            <p:ph type="title"/>
          </p:nvPr>
        </p:nvSpPr>
        <p:spPr/>
        <p:txBody>
          <a:bodyPr/>
          <a:lstStyle/>
          <a:p>
            <a:r>
              <a:rPr lang="en-US" dirty="0"/>
              <a:t>Understanding the real scenario of Abstract class</a:t>
            </a:r>
            <a:endParaRPr lang="en-ID" dirty="0"/>
          </a:p>
        </p:txBody>
      </p:sp>
      <p:sp>
        <p:nvSpPr>
          <p:cNvPr id="5" name="Slide Number Placeholder 4">
            <a:extLst>
              <a:ext uri="{FF2B5EF4-FFF2-40B4-BE49-F238E27FC236}">
                <a16:creationId xmlns:a16="http://schemas.microsoft.com/office/drawing/2014/main" id="{97AFA9AE-963A-47AF-9685-C12823486D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2828F6A1-8200-4A27-A4CC-6EF1EE4A1EBE}"/>
              </a:ext>
            </a:extLst>
          </p:cNvPr>
          <p:cNvPicPr>
            <a:picLocks noChangeAspect="1"/>
          </p:cNvPicPr>
          <p:nvPr/>
        </p:nvPicPr>
        <p:blipFill>
          <a:blip r:embed="rId2"/>
          <a:stretch>
            <a:fillRect/>
          </a:stretch>
        </p:blipFill>
        <p:spPr>
          <a:xfrm>
            <a:off x="814275" y="1537988"/>
            <a:ext cx="2157525" cy="658786"/>
          </a:xfrm>
          <a:prstGeom prst="rect">
            <a:avLst/>
          </a:prstGeom>
        </p:spPr>
      </p:pic>
      <p:pic>
        <p:nvPicPr>
          <p:cNvPr id="7" name="Picture 6">
            <a:extLst>
              <a:ext uri="{FF2B5EF4-FFF2-40B4-BE49-F238E27FC236}">
                <a16:creationId xmlns:a16="http://schemas.microsoft.com/office/drawing/2014/main" id="{734BDDD4-723D-42A8-B104-492F6E323D66}"/>
              </a:ext>
            </a:extLst>
          </p:cNvPr>
          <p:cNvPicPr>
            <a:picLocks noChangeAspect="1"/>
          </p:cNvPicPr>
          <p:nvPr/>
        </p:nvPicPr>
        <p:blipFill>
          <a:blip r:embed="rId3"/>
          <a:stretch>
            <a:fillRect/>
          </a:stretch>
        </p:blipFill>
        <p:spPr>
          <a:xfrm>
            <a:off x="814275" y="2449368"/>
            <a:ext cx="3071925" cy="788047"/>
          </a:xfrm>
          <a:prstGeom prst="rect">
            <a:avLst/>
          </a:prstGeom>
        </p:spPr>
      </p:pic>
      <p:pic>
        <p:nvPicPr>
          <p:cNvPr id="9" name="Picture 8">
            <a:extLst>
              <a:ext uri="{FF2B5EF4-FFF2-40B4-BE49-F238E27FC236}">
                <a16:creationId xmlns:a16="http://schemas.microsoft.com/office/drawing/2014/main" id="{D0692AE1-8121-4FB7-A493-41832DB3A76C}"/>
              </a:ext>
            </a:extLst>
          </p:cNvPr>
          <p:cNvPicPr>
            <a:picLocks noChangeAspect="1"/>
          </p:cNvPicPr>
          <p:nvPr/>
        </p:nvPicPr>
        <p:blipFill>
          <a:blip r:embed="rId4"/>
          <a:stretch>
            <a:fillRect/>
          </a:stretch>
        </p:blipFill>
        <p:spPr>
          <a:xfrm>
            <a:off x="4572001" y="1537988"/>
            <a:ext cx="2895600" cy="912509"/>
          </a:xfrm>
          <a:prstGeom prst="rect">
            <a:avLst/>
          </a:prstGeom>
        </p:spPr>
      </p:pic>
      <p:pic>
        <p:nvPicPr>
          <p:cNvPr id="10" name="Picture 9">
            <a:extLst>
              <a:ext uri="{FF2B5EF4-FFF2-40B4-BE49-F238E27FC236}">
                <a16:creationId xmlns:a16="http://schemas.microsoft.com/office/drawing/2014/main" id="{0F308E09-494B-4AB2-A0CC-6982E78BCEF6}"/>
              </a:ext>
            </a:extLst>
          </p:cNvPr>
          <p:cNvPicPr>
            <a:picLocks noChangeAspect="1"/>
          </p:cNvPicPr>
          <p:nvPr/>
        </p:nvPicPr>
        <p:blipFill>
          <a:blip r:embed="rId5"/>
          <a:stretch>
            <a:fillRect/>
          </a:stretch>
        </p:blipFill>
        <p:spPr>
          <a:xfrm>
            <a:off x="4563533" y="2573220"/>
            <a:ext cx="2751667" cy="1328391"/>
          </a:xfrm>
          <a:prstGeom prst="rect">
            <a:avLst/>
          </a:prstGeom>
        </p:spPr>
      </p:pic>
    </p:spTree>
    <p:extLst>
      <p:ext uri="{BB962C8B-B14F-4D97-AF65-F5344CB8AC3E}">
        <p14:creationId xmlns:p14="http://schemas.microsoft.com/office/powerpoint/2010/main" val="298176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091F-2B8F-4586-ACD6-33F63C3563C5}"/>
              </a:ext>
            </a:extLst>
          </p:cNvPr>
          <p:cNvSpPr>
            <a:spLocks noGrp="1"/>
          </p:cNvSpPr>
          <p:nvPr>
            <p:ph type="title"/>
          </p:nvPr>
        </p:nvSpPr>
        <p:spPr/>
        <p:txBody>
          <a:bodyPr/>
          <a:lstStyle/>
          <a:p>
            <a:r>
              <a:rPr lang="en-US" dirty="0"/>
              <a:t>Understanding the real scenario of Abstract class</a:t>
            </a:r>
            <a:endParaRPr lang="en-ID" dirty="0"/>
          </a:p>
        </p:txBody>
      </p:sp>
      <p:sp>
        <p:nvSpPr>
          <p:cNvPr id="3" name="Slide Number Placeholder 2">
            <a:extLst>
              <a:ext uri="{FF2B5EF4-FFF2-40B4-BE49-F238E27FC236}">
                <a16:creationId xmlns:a16="http://schemas.microsoft.com/office/drawing/2014/main" id="{39134A6E-2CFF-45BE-AAB1-1D2921B7A3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55A75C05-BE43-45C0-9A69-E09FD3BC4230}"/>
              </a:ext>
            </a:extLst>
          </p:cNvPr>
          <p:cNvPicPr>
            <a:picLocks noChangeAspect="1"/>
          </p:cNvPicPr>
          <p:nvPr/>
        </p:nvPicPr>
        <p:blipFill>
          <a:blip r:embed="rId2"/>
          <a:stretch>
            <a:fillRect/>
          </a:stretch>
        </p:blipFill>
        <p:spPr>
          <a:xfrm>
            <a:off x="814275" y="1504950"/>
            <a:ext cx="2690925" cy="687971"/>
          </a:xfrm>
          <a:prstGeom prst="rect">
            <a:avLst/>
          </a:prstGeom>
        </p:spPr>
      </p:pic>
      <p:pic>
        <p:nvPicPr>
          <p:cNvPr id="5" name="Picture 4">
            <a:extLst>
              <a:ext uri="{FF2B5EF4-FFF2-40B4-BE49-F238E27FC236}">
                <a16:creationId xmlns:a16="http://schemas.microsoft.com/office/drawing/2014/main" id="{38B61651-9DE5-4967-8BFC-52BB76643612}"/>
              </a:ext>
            </a:extLst>
          </p:cNvPr>
          <p:cNvPicPr>
            <a:picLocks noChangeAspect="1"/>
          </p:cNvPicPr>
          <p:nvPr/>
        </p:nvPicPr>
        <p:blipFill>
          <a:blip r:embed="rId3"/>
          <a:stretch>
            <a:fillRect/>
          </a:stretch>
        </p:blipFill>
        <p:spPr>
          <a:xfrm>
            <a:off x="814275" y="2571750"/>
            <a:ext cx="2538525" cy="953060"/>
          </a:xfrm>
          <a:prstGeom prst="rect">
            <a:avLst/>
          </a:prstGeom>
        </p:spPr>
      </p:pic>
      <p:pic>
        <p:nvPicPr>
          <p:cNvPr id="6" name="Picture 5">
            <a:extLst>
              <a:ext uri="{FF2B5EF4-FFF2-40B4-BE49-F238E27FC236}">
                <a16:creationId xmlns:a16="http://schemas.microsoft.com/office/drawing/2014/main" id="{338F1B06-61F0-489D-B89E-45473057DA2E}"/>
              </a:ext>
            </a:extLst>
          </p:cNvPr>
          <p:cNvPicPr>
            <a:picLocks noChangeAspect="1"/>
          </p:cNvPicPr>
          <p:nvPr/>
        </p:nvPicPr>
        <p:blipFill>
          <a:blip r:embed="rId4"/>
          <a:stretch>
            <a:fillRect/>
          </a:stretch>
        </p:blipFill>
        <p:spPr>
          <a:xfrm>
            <a:off x="4038600" y="1504950"/>
            <a:ext cx="2538525" cy="921519"/>
          </a:xfrm>
          <a:prstGeom prst="rect">
            <a:avLst/>
          </a:prstGeom>
        </p:spPr>
      </p:pic>
      <p:pic>
        <p:nvPicPr>
          <p:cNvPr id="7" name="Picture 6">
            <a:extLst>
              <a:ext uri="{FF2B5EF4-FFF2-40B4-BE49-F238E27FC236}">
                <a16:creationId xmlns:a16="http://schemas.microsoft.com/office/drawing/2014/main" id="{ECD9110F-5F5F-41ED-962F-7081335E778B}"/>
              </a:ext>
            </a:extLst>
          </p:cNvPr>
          <p:cNvPicPr>
            <a:picLocks noChangeAspect="1"/>
          </p:cNvPicPr>
          <p:nvPr/>
        </p:nvPicPr>
        <p:blipFill>
          <a:blip r:embed="rId5"/>
          <a:stretch>
            <a:fillRect/>
          </a:stretch>
        </p:blipFill>
        <p:spPr>
          <a:xfrm>
            <a:off x="4038600" y="2571750"/>
            <a:ext cx="4533400" cy="1651342"/>
          </a:xfrm>
          <a:prstGeom prst="rect">
            <a:avLst/>
          </a:prstGeom>
        </p:spPr>
      </p:pic>
    </p:spTree>
    <p:extLst>
      <p:ext uri="{BB962C8B-B14F-4D97-AF65-F5344CB8AC3E}">
        <p14:creationId xmlns:p14="http://schemas.microsoft.com/office/powerpoint/2010/main" val="37300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76E8EC-A013-45D6-8274-2EACAF2C26C6}"/>
              </a:ext>
            </a:extLst>
          </p:cNvPr>
          <p:cNvSpPr>
            <a:spLocks noGrp="1"/>
          </p:cNvSpPr>
          <p:nvPr>
            <p:ph type="title"/>
          </p:nvPr>
        </p:nvSpPr>
        <p:spPr/>
        <p:txBody>
          <a:bodyPr/>
          <a:lstStyle/>
          <a:p>
            <a:r>
              <a:rPr lang="en-US" dirty="0"/>
              <a:t>Abstract class having constructor, data member and methods</a:t>
            </a:r>
            <a:endParaRPr lang="en-ID" dirty="0"/>
          </a:p>
        </p:txBody>
      </p:sp>
      <p:sp>
        <p:nvSpPr>
          <p:cNvPr id="5" name="Text Placeholder 4">
            <a:extLst>
              <a:ext uri="{FF2B5EF4-FFF2-40B4-BE49-F238E27FC236}">
                <a16:creationId xmlns:a16="http://schemas.microsoft.com/office/drawing/2014/main" id="{06FB9DEB-E691-410C-AB68-10AD2C144156}"/>
              </a:ext>
            </a:extLst>
          </p:cNvPr>
          <p:cNvSpPr>
            <a:spLocks noGrp="1"/>
          </p:cNvSpPr>
          <p:nvPr>
            <p:ph type="body" idx="1"/>
          </p:nvPr>
        </p:nvSpPr>
        <p:spPr/>
        <p:txBody>
          <a:bodyPr/>
          <a:lstStyle/>
          <a:p>
            <a:r>
              <a:rPr lang="en-US" dirty="0"/>
              <a:t>An abstract class can have a data member, abstract method, method body (non-abstract method), constructor, and even main() method.</a:t>
            </a:r>
          </a:p>
          <a:p>
            <a:endParaRPr lang="en-ID" dirty="0"/>
          </a:p>
        </p:txBody>
      </p:sp>
      <p:sp>
        <p:nvSpPr>
          <p:cNvPr id="3" name="Slide Number Placeholder 2">
            <a:extLst>
              <a:ext uri="{FF2B5EF4-FFF2-40B4-BE49-F238E27FC236}">
                <a16:creationId xmlns:a16="http://schemas.microsoft.com/office/drawing/2014/main" id="{17C2B5C8-2E44-49B3-8C40-249FD11A27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6">
            <a:extLst>
              <a:ext uri="{FF2B5EF4-FFF2-40B4-BE49-F238E27FC236}">
                <a16:creationId xmlns:a16="http://schemas.microsoft.com/office/drawing/2014/main" id="{12722882-C7EA-4EC5-A307-7F559972787C}"/>
              </a:ext>
            </a:extLst>
          </p:cNvPr>
          <p:cNvPicPr>
            <a:picLocks noChangeAspect="1"/>
          </p:cNvPicPr>
          <p:nvPr/>
        </p:nvPicPr>
        <p:blipFill>
          <a:blip r:embed="rId2"/>
          <a:stretch>
            <a:fillRect/>
          </a:stretch>
        </p:blipFill>
        <p:spPr>
          <a:xfrm>
            <a:off x="990599" y="2647950"/>
            <a:ext cx="2836985" cy="1524000"/>
          </a:xfrm>
          <a:prstGeom prst="rect">
            <a:avLst/>
          </a:prstGeom>
        </p:spPr>
      </p:pic>
      <p:pic>
        <p:nvPicPr>
          <p:cNvPr id="8" name="Picture 7">
            <a:extLst>
              <a:ext uri="{FF2B5EF4-FFF2-40B4-BE49-F238E27FC236}">
                <a16:creationId xmlns:a16="http://schemas.microsoft.com/office/drawing/2014/main" id="{A8C09C3B-8ECC-4132-A041-53292E92EDBC}"/>
              </a:ext>
            </a:extLst>
          </p:cNvPr>
          <p:cNvPicPr>
            <a:picLocks noChangeAspect="1"/>
          </p:cNvPicPr>
          <p:nvPr/>
        </p:nvPicPr>
        <p:blipFill>
          <a:blip r:embed="rId3"/>
          <a:stretch>
            <a:fillRect/>
          </a:stretch>
        </p:blipFill>
        <p:spPr>
          <a:xfrm>
            <a:off x="4396123" y="1532987"/>
            <a:ext cx="3325237" cy="979597"/>
          </a:xfrm>
          <a:prstGeom prst="rect">
            <a:avLst/>
          </a:prstGeom>
        </p:spPr>
      </p:pic>
      <p:pic>
        <p:nvPicPr>
          <p:cNvPr id="9" name="Picture 8">
            <a:extLst>
              <a:ext uri="{FF2B5EF4-FFF2-40B4-BE49-F238E27FC236}">
                <a16:creationId xmlns:a16="http://schemas.microsoft.com/office/drawing/2014/main" id="{F4C82649-D3E4-47EE-8AB9-D32B457CC926}"/>
              </a:ext>
            </a:extLst>
          </p:cNvPr>
          <p:cNvPicPr>
            <a:picLocks noChangeAspect="1"/>
          </p:cNvPicPr>
          <p:nvPr/>
        </p:nvPicPr>
        <p:blipFill>
          <a:blip r:embed="rId4"/>
          <a:stretch>
            <a:fillRect/>
          </a:stretch>
        </p:blipFill>
        <p:spPr>
          <a:xfrm>
            <a:off x="4396123" y="2630916"/>
            <a:ext cx="3221877" cy="1785840"/>
          </a:xfrm>
          <a:prstGeom prst="rect">
            <a:avLst/>
          </a:prstGeom>
        </p:spPr>
      </p:pic>
    </p:spTree>
    <p:extLst>
      <p:ext uri="{BB962C8B-B14F-4D97-AF65-F5344CB8AC3E}">
        <p14:creationId xmlns:p14="http://schemas.microsoft.com/office/powerpoint/2010/main" val="165901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6237-B28B-4986-8D01-A1FBCAAADE02}"/>
              </a:ext>
            </a:extLst>
          </p:cNvPr>
          <p:cNvSpPr>
            <a:spLocks noGrp="1"/>
          </p:cNvSpPr>
          <p:nvPr>
            <p:ph type="title"/>
          </p:nvPr>
        </p:nvSpPr>
        <p:spPr/>
        <p:txBody>
          <a:bodyPr/>
          <a:lstStyle/>
          <a:p>
            <a:r>
              <a:rPr lang="en-US" dirty="0"/>
              <a:t>Another real scenario of abstract class</a:t>
            </a:r>
            <a:endParaRPr lang="en-ID" dirty="0"/>
          </a:p>
        </p:txBody>
      </p:sp>
      <p:sp>
        <p:nvSpPr>
          <p:cNvPr id="3" name="Text Placeholder 2">
            <a:extLst>
              <a:ext uri="{FF2B5EF4-FFF2-40B4-BE49-F238E27FC236}">
                <a16:creationId xmlns:a16="http://schemas.microsoft.com/office/drawing/2014/main" id="{138E0EB1-F7E6-4489-B4D0-FEA6BFA55698}"/>
              </a:ext>
            </a:extLst>
          </p:cNvPr>
          <p:cNvSpPr>
            <a:spLocks noGrp="1"/>
          </p:cNvSpPr>
          <p:nvPr>
            <p:ph type="body" idx="1"/>
          </p:nvPr>
        </p:nvSpPr>
        <p:spPr/>
        <p:txBody>
          <a:bodyPr/>
          <a:lstStyle/>
          <a:p>
            <a:r>
              <a:rPr lang="en-US" dirty="0"/>
              <a:t>The abstract class can also be used to provide some implementation of the interface. In such case, the end user may not be forced to override all the methods of the interface.</a:t>
            </a:r>
            <a:endParaRPr lang="en-ID" dirty="0"/>
          </a:p>
        </p:txBody>
      </p:sp>
      <p:sp>
        <p:nvSpPr>
          <p:cNvPr id="5" name="Slide Number Placeholder 4">
            <a:extLst>
              <a:ext uri="{FF2B5EF4-FFF2-40B4-BE49-F238E27FC236}">
                <a16:creationId xmlns:a16="http://schemas.microsoft.com/office/drawing/2014/main" id="{D461F5F9-F6E4-49FB-8499-AC5E611CFA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439CBB87-B0F0-43DE-984E-284579D60BF4}"/>
              </a:ext>
            </a:extLst>
          </p:cNvPr>
          <p:cNvPicPr>
            <a:picLocks noChangeAspect="1"/>
          </p:cNvPicPr>
          <p:nvPr/>
        </p:nvPicPr>
        <p:blipFill>
          <a:blip r:embed="rId2"/>
          <a:stretch>
            <a:fillRect/>
          </a:stretch>
        </p:blipFill>
        <p:spPr>
          <a:xfrm>
            <a:off x="990601" y="2839417"/>
            <a:ext cx="1524000" cy="951533"/>
          </a:xfrm>
          <a:prstGeom prst="rect">
            <a:avLst/>
          </a:prstGeom>
        </p:spPr>
      </p:pic>
      <p:pic>
        <p:nvPicPr>
          <p:cNvPr id="7" name="Picture 6">
            <a:extLst>
              <a:ext uri="{FF2B5EF4-FFF2-40B4-BE49-F238E27FC236}">
                <a16:creationId xmlns:a16="http://schemas.microsoft.com/office/drawing/2014/main" id="{841C0D6F-994E-40EC-AFE2-3634E0F0480B}"/>
              </a:ext>
            </a:extLst>
          </p:cNvPr>
          <p:cNvPicPr>
            <a:picLocks noChangeAspect="1"/>
          </p:cNvPicPr>
          <p:nvPr/>
        </p:nvPicPr>
        <p:blipFill>
          <a:blip r:embed="rId3"/>
          <a:stretch>
            <a:fillRect/>
          </a:stretch>
        </p:blipFill>
        <p:spPr>
          <a:xfrm>
            <a:off x="990601" y="3836905"/>
            <a:ext cx="2362199" cy="792245"/>
          </a:xfrm>
          <a:prstGeom prst="rect">
            <a:avLst/>
          </a:prstGeom>
        </p:spPr>
      </p:pic>
      <p:pic>
        <p:nvPicPr>
          <p:cNvPr id="8" name="Picture 7">
            <a:extLst>
              <a:ext uri="{FF2B5EF4-FFF2-40B4-BE49-F238E27FC236}">
                <a16:creationId xmlns:a16="http://schemas.microsoft.com/office/drawing/2014/main" id="{E2034F16-E046-4E96-8F06-9B25D235DA15}"/>
              </a:ext>
            </a:extLst>
          </p:cNvPr>
          <p:cNvPicPr>
            <a:picLocks noChangeAspect="1"/>
          </p:cNvPicPr>
          <p:nvPr/>
        </p:nvPicPr>
        <p:blipFill>
          <a:blip r:embed="rId4"/>
          <a:stretch>
            <a:fillRect/>
          </a:stretch>
        </p:blipFill>
        <p:spPr>
          <a:xfrm>
            <a:off x="4396124" y="1532987"/>
            <a:ext cx="3378300" cy="945580"/>
          </a:xfrm>
          <a:prstGeom prst="rect">
            <a:avLst/>
          </a:prstGeom>
        </p:spPr>
      </p:pic>
      <p:pic>
        <p:nvPicPr>
          <p:cNvPr id="9" name="Picture 8">
            <a:extLst>
              <a:ext uri="{FF2B5EF4-FFF2-40B4-BE49-F238E27FC236}">
                <a16:creationId xmlns:a16="http://schemas.microsoft.com/office/drawing/2014/main" id="{AE8532DF-2E68-4C99-9205-D642FC92A884}"/>
              </a:ext>
            </a:extLst>
          </p:cNvPr>
          <p:cNvPicPr>
            <a:picLocks noChangeAspect="1"/>
          </p:cNvPicPr>
          <p:nvPr/>
        </p:nvPicPr>
        <p:blipFill>
          <a:blip r:embed="rId5"/>
          <a:stretch>
            <a:fillRect/>
          </a:stretch>
        </p:blipFill>
        <p:spPr>
          <a:xfrm>
            <a:off x="4368901" y="2571750"/>
            <a:ext cx="2870099" cy="1373371"/>
          </a:xfrm>
          <a:prstGeom prst="rect">
            <a:avLst/>
          </a:prstGeom>
        </p:spPr>
      </p:pic>
    </p:spTree>
    <p:extLst>
      <p:ext uri="{BB962C8B-B14F-4D97-AF65-F5344CB8AC3E}">
        <p14:creationId xmlns:p14="http://schemas.microsoft.com/office/powerpoint/2010/main" val="47149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Interface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6791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0EB0B6-D768-44EF-9FAB-B96CE44DCE7B}"/>
              </a:ext>
            </a:extLst>
          </p:cNvPr>
          <p:cNvSpPr>
            <a:spLocks noGrp="1"/>
          </p:cNvSpPr>
          <p:nvPr>
            <p:ph type="title"/>
          </p:nvPr>
        </p:nvSpPr>
        <p:spPr/>
        <p:txBody>
          <a:bodyPr/>
          <a:lstStyle/>
          <a:p>
            <a:r>
              <a:rPr lang="en-US" dirty="0"/>
              <a:t>interface in java</a:t>
            </a:r>
            <a:endParaRPr lang="en-ID" dirty="0"/>
          </a:p>
        </p:txBody>
      </p:sp>
      <p:sp>
        <p:nvSpPr>
          <p:cNvPr id="6" name="Text Placeholder 5">
            <a:extLst>
              <a:ext uri="{FF2B5EF4-FFF2-40B4-BE49-F238E27FC236}">
                <a16:creationId xmlns:a16="http://schemas.microsoft.com/office/drawing/2014/main" id="{B320E2F2-B92F-471F-ADBC-E41E93577B08}"/>
              </a:ext>
            </a:extLst>
          </p:cNvPr>
          <p:cNvSpPr>
            <a:spLocks noGrp="1"/>
          </p:cNvSpPr>
          <p:nvPr>
            <p:ph type="body" idx="1"/>
          </p:nvPr>
        </p:nvSpPr>
        <p:spPr/>
        <p:txBody>
          <a:bodyPr/>
          <a:lstStyle/>
          <a:p>
            <a:r>
              <a:rPr lang="en-US" dirty="0"/>
              <a:t>An interface in java is a blueprint of a class. It has static constants and abstract methods.</a:t>
            </a:r>
          </a:p>
          <a:p>
            <a:r>
              <a:rPr lang="en-US" dirty="0"/>
              <a:t>The interface in Java is a mechanism to achieve abstraction. There can be only abstract methods in the Java interface, not method body. It is used to achieve abstraction and multiple inheritance in Java.</a:t>
            </a:r>
          </a:p>
          <a:p>
            <a:r>
              <a:rPr lang="en-US" dirty="0"/>
              <a:t>In other words, you can say that interfaces can have abstract methods and variables. It cannot have a method body.</a:t>
            </a:r>
          </a:p>
          <a:p>
            <a:endParaRPr lang="en-US" dirty="0"/>
          </a:p>
          <a:p>
            <a:endParaRPr lang="en-US" dirty="0"/>
          </a:p>
          <a:p>
            <a:endParaRPr lang="en-US" dirty="0"/>
          </a:p>
          <a:p>
            <a:endParaRPr lang="en-US" dirty="0"/>
          </a:p>
        </p:txBody>
      </p:sp>
      <p:sp>
        <p:nvSpPr>
          <p:cNvPr id="7" name="Text Placeholder 6">
            <a:extLst>
              <a:ext uri="{FF2B5EF4-FFF2-40B4-BE49-F238E27FC236}">
                <a16:creationId xmlns:a16="http://schemas.microsoft.com/office/drawing/2014/main" id="{2B46EE02-9395-4ED0-858A-7C65F1445DDC}"/>
              </a:ext>
            </a:extLst>
          </p:cNvPr>
          <p:cNvSpPr>
            <a:spLocks noGrp="1"/>
          </p:cNvSpPr>
          <p:nvPr>
            <p:ph type="body" idx="2"/>
          </p:nvPr>
        </p:nvSpPr>
        <p:spPr/>
        <p:txBody>
          <a:bodyPr/>
          <a:lstStyle/>
          <a:p>
            <a:r>
              <a:rPr lang="en-US" dirty="0"/>
              <a:t>Java Interface also represents the IS-A relationship.</a:t>
            </a:r>
          </a:p>
          <a:p>
            <a:r>
              <a:rPr lang="en-US" dirty="0"/>
              <a:t>It cannot be instantiated just like the abstract class.</a:t>
            </a:r>
          </a:p>
          <a:p>
            <a:r>
              <a:rPr lang="en-US" dirty="0"/>
              <a:t>Since Java 8, we can have default and static methods in an interface.</a:t>
            </a:r>
          </a:p>
          <a:p>
            <a:r>
              <a:rPr lang="en-US" dirty="0"/>
              <a:t>Since Java 9, we can have private methods in an interface.</a:t>
            </a:r>
            <a:endParaRPr lang="en-ID" dirty="0"/>
          </a:p>
          <a:p>
            <a:endParaRPr lang="en-US" dirty="0"/>
          </a:p>
          <a:p>
            <a:endParaRPr lang="en-ID" dirty="0"/>
          </a:p>
        </p:txBody>
      </p:sp>
      <p:sp>
        <p:nvSpPr>
          <p:cNvPr id="4" name="Slide Number Placeholder 3">
            <a:extLst>
              <a:ext uri="{FF2B5EF4-FFF2-40B4-BE49-F238E27FC236}">
                <a16:creationId xmlns:a16="http://schemas.microsoft.com/office/drawing/2014/main" id="{5D2121A7-7F00-4A42-8856-B15C43A025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569338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2FB1-7198-40AC-B118-7B7EA20B7865}"/>
              </a:ext>
            </a:extLst>
          </p:cNvPr>
          <p:cNvSpPr>
            <a:spLocks noGrp="1"/>
          </p:cNvSpPr>
          <p:nvPr>
            <p:ph type="title"/>
          </p:nvPr>
        </p:nvSpPr>
        <p:spPr/>
        <p:txBody>
          <a:bodyPr/>
          <a:lstStyle/>
          <a:p>
            <a:r>
              <a:rPr lang="en-US" dirty="0"/>
              <a:t>Why use Java interface?</a:t>
            </a:r>
            <a:endParaRPr lang="en-ID" dirty="0"/>
          </a:p>
        </p:txBody>
      </p:sp>
      <p:sp>
        <p:nvSpPr>
          <p:cNvPr id="3" name="Text Placeholder 2">
            <a:extLst>
              <a:ext uri="{FF2B5EF4-FFF2-40B4-BE49-F238E27FC236}">
                <a16:creationId xmlns:a16="http://schemas.microsoft.com/office/drawing/2014/main" id="{46A57717-5284-4D3A-B433-4A429893E47F}"/>
              </a:ext>
            </a:extLst>
          </p:cNvPr>
          <p:cNvSpPr>
            <a:spLocks noGrp="1"/>
          </p:cNvSpPr>
          <p:nvPr>
            <p:ph type="body" idx="1"/>
          </p:nvPr>
        </p:nvSpPr>
        <p:spPr/>
        <p:txBody>
          <a:bodyPr/>
          <a:lstStyle/>
          <a:p>
            <a:r>
              <a:rPr lang="en-US" dirty="0"/>
              <a:t>There are mainly three reasons to use interface. They are given below.</a:t>
            </a:r>
          </a:p>
          <a:p>
            <a:r>
              <a:rPr lang="en-US" dirty="0"/>
              <a:t>It is used to achieve abstraction.</a:t>
            </a:r>
          </a:p>
          <a:p>
            <a:r>
              <a:rPr lang="en-US" dirty="0"/>
              <a:t>By interface, we can support the functionality of multiple inheritance.</a:t>
            </a:r>
          </a:p>
          <a:p>
            <a:r>
              <a:rPr lang="en-US" dirty="0"/>
              <a:t>It can be used to achieve loose coupling.</a:t>
            </a:r>
          </a:p>
          <a:p>
            <a:endParaRPr lang="en-ID" dirty="0"/>
          </a:p>
        </p:txBody>
      </p:sp>
      <p:sp>
        <p:nvSpPr>
          <p:cNvPr id="4" name="Text Placeholder 3">
            <a:extLst>
              <a:ext uri="{FF2B5EF4-FFF2-40B4-BE49-F238E27FC236}">
                <a16:creationId xmlns:a16="http://schemas.microsoft.com/office/drawing/2014/main" id="{12C5AEB9-AA06-42DC-ABBD-4F8FDE60D843}"/>
              </a:ext>
            </a:extLst>
          </p:cNvPr>
          <p:cNvSpPr>
            <a:spLocks noGrp="1"/>
          </p:cNvSpPr>
          <p:nvPr>
            <p:ph type="body" idx="2"/>
          </p:nvPr>
        </p:nvSpPr>
        <p:spPr/>
        <p:txBody>
          <a:bodyPr/>
          <a:lstStyle/>
          <a:p>
            <a:pPr marL="101600" indent="0">
              <a:buNone/>
            </a:pPr>
            <a:r>
              <a:rPr lang="en-US" b="1" i="1" dirty="0"/>
              <a:t>How to declare an interface?</a:t>
            </a:r>
          </a:p>
          <a:p>
            <a:r>
              <a:rPr lang="en-US" dirty="0"/>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endParaRPr lang="en-ID" dirty="0"/>
          </a:p>
        </p:txBody>
      </p:sp>
      <p:sp>
        <p:nvSpPr>
          <p:cNvPr id="5" name="Slide Number Placeholder 4">
            <a:extLst>
              <a:ext uri="{FF2B5EF4-FFF2-40B4-BE49-F238E27FC236}">
                <a16:creationId xmlns:a16="http://schemas.microsoft.com/office/drawing/2014/main" id="{3687F984-C214-40F7-B628-59FAEAC81E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51081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EC5AC1-3000-4992-8341-DB56D56DBB3D}"/>
              </a:ext>
            </a:extLst>
          </p:cNvPr>
          <p:cNvSpPr>
            <a:spLocks noGrp="1"/>
          </p:cNvSpPr>
          <p:nvPr>
            <p:ph type="title"/>
          </p:nvPr>
        </p:nvSpPr>
        <p:spPr/>
        <p:txBody>
          <a:bodyPr/>
          <a:lstStyle/>
          <a:p>
            <a:r>
              <a:rPr lang="en-US" dirty="0"/>
              <a:t>Syntax</a:t>
            </a:r>
            <a:endParaRPr lang="en-ID" dirty="0"/>
          </a:p>
        </p:txBody>
      </p:sp>
      <p:sp>
        <p:nvSpPr>
          <p:cNvPr id="5" name="Slide Number Placeholder 4">
            <a:extLst>
              <a:ext uri="{FF2B5EF4-FFF2-40B4-BE49-F238E27FC236}">
                <a16:creationId xmlns:a16="http://schemas.microsoft.com/office/drawing/2014/main" id="{3D4B43EF-3237-4676-BB51-C9BC65207A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ABC51AA6-A5D9-472A-BC2D-799041EF155F}"/>
              </a:ext>
            </a:extLst>
          </p:cNvPr>
          <p:cNvPicPr>
            <a:picLocks noChangeAspect="1"/>
          </p:cNvPicPr>
          <p:nvPr/>
        </p:nvPicPr>
        <p:blipFill>
          <a:blip r:embed="rId2"/>
          <a:stretch>
            <a:fillRect/>
          </a:stretch>
        </p:blipFill>
        <p:spPr>
          <a:xfrm>
            <a:off x="814275" y="1428750"/>
            <a:ext cx="2005125" cy="1103596"/>
          </a:xfrm>
          <a:prstGeom prst="rect">
            <a:avLst/>
          </a:prstGeom>
        </p:spPr>
      </p:pic>
    </p:spTree>
    <p:extLst>
      <p:ext uri="{BB962C8B-B14F-4D97-AF65-F5344CB8AC3E}">
        <p14:creationId xmlns:p14="http://schemas.microsoft.com/office/powerpoint/2010/main" val="220599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2ABC-9660-43D5-9E5D-E9BFFD1C29BD}"/>
              </a:ext>
            </a:extLst>
          </p:cNvPr>
          <p:cNvSpPr>
            <a:spLocks noGrp="1"/>
          </p:cNvSpPr>
          <p:nvPr>
            <p:ph type="title"/>
          </p:nvPr>
        </p:nvSpPr>
        <p:spPr/>
        <p:txBody>
          <a:bodyPr/>
          <a:lstStyle/>
          <a:p>
            <a:r>
              <a:rPr lang="en-US" dirty="0"/>
              <a:t>Internal addition by the compiler</a:t>
            </a:r>
            <a:endParaRPr lang="en-ID" dirty="0"/>
          </a:p>
        </p:txBody>
      </p:sp>
      <p:sp>
        <p:nvSpPr>
          <p:cNvPr id="4" name="Text Placeholder 3">
            <a:extLst>
              <a:ext uri="{FF2B5EF4-FFF2-40B4-BE49-F238E27FC236}">
                <a16:creationId xmlns:a16="http://schemas.microsoft.com/office/drawing/2014/main" id="{4E3AFA33-00CB-420C-A59F-3F4B96458D44}"/>
              </a:ext>
            </a:extLst>
          </p:cNvPr>
          <p:cNvSpPr>
            <a:spLocks noGrp="1"/>
          </p:cNvSpPr>
          <p:nvPr>
            <p:ph type="body" idx="1"/>
          </p:nvPr>
        </p:nvSpPr>
        <p:spPr/>
        <p:txBody>
          <a:bodyPr/>
          <a:lstStyle/>
          <a:p>
            <a:r>
              <a:rPr lang="en-US" dirty="0"/>
              <a:t>In other words, Interface fields are public, static and final by default, and the methods are public and abstract.</a:t>
            </a:r>
            <a:endParaRPr lang="en-ID" dirty="0"/>
          </a:p>
        </p:txBody>
      </p:sp>
      <p:sp>
        <p:nvSpPr>
          <p:cNvPr id="3" name="Slide Number Placeholder 2">
            <a:extLst>
              <a:ext uri="{FF2B5EF4-FFF2-40B4-BE49-F238E27FC236}">
                <a16:creationId xmlns:a16="http://schemas.microsoft.com/office/drawing/2014/main" id="{F755899C-E8B5-4E46-829D-CCBE32BB31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7" name="Picture 6">
            <a:extLst>
              <a:ext uri="{FF2B5EF4-FFF2-40B4-BE49-F238E27FC236}">
                <a16:creationId xmlns:a16="http://schemas.microsoft.com/office/drawing/2014/main" id="{8089D164-3456-4BB7-99E7-540EFACA7FC3}"/>
              </a:ext>
            </a:extLst>
          </p:cNvPr>
          <p:cNvPicPr>
            <a:picLocks noChangeAspect="1"/>
          </p:cNvPicPr>
          <p:nvPr/>
        </p:nvPicPr>
        <p:blipFill>
          <a:blip r:embed="rId2"/>
          <a:stretch>
            <a:fillRect/>
          </a:stretch>
        </p:blipFill>
        <p:spPr>
          <a:xfrm>
            <a:off x="1327875" y="2114550"/>
            <a:ext cx="5105400" cy="1123029"/>
          </a:xfrm>
          <a:prstGeom prst="rect">
            <a:avLst/>
          </a:prstGeom>
        </p:spPr>
      </p:pic>
    </p:spTree>
    <p:extLst>
      <p:ext uri="{BB962C8B-B14F-4D97-AF65-F5344CB8AC3E}">
        <p14:creationId xmlns:p14="http://schemas.microsoft.com/office/powerpoint/2010/main" val="2531739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7375-630C-489E-82F4-74565BCD9E06}"/>
              </a:ext>
            </a:extLst>
          </p:cNvPr>
          <p:cNvSpPr>
            <a:spLocks noGrp="1"/>
          </p:cNvSpPr>
          <p:nvPr>
            <p:ph type="title"/>
          </p:nvPr>
        </p:nvSpPr>
        <p:spPr/>
        <p:txBody>
          <a:bodyPr/>
          <a:lstStyle/>
          <a:p>
            <a:r>
              <a:rPr lang="en-US" dirty="0"/>
              <a:t>The relationship between classes and interfaces</a:t>
            </a:r>
            <a:endParaRPr lang="en-ID" dirty="0"/>
          </a:p>
        </p:txBody>
      </p:sp>
      <p:sp>
        <p:nvSpPr>
          <p:cNvPr id="3" name="Text Placeholder 2">
            <a:extLst>
              <a:ext uri="{FF2B5EF4-FFF2-40B4-BE49-F238E27FC236}">
                <a16:creationId xmlns:a16="http://schemas.microsoft.com/office/drawing/2014/main" id="{B72169D3-7213-46F5-88A5-0187F400F29F}"/>
              </a:ext>
            </a:extLst>
          </p:cNvPr>
          <p:cNvSpPr>
            <a:spLocks noGrp="1"/>
          </p:cNvSpPr>
          <p:nvPr>
            <p:ph type="body" idx="1"/>
          </p:nvPr>
        </p:nvSpPr>
        <p:spPr/>
        <p:txBody>
          <a:bodyPr/>
          <a:lstStyle/>
          <a:p>
            <a:r>
              <a:rPr lang="en-US" dirty="0"/>
              <a:t>As shown in the figure given below, a class extends another class, an interface extends another interface, but a class implements an interface.</a:t>
            </a:r>
            <a:endParaRPr lang="en-ID" dirty="0"/>
          </a:p>
        </p:txBody>
      </p:sp>
      <p:sp>
        <p:nvSpPr>
          <p:cNvPr id="5" name="Slide Number Placeholder 4">
            <a:extLst>
              <a:ext uri="{FF2B5EF4-FFF2-40B4-BE49-F238E27FC236}">
                <a16:creationId xmlns:a16="http://schemas.microsoft.com/office/drawing/2014/main" id="{B8411AB3-1F58-46DB-968A-FB537E7FE0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Picture 6">
            <a:extLst>
              <a:ext uri="{FF2B5EF4-FFF2-40B4-BE49-F238E27FC236}">
                <a16:creationId xmlns:a16="http://schemas.microsoft.com/office/drawing/2014/main" id="{D3738133-AC27-43D1-AC02-5B647674EF6E}"/>
              </a:ext>
            </a:extLst>
          </p:cNvPr>
          <p:cNvPicPr>
            <a:picLocks noChangeAspect="1"/>
          </p:cNvPicPr>
          <p:nvPr/>
        </p:nvPicPr>
        <p:blipFill>
          <a:blip r:embed="rId2"/>
          <a:stretch>
            <a:fillRect/>
          </a:stretch>
        </p:blipFill>
        <p:spPr>
          <a:xfrm>
            <a:off x="1219200" y="2266950"/>
            <a:ext cx="4004733" cy="1934490"/>
          </a:xfrm>
          <a:prstGeom prst="rect">
            <a:avLst/>
          </a:prstGeom>
        </p:spPr>
      </p:pic>
    </p:spTree>
    <p:extLst>
      <p:ext uri="{BB962C8B-B14F-4D97-AF65-F5344CB8AC3E}">
        <p14:creationId xmlns:p14="http://schemas.microsoft.com/office/powerpoint/2010/main" val="337035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5532-3A72-476D-AD11-2A9802CE6953}"/>
              </a:ext>
            </a:extLst>
          </p:cNvPr>
          <p:cNvSpPr>
            <a:spLocks noGrp="1"/>
          </p:cNvSpPr>
          <p:nvPr>
            <p:ph type="title"/>
          </p:nvPr>
        </p:nvSpPr>
        <p:spPr/>
        <p:txBody>
          <a:bodyPr/>
          <a:lstStyle/>
          <a:p>
            <a:r>
              <a:rPr lang="en-US" dirty="0"/>
              <a:t>Java Interface Example</a:t>
            </a:r>
            <a:endParaRPr lang="en-ID" dirty="0"/>
          </a:p>
        </p:txBody>
      </p:sp>
      <p:sp>
        <p:nvSpPr>
          <p:cNvPr id="3" name="Text Placeholder 2">
            <a:extLst>
              <a:ext uri="{FF2B5EF4-FFF2-40B4-BE49-F238E27FC236}">
                <a16:creationId xmlns:a16="http://schemas.microsoft.com/office/drawing/2014/main" id="{7A35112B-178A-4042-A1CA-5D5CB6EFE0D6}"/>
              </a:ext>
            </a:extLst>
          </p:cNvPr>
          <p:cNvSpPr>
            <a:spLocks noGrp="1"/>
          </p:cNvSpPr>
          <p:nvPr>
            <p:ph type="body" idx="1"/>
          </p:nvPr>
        </p:nvSpPr>
        <p:spPr/>
        <p:txBody>
          <a:bodyPr/>
          <a:lstStyle/>
          <a:p>
            <a:r>
              <a:rPr lang="en-US" dirty="0"/>
              <a:t>In this example, the Printable interface has only one method, and its implementation is provided in the A6 class.</a:t>
            </a:r>
            <a:endParaRPr lang="en-ID" dirty="0"/>
          </a:p>
        </p:txBody>
      </p:sp>
      <p:sp>
        <p:nvSpPr>
          <p:cNvPr id="4" name="Slide Number Placeholder 3">
            <a:extLst>
              <a:ext uri="{FF2B5EF4-FFF2-40B4-BE49-F238E27FC236}">
                <a16:creationId xmlns:a16="http://schemas.microsoft.com/office/drawing/2014/main" id="{BE41D18A-B28C-41CD-ABA1-582597CE80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a:extLst>
              <a:ext uri="{FF2B5EF4-FFF2-40B4-BE49-F238E27FC236}">
                <a16:creationId xmlns:a16="http://schemas.microsoft.com/office/drawing/2014/main" id="{B5907844-8B26-437D-9258-5ED88412747F}"/>
              </a:ext>
            </a:extLst>
          </p:cNvPr>
          <p:cNvPicPr>
            <a:picLocks noChangeAspect="1"/>
          </p:cNvPicPr>
          <p:nvPr/>
        </p:nvPicPr>
        <p:blipFill>
          <a:blip r:embed="rId2"/>
          <a:stretch>
            <a:fillRect/>
          </a:stretch>
        </p:blipFill>
        <p:spPr>
          <a:xfrm>
            <a:off x="996975" y="2114551"/>
            <a:ext cx="2127225" cy="633102"/>
          </a:xfrm>
          <a:prstGeom prst="rect">
            <a:avLst/>
          </a:prstGeom>
        </p:spPr>
      </p:pic>
      <p:pic>
        <p:nvPicPr>
          <p:cNvPr id="6" name="Picture 5">
            <a:extLst>
              <a:ext uri="{FF2B5EF4-FFF2-40B4-BE49-F238E27FC236}">
                <a16:creationId xmlns:a16="http://schemas.microsoft.com/office/drawing/2014/main" id="{FA6F49BE-2603-4497-B037-216C0EE4D3E7}"/>
              </a:ext>
            </a:extLst>
          </p:cNvPr>
          <p:cNvPicPr>
            <a:picLocks noChangeAspect="1"/>
          </p:cNvPicPr>
          <p:nvPr/>
        </p:nvPicPr>
        <p:blipFill>
          <a:blip r:embed="rId3"/>
          <a:stretch>
            <a:fillRect/>
          </a:stretch>
        </p:blipFill>
        <p:spPr>
          <a:xfrm>
            <a:off x="986417" y="2876550"/>
            <a:ext cx="3685092" cy="1700203"/>
          </a:xfrm>
          <a:prstGeom prst="rect">
            <a:avLst/>
          </a:prstGeom>
        </p:spPr>
      </p:pic>
    </p:spTree>
    <p:extLst>
      <p:ext uri="{BB962C8B-B14F-4D97-AF65-F5344CB8AC3E}">
        <p14:creationId xmlns:p14="http://schemas.microsoft.com/office/powerpoint/2010/main" val="3995937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96FE-8A33-4360-8C40-851CAF6D3D74}"/>
              </a:ext>
            </a:extLst>
          </p:cNvPr>
          <p:cNvSpPr>
            <a:spLocks noGrp="1"/>
          </p:cNvSpPr>
          <p:nvPr>
            <p:ph type="title"/>
          </p:nvPr>
        </p:nvSpPr>
        <p:spPr/>
        <p:txBody>
          <a:bodyPr/>
          <a:lstStyle/>
          <a:p>
            <a:r>
              <a:rPr lang="en-US" dirty="0"/>
              <a:t>Java Interface Example: Drawable</a:t>
            </a:r>
            <a:endParaRPr lang="en-ID" dirty="0"/>
          </a:p>
        </p:txBody>
      </p:sp>
      <p:sp>
        <p:nvSpPr>
          <p:cNvPr id="3" name="Text Placeholder 2">
            <a:extLst>
              <a:ext uri="{FF2B5EF4-FFF2-40B4-BE49-F238E27FC236}">
                <a16:creationId xmlns:a16="http://schemas.microsoft.com/office/drawing/2014/main" id="{4680CBDD-9989-41D4-A511-BBAFCBE03657}"/>
              </a:ext>
            </a:extLst>
          </p:cNvPr>
          <p:cNvSpPr>
            <a:spLocks noGrp="1"/>
          </p:cNvSpPr>
          <p:nvPr>
            <p:ph type="body" idx="1"/>
          </p:nvPr>
        </p:nvSpPr>
        <p:spPr/>
        <p:txBody>
          <a:bodyPr/>
          <a:lstStyle/>
          <a:p>
            <a:r>
              <a:rPr lang="en-US" dirty="0"/>
              <a:t>In this example, the Drawable interface has only one method. Its implementation is provided by Rectangle and Circle classes. In a real scenario, an interface is defined by someone else, but its implementation is provided by different implementation providers. Moreover, it is used by someone else. The implementation part is hidden by the user who uses the interface.</a:t>
            </a:r>
            <a:endParaRPr lang="en-ID" dirty="0"/>
          </a:p>
        </p:txBody>
      </p:sp>
      <p:sp>
        <p:nvSpPr>
          <p:cNvPr id="4" name="Slide Number Placeholder 3">
            <a:extLst>
              <a:ext uri="{FF2B5EF4-FFF2-40B4-BE49-F238E27FC236}">
                <a16:creationId xmlns:a16="http://schemas.microsoft.com/office/drawing/2014/main" id="{79BC22B7-77D9-48FD-9061-205F56D758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8549F127-057C-4379-8C20-647566612A80}"/>
              </a:ext>
            </a:extLst>
          </p:cNvPr>
          <p:cNvPicPr>
            <a:picLocks noChangeAspect="1"/>
          </p:cNvPicPr>
          <p:nvPr/>
        </p:nvPicPr>
        <p:blipFill>
          <a:blip r:embed="rId2"/>
          <a:stretch>
            <a:fillRect/>
          </a:stretch>
        </p:blipFill>
        <p:spPr>
          <a:xfrm>
            <a:off x="4364179" y="1539337"/>
            <a:ext cx="4197412" cy="2785013"/>
          </a:xfrm>
          <a:prstGeom prst="rect">
            <a:avLst/>
          </a:prstGeom>
        </p:spPr>
      </p:pic>
    </p:spTree>
    <p:extLst>
      <p:ext uri="{BB962C8B-B14F-4D97-AF65-F5344CB8AC3E}">
        <p14:creationId xmlns:p14="http://schemas.microsoft.com/office/powerpoint/2010/main" val="2859476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284A8-5196-4D90-8AE3-24FE7AF347BB}"/>
              </a:ext>
            </a:extLst>
          </p:cNvPr>
          <p:cNvSpPr>
            <a:spLocks noGrp="1"/>
          </p:cNvSpPr>
          <p:nvPr>
            <p:ph type="title"/>
          </p:nvPr>
        </p:nvSpPr>
        <p:spPr/>
        <p:txBody>
          <a:bodyPr/>
          <a:lstStyle/>
          <a:p>
            <a:r>
              <a:rPr lang="en-US" dirty="0"/>
              <a:t>Java Interface Example: Bank</a:t>
            </a:r>
            <a:endParaRPr lang="en-ID" dirty="0"/>
          </a:p>
        </p:txBody>
      </p:sp>
      <p:sp>
        <p:nvSpPr>
          <p:cNvPr id="3" name="Text Placeholder 2">
            <a:extLst>
              <a:ext uri="{FF2B5EF4-FFF2-40B4-BE49-F238E27FC236}">
                <a16:creationId xmlns:a16="http://schemas.microsoft.com/office/drawing/2014/main" id="{7A4E6837-5519-4DF3-A6FA-C4D64C287E26}"/>
              </a:ext>
            </a:extLst>
          </p:cNvPr>
          <p:cNvSpPr>
            <a:spLocks noGrp="1"/>
          </p:cNvSpPr>
          <p:nvPr>
            <p:ph type="body" idx="1"/>
          </p:nvPr>
        </p:nvSpPr>
        <p:spPr/>
        <p:txBody>
          <a:bodyPr/>
          <a:lstStyle/>
          <a:p>
            <a:r>
              <a:rPr lang="en-US" dirty="0"/>
              <a:t>Let's see another example of java interface which provides the implementation of Bank interface.</a:t>
            </a:r>
            <a:endParaRPr lang="en-ID" dirty="0"/>
          </a:p>
        </p:txBody>
      </p:sp>
      <p:sp>
        <p:nvSpPr>
          <p:cNvPr id="5" name="Slide Number Placeholder 4">
            <a:extLst>
              <a:ext uri="{FF2B5EF4-FFF2-40B4-BE49-F238E27FC236}">
                <a16:creationId xmlns:a16="http://schemas.microsoft.com/office/drawing/2014/main" id="{D86D6F1C-965D-4230-84CD-9DAC41DE54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21AB315C-EA23-4B88-AB60-4E5B3605F800}"/>
              </a:ext>
            </a:extLst>
          </p:cNvPr>
          <p:cNvPicPr>
            <a:picLocks noChangeAspect="1"/>
          </p:cNvPicPr>
          <p:nvPr/>
        </p:nvPicPr>
        <p:blipFill>
          <a:blip r:embed="rId2"/>
          <a:stretch>
            <a:fillRect/>
          </a:stretch>
        </p:blipFill>
        <p:spPr>
          <a:xfrm>
            <a:off x="4572000" y="1537988"/>
            <a:ext cx="2895600" cy="2946699"/>
          </a:xfrm>
          <a:prstGeom prst="rect">
            <a:avLst/>
          </a:prstGeom>
        </p:spPr>
      </p:pic>
    </p:spTree>
    <p:extLst>
      <p:ext uri="{BB962C8B-B14F-4D97-AF65-F5344CB8AC3E}">
        <p14:creationId xmlns:p14="http://schemas.microsoft.com/office/powerpoint/2010/main" val="4267772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8289-A7D2-4DC6-A5DF-B3FE91D290F9}"/>
              </a:ext>
            </a:extLst>
          </p:cNvPr>
          <p:cNvSpPr>
            <a:spLocks noGrp="1"/>
          </p:cNvSpPr>
          <p:nvPr>
            <p:ph type="title"/>
          </p:nvPr>
        </p:nvSpPr>
        <p:spPr/>
        <p:txBody>
          <a:bodyPr/>
          <a:lstStyle/>
          <a:p>
            <a:r>
              <a:rPr lang="en-US" dirty="0"/>
              <a:t>Multiple inheritance in Java by interface</a:t>
            </a:r>
            <a:endParaRPr lang="en-ID" dirty="0"/>
          </a:p>
        </p:txBody>
      </p:sp>
      <p:sp>
        <p:nvSpPr>
          <p:cNvPr id="3" name="Text Placeholder 2">
            <a:extLst>
              <a:ext uri="{FF2B5EF4-FFF2-40B4-BE49-F238E27FC236}">
                <a16:creationId xmlns:a16="http://schemas.microsoft.com/office/drawing/2014/main" id="{FD9687B0-7140-420E-B8E7-A7449E17E29B}"/>
              </a:ext>
            </a:extLst>
          </p:cNvPr>
          <p:cNvSpPr>
            <a:spLocks noGrp="1"/>
          </p:cNvSpPr>
          <p:nvPr>
            <p:ph type="body" idx="1"/>
          </p:nvPr>
        </p:nvSpPr>
        <p:spPr/>
        <p:txBody>
          <a:bodyPr/>
          <a:lstStyle/>
          <a:p>
            <a:r>
              <a:rPr lang="en-US" dirty="0"/>
              <a:t>If a class implements multiple interfaces, or an interface extends multiple interfaces, it is known as multiple inheritance.</a:t>
            </a:r>
            <a:endParaRPr lang="en-ID" dirty="0"/>
          </a:p>
        </p:txBody>
      </p:sp>
      <p:sp>
        <p:nvSpPr>
          <p:cNvPr id="5" name="Slide Number Placeholder 4">
            <a:extLst>
              <a:ext uri="{FF2B5EF4-FFF2-40B4-BE49-F238E27FC236}">
                <a16:creationId xmlns:a16="http://schemas.microsoft.com/office/drawing/2014/main" id="{5AE7ED51-1229-4F32-9D94-936E9DD747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Picture 5">
            <a:extLst>
              <a:ext uri="{FF2B5EF4-FFF2-40B4-BE49-F238E27FC236}">
                <a16:creationId xmlns:a16="http://schemas.microsoft.com/office/drawing/2014/main" id="{D77AED23-4931-49C9-8689-97CE8D095201}"/>
              </a:ext>
            </a:extLst>
          </p:cNvPr>
          <p:cNvPicPr>
            <a:picLocks noChangeAspect="1"/>
          </p:cNvPicPr>
          <p:nvPr/>
        </p:nvPicPr>
        <p:blipFill>
          <a:blip r:embed="rId2"/>
          <a:stretch>
            <a:fillRect/>
          </a:stretch>
        </p:blipFill>
        <p:spPr>
          <a:xfrm>
            <a:off x="4572000" y="1537988"/>
            <a:ext cx="2971800" cy="3114067"/>
          </a:xfrm>
          <a:prstGeom prst="rect">
            <a:avLst/>
          </a:prstGeom>
        </p:spPr>
      </p:pic>
    </p:spTree>
    <p:extLst>
      <p:ext uri="{BB962C8B-B14F-4D97-AF65-F5344CB8AC3E}">
        <p14:creationId xmlns:p14="http://schemas.microsoft.com/office/powerpoint/2010/main" val="3994710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B0D7-55C7-4771-9E8B-849131C66EA3}"/>
              </a:ext>
            </a:extLst>
          </p:cNvPr>
          <p:cNvSpPr>
            <a:spLocks noGrp="1"/>
          </p:cNvSpPr>
          <p:nvPr>
            <p:ph type="title"/>
          </p:nvPr>
        </p:nvSpPr>
        <p:spPr/>
        <p:txBody>
          <a:bodyPr/>
          <a:lstStyle/>
          <a:p>
            <a:r>
              <a:rPr lang="en-US" dirty="0"/>
              <a:t>Question and Answer</a:t>
            </a:r>
            <a:endParaRPr lang="en-ID" dirty="0"/>
          </a:p>
        </p:txBody>
      </p:sp>
      <p:sp>
        <p:nvSpPr>
          <p:cNvPr id="3" name="Text Placeholder 2">
            <a:extLst>
              <a:ext uri="{FF2B5EF4-FFF2-40B4-BE49-F238E27FC236}">
                <a16:creationId xmlns:a16="http://schemas.microsoft.com/office/drawing/2014/main" id="{B6D3BBFC-F7ED-437C-84EA-288B8F105BDF}"/>
              </a:ext>
            </a:extLst>
          </p:cNvPr>
          <p:cNvSpPr>
            <a:spLocks noGrp="1"/>
          </p:cNvSpPr>
          <p:nvPr>
            <p:ph type="body" idx="1"/>
          </p:nvPr>
        </p:nvSpPr>
        <p:spPr>
          <a:xfrm>
            <a:off x="814275" y="1367756"/>
            <a:ext cx="3378300" cy="2724300"/>
          </a:xfrm>
        </p:spPr>
        <p:txBody>
          <a:bodyPr/>
          <a:lstStyle/>
          <a:p>
            <a:r>
              <a:rPr lang="en-US" dirty="0"/>
              <a:t>Q) Multiple inheritance is not supported through class in java, but it is possible by an interface, why?</a:t>
            </a:r>
          </a:p>
          <a:p>
            <a:r>
              <a:rPr lang="en-US" dirty="0"/>
              <a:t>As we have explained in the inheritance chapter, multiple inheritance is not supported in the case of class because of ambiguity. However, it is supported in case of an interface because there is no ambiguity. It is because its implementation is provided by the implementation class. For example:</a:t>
            </a:r>
            <a:endParaRPr lang="en-ID" dirty="0"/>
          </a:p>
        </p:txBody>
      </p:sp>
      <p:sp>
        <p:nvSpPr>
          <p:cNvPr id="5" name="Slide Number Placeholder 4">
            <a:extLst>
              <a:ext uri="{FF2B5EF4-FFF2-40B4-BE49-F238E27FC236}">
                <a16:creationId xmlns:a16="http://schemas.microsoft.com/office/drawing/2014/main" id="{AE72447C-0691-412A-AA9F-723341693B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6F74F98D-A8DC-464C-A713-F1AFC98BF597}"/>
              </a:ext>
            </a:extLst>
          </p:cNvPr>
          <p:cNvPicPr>
            <a:picLocks noChangeAspect="1"/>
          </p:cNvPicPr>
          <p:nvPr/>
        </p:nvPicPr>
        <p:blipFill>
          <a:blip r:embed="rId2"/>
          <a:stretch>
            <a:fillRect/>
          </a:stretch>
        </p:blipFill>
        <p:spPr>
          <a:xfrm>
            <a:off x="4419600" y="1367756"/>
            <a:ext cx="2820953" cy="2499394"/>
          </a:xfrm>
          <a:prstGeom prst="rect">
            <a:avLst/>
          </a:prstGeom>
        </p:spPr>
      </p:pic>
      <p:sp>
        <p:nvSpPr>
          <p:cNvPr id="8" name="Text Placeholder 3">
            <a:extLst>
              <a:ext uri="{FF2B5EF4-FFF2-40B4-BE49-F238E27FC236}">
                <a16:creationId xmlns:a16="http://schemas.microsoft.com/office/drawing/2014/main" id="{0F705764-D1F0-4844-9CB9-913B57BBC2B5}"/>
              </a:ext>
            </a:extLst>
          </p:cNvPr>
          <p:cNvSpPr txBox="1">
            <a:spLocks/>
          </p:cNvSpPr>
          <p:nvPr/>
        </p:nvSpPr>
        <p:spPr>
          <a:xfrm>
            <a:off x="4192576" y="3689349"/>
            <a:ext cx="4722824" cy="118616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14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a:t>As you can see in the above example, Printable and Showable interface have same methods but its implementation is provided by class TestTnterface1, so there is no ambiguity.</a:t>
            </a:r>
            <a:endParaRPr lang="en-ID" dirty="0"/>
          </a:p>
        </p:txBody>
      </p:sp>
    </p:spTree>
    <p:extLst>
      <p:ext uri="{BB962C8B-B14F-4D97-AF65-F5344CB8AC3E}">
        <p14:creationId xmlns:p14="http://schemas.microsoft.com/office/powerpoint/2010/main" val="1082530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1234-7023-4859-9DC5-DACC5CAE3106}"/>
              </a:ext>
            </a:extLst>
          </p:cNvPr>
          <p:cNvSpPr>
            <a:spLocks noGrp="1"/>
          </p:cNvSpPr>
          <p:nvPr>
            <p:ph type="title"/>
          </p:nvPr>
        </p:nvSpPr>
        <p:spPr/>
        <p:txBody>
          <a:bodyPr/>
          <a:lstStyle/>
          <a:p>
            <a:r>
              <a:rPr lang="en-US" dirty="0"/>
              <a:t>Interface inheritance</a:t>
            </a:r>
            <a:endParaRPr lang="en-ID" dirty="0"/>
          </a:p>
        </p:txBody>
      </p:sp>
      <p:sp>
        <p:nvSpPr>
          <p:cNvPr id="3" name="Text Placeholder 2">
            <a:extLst>
              <a:ext uri="{FF2B5EF4-FFF2-40B4-BE49-F238E27FC236}">
                <a16:creationId xmlns:a16="http://schemas.microsoft.com/office/drawing/2014/main" id="{468E1857-47D5-4B66-82B8-A0F2D457FE59}"/>
              </a:ext>
            </a:extLst>
          </p:cNvPr>
          <p:cNvSpPr>
            <a:spLocks noGrp="1"/>
          </p:cNvSpPr>
          <p:nvPr>
            <p:ph type="body" idx="1"/>
          </p:nvPr>
        </p:nvSpPr>
        <p:spPr>
          <a:xfrm>
            <a:off x="814275" y="1426633"/>
            <a:ext cx="3378300" cy="2724300"/>
          </a:xfrm>
        </p:spPr>
        <p:txBody>
          <a:bodyPr/>
          <a:lstStyle/>
          <a:p>
            <a:r>
              <a:rPr lang="en-US" dirty="0"/>
              <a:t>A class implements an interface, but one interface extends another interface.</a:t>
            </a:r>
          </a:p>
        </p:txBody>
      </p:sp>
      <p:sp>
        <p:nvSpPr>
          <p:cNvPr id="5" name="Slide Number Placeholder 4">
            <a:extLst>
              <a:ext uri="{FF2B5EF4-FFF2-40B4-BE49-F238E27FC236}">
                <a16:creationId xmlns:a16="http://schemas.microsoft.com/office/drawing/2014/main" id="{D60EBD8F-8F67-49F1-ACF8-B4F45B8964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1FE7BE07-03D7-4CA9-AB88-3E922EEE75F4}"/>
              </a:ext>
            </a:extLst>
          </p:cNvPr>
          <p:cNvPicPr>
            <a:picLocks noChangeAspect="1"/>
          </p:cNvPicPr>
          <p:nvPr/>
        </p:nvPicPr>
        <p:blipFill>
          <a:blip r:embed="rId2"/>
          <a:stretch>
            <a:fillRect/>
          </a:stretch>
        </p:blipFill>
        <p:spPr>
          <a:xfrm>
            <a:off x="4419601" y="1394883"/>
            <a:ext cx="3733800" cy="3048628"/>
          </a:xfrm>
          <a:prstGeom prst="rect">
            <a:avLst/>
          </a:prstGeom>
        </p:spPr>
      </p:pic>
    </p:spTree>
    <p:extLst>
      <p:ext uri="{BB962C8B-B14F-4D97-AF65-F5344CB8AC3E}">
        <p14:creationId xmlns:p14="http://schemas.microsoft.com/office/powerpoint/2010/main" val="568454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6934-078E-4BC5-95D4-56FA55EBDCD0}"/>
              </a:ext>
            </a:extLst>
          </p:cNvPr>
          <p:cNvSpPr>
            <a:spLocks noGrp="1"/>
          </p:cNvSpPr>
          <p:nvPr>
            <p:ph type="title"/>
          </p:nvPr>
        </p:nvSpPr>
        <p:spPr/>
        <p:txBody>
          <a:bodyPr/>
          <a:lstStyle/>
          <a:p>
            <a:r>
              <a:rPr lang="en-US" dirty="0"/>
              <a:t>Java 8 Default Method in Interface</a:t>
            </a:r>
            <a:endParaRPr lang="en-ID" dirty="0"/>
          </a:p>
        </p:txBody>
      </p:sp>
      <p:sp>
        <p:nvSpPr>
          <p:cNvPr id="3" name="Text Placeholder 2">
            <a:extLst>
              <a:ext uri="{FF2B5EF4-FFF2-40B4-BE49-F238E27FC236}">
                <a16:creationId xmlns:a16="http://schemas.microsoft.com/office/drawing/2014/main" id="{B0E4BF9D-713A-42CD-8B7C-39B32698AF69}"/>
              </a:ext>
            </a:extLst>
          </p:cNvPr>
          <p:cNvSpPr>
            <a:spLocks noGrp="1"/>
          </p:cNvSpPr>
          <p:nvPr>
            <p:ph type="body" idx="1"/>
          </p:nvPr>
        </p:nvSpPr>
        <p:spPr>
          <a:xfrm>
            <a:off x="814275" y="1352550"/>
            <a:ext cx="3378300" cy="2724300"/>
          </a:xfrm>
        </p:spPr>
        <p:txBody>
          <a:bodyPr/>
          <a:lstStyle/>
          <a:p>
            <a:r>
              <a:rPr lang="en-US" dirty="0"/>
              <a:t>Since Java 8, we can have method body in interface. But we need to make it default method. Let's see an example:</a:t>
            </a:r>
          </a:p>
          <a:p>
            <a:endParaRPr lang="en-ID" dirty="0"/>
          </a:p>
        </p:txBody>
      </p:sp>
      <p:sp>
        <p:nvSpPr>
          <p:cNvPr id="5" name="Slide Number Placeholder 4">
            <a:extLst>
              <a:ext uri="{FF2B5EF4-FFF2-40B4-BE49-F238E27FC236}">
                <a16:creationId xmlns:a16="http://schemas.microsoft.com/office/drawing/2014/main" id="{A86974A2-1FDE-4467-A660-3744D1649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6" name="Picture 5">
            <a:extLst>
              <a:ext uri="{FF2B5EF4-FFF2-40B4-BE49-F238E27FC236}">
                <a16:creationId xmlns:a16="http://schemas.microsoft.com/office/drawing/2014/main" id="{3C030451-8B47-4A59-B43A-39C0432F9B02}"/>
              </a:ext>
            </a:extLst>
          </p:cNvPr>
          <p:cNvPicPr>
            <a:picLocks noChangeAspect="1"/>
          </p:cNvPicPr>
          <p:nvPr/>
        </p:nvPicPr>
        <p:blipFill>
          <a:blip r:embed="rId2"/>
          <a:stretch>
            <a:fillRect/>
          </a:stretch>
        </p:blipFill>
        <p:spPr>
          <a:xfrm>
            <a:off x="4343401" y="1352551"/>
            <a:ext cx="3733800" cy="2491820"/>
          </a:xfrm>
          <a:prstGeom prst="rect">
            <a:avLst/>
          </a:prstGeom>
        </p:spPr>
      </p:pic>
    </p:spTree>
    <p:extLst>
      <p:ext uri="{BB962C8B-B14F-4D97-AF65-F5344CB8AC3E}">
        <p14:creationId xmlns:p14="http://schemas.microsoft.com/office/powerpoint/2010/main" val="139925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B0CA-35F6-4366-B8D0-5577121493D4}"/>
              </a:ext>
            </a:extLst>
          </p:cNvPr>
          <p:cNvSpPr>
            <a:spLocks noGrp="1"/>
          </p:cNvSpPr>
          <p:nvPr>
            <p:ph type="title"/>
          </p:nvPr>
        </p:nvSpPr>
        <p:spPr/>
        <p:txBody>
          <a:bodyPr/>
          <a:lstStyle/>
          <a:p>
            <a:r>
              <a:rPr lang="en-US" dirty="0"/>
              <a:t>Java 8 Static Method in Interface</a:t>
            </a:r>
            <a:endParaRPr lang="en-ID" dirty="0"/>
          </a:p>
        </p:txBody>
      </p:sp>
      <p:sp>
        <p:nvSpPr>
          <p:cNvPr id="3" name="Text Placeholder 2">
            <a:extLst>
              <a:ext uri="{FF2B5EF4-FFF2-40B4-BE49-F238E27FC236}">
                <a16:creationId xmlns:a16="http://schemas.microsoft.com/office/drawing/2014/main" id="{B9B1340D-889F-472B-9376-A8853A30077F}"/>
              </a:ext>
            </a:extLst>
          </p:cNvPr>
          <p:cNvSpPr>
            <a:spLocks noGrp="1"/>
          </p:cNvSpPr>
          <p:nvPr>
            <p:ph type="body" idx="1"/>
          </p:nvPr>
        </p:nvSpPr>
        <p:spPr/>
        <p:txBody>
          <a:bodyPr/>
          <a:lstStyle/>
          <a:p>
            <a:r>
              <a:rPr lang="en-US" dirty="0"/>
              <a:t>Since Java 8, we can have static method in interface. Let's see an example:</a:t>
            </a:r>
          </a:p>
          <a:p>
            <a:endParaRPr lang="en-ID" dirty="0"/>
          </a:p>
        </p:txBody>
      </p:sp>
      <p:sp>
        <p:nvSpPr>
          <p:cNvPr id="5" name="Slide Number Placeholder 4">
            <a:extLst>
              <a:ext uri="{FF2B5EF4-FFF2-40B4-BE49-F238E27FC236}">
                <a16:creationId xmlns:a16="http://schemas.microsoft.com/office/drawing/2014/main" id="{C780873F-6EE4-48AE-99A7-0AEFC069D8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16B71A91-0035-415B-9360-1E8ED0D3780A}"/>
              </a:ext>
            </a:extLst>
          </p:cNvPr>
          <p:cNvPicPr>
            <a:picLocks noChangeAspect="1"/>
          </p:cNvPicPr>
          <p:nvPr/>
        </p:nvPicPr>
        <p:blipFill>
          <a:blip r:embed="rId2"/>
          <a:stretch>
            <a:fillRect/>
          </a:stretch>
        </p:blipFill>
        <p:spPr>
          <a:xfrm>
            <a:off x="4053375" y="1331258"/>
            <a:ext cx="4038600" cy="3087285"/>
          </a:xfrm>
          <a:prstGeom prst="rect">
            <a:avLst/>
          </a:prstGeom>
        </p:spPr>
      </p:pic>
    </p:spTree>
    <p:extLst>
      <p:ext uri="{BB962C8B-B14F-4D97-AF65-F5344CB8AC3E}">
        <p14:creationId xmlns:p14="http://schemas.microsoft.com/office/powerpoint/2010/main" val="798682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9778-3176-44C7-B194-89EEE8E41818}"/>
              </a:ext>
            </a:extLst>
          </p:cNvPr>
          <p:cNvSpPr>
            <a:spLocks noGrp="1"/>
          </p:cNvSpPr>
          <p:nvPr>
            <p:ph type="title"/>
          </p:nvPr>
        </p:nvSpPr>
        <p:spPr/>
        <p:txBody>
          <a:bodyPr/>
          <a:lstStyle/>
          <a:p>
            <a:r>
              <a:rPr lang="en-US" dirty="0"/>
              <a:t>Q) What is marker or tagged interface?</a:t>
            </a:r>
            <a:endParaRPr lang="en-ID" dirty="0"/>
          </a:p>
        </p:txBody>
      </p:sp>
      <p:sp>
        <p:nvSpPr>
          <p:cNvPr id="3" name="Text Placeholder 2">
            <a:extLst>
              <a:ext uri="{FF2B5EF4-FFF2-40B4-BE49-F238E27FC236}">
                <a16:creationId xmlns:a16="http://schemas.microsoft.com/office/drawing/2014/main" id="{59595BCA-4456-45E1-B2EB-8382E1E932B0}"/>
              </a:ext>
            </a:extLst>
          </p:cNvPr>
          <p:cNvSpPr>
            <a:spLocks noGrp="1"/>
          </p:cNvSpPr>
          <p:nvPr>
            <p:ph type="body" idx="1"/>
          </p:nvPr>
        </p:nvSpPr>
        <p:spPr/>
        <p:txBody>
          <a:bodyPr/>
          <a:lstStyle/>
          <a:p>
            <a:r>
              <a:rPr lang="en-US" dirty="0"/>
              <a:t>An interface which has no member is known as a marker or tagged interface, for example, Serializable, Cloneable, Remote, etc. They are used to provide some essential information to the JVM so that JVM may perform some useful operation.</a:t>
            </a:r>
          </a:p>
          <a:p>
            <a:endParaRPr lang="en-ID" dirty="0"/>
          </a:p>
        </p:txBody>
      </p:sp>
      <p:sp>
        <p:nvSpPr>
          <p:cNvPr id="5" name="Slide Number Placeholder 4">
            <a:extLst>
              <a:ext uri="{FF2B5EF4-FFF2-40B4-BE49-F238E27FC236}">
                <a16:creationId xmlns:a16="http://schemas.microsoft.com/office/drawing/2014/main" id="{1BF8FC97-16D4-4BA2-8205-218983123F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6" name="Picture 5">
            <a:extLst>
              <a:ext uri="{FF2B5EF4-FFF2-40B4-BE49-F238E27FC236}">
                <a16:creationId xmlns:a16="http://schemas.microsoft.com/office/drawing/2014/main" id="{D408BBDF-108B-48E5-BE6A-02C59A0306B9}"/>
              </a:ext>
            </a:extLst>
          </p:cNvPr>
          <p:cNvPicPr>
            <a:picLocks noChangeAspect="1"/>
          </p:cNvPicPr>
          <p:nvPr/>
        </p:nvPicPr>
        <p:blipFill>
          <a:blip r:embed="rId2"/>
          <a:stretch>
            <a:fillRect/>
          </a:stretch>
        </p:blipFill>
        <p:spPr>
          <a:xfrm>
            <a:off x="4396123" y="1504950"/>
            <a:ext cx="3378300" cy="620504"/>
          </a:xfrm>
          <a:prstGeom prst="rect">
            <a:avLst/>
          </a:prstGeom>
        </p:spPr>
      </p:pic>
    </p:spTree>
    <p:extLst>
      <p:ext uri="{BB962C8B-B14F-4D97-AF65-F5344CB8AC3E}">
        <p14:creationId xmlns:p14="http://schemas.microsoft.com/office/powerpoint/2010/main" val="3864443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Nested Interface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84767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DC2844-1EDA-4144-BFFB-DB48F02F3FBC}"/>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0E1C3CB0-4EF1-4C10-9DEF-B8D97C97A126}"/>
              </a:ext>
            </a:extLst>
          </p:cNvPr>
          <p:cNvSpPr>
            <a:spLocks noGrp="1"/>
          </p:cNvSpPr>
          <p:nvPr>
            <p:ph type="body" idx="1"/>
          </p:nvPr>
        </p:nvSpPr>
        <p:spPr/>
        <p:txBody>
          <a:bodyPr/>
          <a:lstStyle/>
          <a:p>
            <a:r>
              <a:rPr lang="en-US" dirty="0"/>
              <a:t>Abstract Class</a:t>
            </a:r>
          </a:p>
          <a:p>
            <a:r>
              <a:rPr lang="en-US" dirty="0"/>
              <a:t>Interface</a:t>
            </a:r>
          </a:p>
          <a:p>
            <a:r>
              <a:rPr lang="en-US" dirty="0"/>
              <a:t>Nested Interface</a:t>
            </a:r>
          </a:p>
          <a:p>
            <a:r>
              <a:rPr lang="en-US" dirty="0"/>
              <a:t>Abstract vs Interface</a:t>
            </a:r>
            <a:endParaRPr lang="en-ID" dirty="0"/>
          </a:p>
        </p:txBody>
      </p:sp>
      <p:sp>
        <p:nvSpPr>
          <p:cNvPr id="7" name="Text Placeholder 6">
            <a:extLst>
              <a:ext uri="{FF2B5EF4-FFF2-40B4-BE49-F238E27FC236}">
                <a16:creationId xmlns:a16="http://schemas.microsoft.com/office/drawing/2014/main" id="{8B7B4792-D173-4959-8EC6-A216AF6825D4}"/>
              </a:ext>
            </a:extLst>
          </p:cNvPr>
          <p:cNvSpPr>
            <a:spLocks noGrp="1"/>
          </p:cNvSpPr>
          <p:nvPr>
            <p:ph type="body" idx="2"/>
          </p:nvPr>
        </p:nvSpPr>
        <p:spPr/>
        <p:txBody>
          <a:bodyPr/>
          <a:lstStyle/>
          <a:p>
            <a:r>
              <a:rPr lang="en-US" dirty="0"/>
              <a:t>Package</a:t>
            </a:r>
          </a:p>
          <a:p>
            <a:r>
              <a:rPr lang="en-US" dirty="0"/>
              <a:t>Access Modifier</a:t>
            </a:r>
          </a:p>
          <a:p>
            <a:r>
              <a:rPr lang="en-US" dirty="0" err="1"/>
              <a:t>Encaptulation</a:t>
            </a:r>
            <a:endParaRPr lang="en-ID" dirty="0"/>
          </a:p>
        </p:txBody>
      </p:sp>
      <p:sp>
        <p:nvSpPr>
          <p:cNvPr id="4" name="Slide Number Placeholder 3">
            <a:extLst>
              <a:ext uri="{FF2B5EF4-FFF2-40B4-BE49-F238E27FC236}">
                <a16:creationId xmlns:a16="http://schemas.microsoft.com/office/drawing/2014/main" id="{24004345-2A72-4962-8F8A-2B0895231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149860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F1E604-7E0D-4D49-9167-E3BAE5D39C06}"/>
              </a:ext>
            </a:extLst>
          </p:cNvPr>
          <p:cNvSpPr>
            <a:spLocks noGrp="1"/>
          </p:cNvSpPr>
          <p:nvPr>
            <p:ph type="title"/>
          </p:nvPr>
        </p:nvSpPr>
        <p:spPr/>
        <p:txBody>
          <a:bodyPr/>
          <a:lstStyle/>
          <a:p>
            <a:r>
              <a:rPr lang="en-ID" dirty="0"/>
              <a:t>Java Nested Interface</a:t>
            </a:r>
          </a:p>
        </p:txBody>
      </p:sp>
      <p:sp>
        <p:nvSpPr>
          <p:cNvPr id="6" name="Text Placeholder 5">
            <a:extLst>
              <a:ext uri="{FF2B5EF4-FFF2-40B4-BE49-F238E27FC236}">
                <a16:creationId xmlns:a16="http://schemas.microsoft.com/office/drawing/2014/main" id="{3E5957C1-90F1-4376-964A-3C16F2FB6689}"/>
              </a:ext>
            </a:extLst>
          </p:cNvPr>
          <p:cNvSpPr>
            <a:spLocks noGrp="1"/>
          </p:cNvSpPr>
          <p:nvPr>
            <p:ph type="body" idx="1"/>
          </p:nvPr>
        </p:nvSpPr>
        <p:spPr/>
        <p:txBody>
          <a:bodyPr/>
          <a:lstStyle/>
          <a:p>
            <a:r>
              <a:rPr lang="en-US" dirty="0"/>
              <a:t>An interface i.e. declared within another interface or class is known as nested interface. The nested interfaces are used to group related interfaces so that they can be easy to maintain. The nested interface must be referred by the outer interface or class. It can't be accessed directly.</a:t>
            </a:r>
          </a:p>
          <a:p>
            <a:endParaRPr lang="en-ID" dirty="0"/>
          </a:p>
        </p:txBody>
      </p:sp>
      <p:sp>
        <p:nvSpPr>
          <p:cNvPr id="7" name="Text Placeholder 6">
            <a:extLst>
              <a:ext uri="{FF2B5EF4-FFF2-40B4-BE49-F238E27FC236}">
                <a16:creationId xmlns:a16="http://schemas.microsoft.com/office/drawing/2014/main" id="{FD7A600A-5966-474F-BDD9-268C45672E3D}"/>
              </a:ext>
            </a:extLst>
          </p:cNvPr>
          <p:cNvSpPr>
            <a:spLocks noGrp="1"/>
          </p:cNvSpPr>
          <p:nvPr>
            <p:ph type="body" idx="2"/>
          </p:nvPr>
        </p:nvSpPr>
        <p:spPr/>
        <p:txBody>
          <a:bodyPr/>
          <a:lstStyle/>
          <a:p>
            <a:pPr marL="101600" indent="0">
              <a:buNone/>
            </a:pPr>
            <a:r>
              <a:rPr lang="en-US" b="1" i="1" dirty="0"/>
              <a:t>Points to remember for nested interfaces :</a:t>
            </a:r>
          </a:p>
          <a:p>
            <a:r>
              <a:rPr lang="en-US" dirty="0"/>
              <a:t>There are given some points that should be remembered by the java programmer.</a:t>
            </a:r>
          </a:p>
          <a:p>
            <a:r>
              <a:rPr lang="en-US" dirty="0"/>
              <a:t>Nested interface must be public if it is declared inside the interface but it can have any access modifier if declared within the class.</a:t>
            </a:r>
          </a:p>
          <a:p>
            <a:r>
              <a:rPr lang="en-US" dirty="0"/>
              <a:t>Nested interfaces are declared static </a:t>
            </a:r>
            <a:r>
              <a:rPr lang="en-US" dirty="0" err="1"/>
              <a:t>implicitely</a:t>
            </a:r>
            <a:r>
              <a:rPr lang="en-US" dirty="0"/>
              <a:t>.</a:t>
            </a:r>
          </a:p>
        </p:txBody>
      </p:sp>
      <p:sp>
        <p:nvSpPr>
          <p:cNvPr id="4" name="Slide Number Placeholder 3">
            <a:extLst>
              <a:ext uri="{FF2B5EF4-FFF2-40B4-BE49-F238E27FC236}">
                <a16:creationId xmlns:a16="http://schemas.microsoft.com/office/drawing/2014/main" id="{E1AB6E48-7DE1-42B3-8E46-4414A96E0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239758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A73-93C3-4347-A17D-1DA0481D6934}"/>
              </a:ext>
            </a:extLst>
          </p:cNvPr>
          <p:cNvSpPr>
            <a:spLocks noGrp="1"/>
          </p:cNvSpPr>
          <p:nvPr>
            <p:ph type="title"/>
          </p:nvPr>
        </p:nvSpPr>
        <p:spPr/>
        <p:txBody>
          <a:bodyPr/>
          <a:lstStyle/>
          <a:p>
            <a:r>
              <a:rPr lang="en-ID" dirty="0"/>
              <a:t>Syntax</a:t>
            </a:r>
          </a:p>
        </p:txBody>
      </p:sp>
      <p:sp>
        <p:nvSpPr>
          <p:cNvPr id="3" name="Text Placeholder 2">
            <a:extLst>
              <a:ext uri="{FF2B5EF4-FFF2-40B4-BE49-F238E27FC236}">
                <a16:creationId xmlns:a16="http://schemas.microsoft.com/office/drawing/2014/main" id="{D78D855B-CA90-4D48-9219-98D8EA2B76CC}"/>
              </a:ext>
            </a:extLst>
          </p:cNvPr>
          <p:cNvSpPr>
            <a:spLocks noGrp="1"/>
          </p:cNvSpPr>
          <p:nvPr>
            <p:ph type="body" idx="1"/>
          </p:nvPr>
        </p:nvSpPr>
        <p:spPr/>
        <p:txBody>
          <a:bodyPr/>
          <a:lstStyle/>
          <a:p>
            <a:pPr marL="101600" indent="0">
              <a:buNone/>
            </a:pPr>
            <a:r>
              <a:rPr lang="en-US" dirty="0"/>
              <a:t>Syntax of nested interface which is declared within the interface</a:t>
            </a:r>
          </a:p>
          <a:p>
            <a:endParaRPr lang="en-ID" dirty="0"/>
          </a:p>
        </p:txBody>
      </p:sp>
      <p:sp>
        <p:nvSpPr>
          <p:cNvPr id="4" name="Text Placeholder 3">
            <a:extLst>
              <a:ext uri="{FF2B5EF4-FFF2-40B4-BE49-F238E27FC236}">
                <a16:creationId xmlns:a16="http://schemas.microsoft.com/office/drawing/2014/main" id="{3AC04088-0081-4324-B006-270F78D779FE}"/>
              </a:ext>
            </a:extLst>
          </p:cNvPr>
          <p:cNvSpPr>
            <a:spLocks noGrp="1"/>
          </p:cNvSpPr>
          <p:nvPr>
            <p:ph type="body" idx="2"/>
          </p:nvPr>
        </p:nvSpPr>
        <p:spPr/>
        <p:txBody>
          <a:bodyPr/>
          <a:lstStyle/>
          <a:p>
            <a:pPr marL="101600" indent="0">
              <a:buNone/>
            </a:pPr>
            <a:r>
              <a:rPr lang="en-US" dirty="0"/>
              <a:t>Syntax of nested interface which is declared within the class</a:t>
            </a:r>
          </a:p>
          <a:p>
            <a:pPr marL="101600" indent="0">
              <a:buNone/>
            </a:pPr>
            <a:endParaRPr lang="en-ID" dirty="0"/>
          </a:p>
        </p:txBody>
      </p:sp>
      <p:sp>
        <p:nvSpPr>
          <p:cNvPr id="5" name="Slide Number Placeholder 4">
            <a:extLst>
              <a:ext uri="{FF2B5EF4-FFF2-40B4-BE49-F238E27FC236}">
                <a16:creationId xmlns:a16="http://schemas.microsoft.com/office/drawing/2014/main" id="{A65203EB-3E89-48E2-A118-BAE78790E7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6" name="Picture 5">
            <a:extLst>
              <a:ext uri="{FF2B5EF4-FFF2-40B4-BE49-F238E27FC236}">
                <a16:creationId xmlns:a16="http://schemas.microsoft.com/office/drawing/2014/main" id="{01BF4B6A-1C78-407F-9F81-E44D2DF4E4B0}"/>
              </a:ext>
            </a:extLst>
          </p:cNvPr>
          <p:cNvPicPr>
            <a:picLocks noChangeAspect="1"/>
          </p:cNvPicPr>
          <p:nvPr/>
        </p:nvPicPr>
        <p:blipFill>
          <a:blip r:embed="rId2"/>
          <a:stretch>
            <a:fillRect/>
          </a:stretch>
        </p:blipFill>
        <p:spPr>
          <a:xfrm>
            <a:off x="990601" y="2002846"/>
            <a:ext cx="2438400" cy="1231944"/>
          </a:xfrm>
          <a:prstGeom prst="rect">
            <a:avLst/>
          </a:prstGeom>
        </p:spPr>
      </p:pic>
      <p:pic>
        <p:nvPicPr>
          <p:cNvPr id="7" name="Picture 6">
            <a:extLst>
              <a:ext uri="{FF2B5EF4-FFF2-40B4-BE49-F238E27FC236}">
                <a16:creationId xmlns:a16="http://schemas.microsoft.com/office/drawing/2014/main" id="{52B9EB94-0914-414D-9408-1C10986B2B05}"/>
              </a:ext>
            </a:extLst>
          </p:cNvPr>
          <p:cNvPicPr>
            <a:picLocks noChangeAspect="1"/>
          </p:cNvPicPr>
          <p:nvPr/>
        </p:nvPicPr>
        <p:blipFill>
          <a:blip r:embed="rId2"/>
          <a:stretch>
            <a:fillRect/>
          </a:stretch>
        </p:blipFill>
        <p:spPr>
          <a:xfrm>
            <a:off x="4572001" y="2043625"/>
            <a:ext cx="2667000" cy="1347439"/>
          </a:xfrm>
          <a:prstGeom prst="rect">
            <a:avLst/>
          </a:prstGeom>
        </p:spPr>
      </p:pic>
    </p:spTree>
    <p:extLst>
      <p:ext uri="{BB962C8B-B14F-4D97-AF65-F5344CB8AC3E}">
        <p14:creationId xmlns:p14="http://schemas.microsoft.com/office/powerpoint/2010/main" val="4034717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2E9FCD-52C3-4FC6-AF8D-AC979694692F}"/>
              </a:ext>
            </a:extLst>
          </p:cNvPr>
          <p:cNvSpPr>
            <a:spLocks noGrp="1"/>
          </p:cNvSpPr>
          <p:nvPr>
            <p:ph type="title"/>
          </p:nvPr>
        </p:nvSpPr>
        <p:spPr/>
        <p:txBody>
          <a:bodyPr/>
          <a:lstStyle/>
          <a:p>
            <a:r>
              <a:rPr lang="en-US" dirty="0"/>
              <a:t>Example of nested interface which is declared within the interface</a:t>
            </a:r>
            <a:endParaRPr lang="en-ID" dirty="0"/>
          </a:p>
        </p:txBody>
      </p:sp>
      <p:sp>
        <p:nvSpPr>
          <p:cNvPr id="7" name="Text Placeholder 6">
            <a:extLst>
              <a:ext uri="{FF2B5EF4-FFF2-40B4-BE49-F238E27FC236}">
                <a16:creationId xmlns:a16="http://schemas.microsoft.com/office/drawing/2014/main" id="{9320E245-EF9A-4EF0-9B89-56A8B062C49D}"/>
              </a:ext>
            </a:extLst>
          </p:cNvPr>
          <p:cNvSpPr>
            <a:spLocks noGrp="1"/>
          </p:cNvSpPr>
          <p:nvPr>
            <p:ph type="body" idx="1"/>
          </p:nvPr>
        </p:nvSpPr>
        <p:spPr>
          <a:xfrm>
            <a:off x="685800" y="1331258"/>
            <a:ext cx="3506775" cy="2724300"/>
          </a:xfrm>
        </p:spPr>
        <p:txBody>
          <a:bodyPr/>
          <a:lstStyle/>
          <a:p>
            <a:r>
              <a:rPr lang="en-US" dirty="0"/>
              <a:t>In this example, we are going to learn how to declare the nested interface and how we can access it.</a:t>
            </a:r>
            <a:endParaRPr lang="en-ID" dirty="0"/>
          </a:p>
        </p:txBody>
      </p:sp>
      <p:sp>
        <p:nvSpPr>
          <p:cNvPr id="11" name="Text Placeholder 10">
            <a:extLst>
              <a:ext uri="{FF2B5EF4-FFF2-40B4-BE49-F238E27FC236}">
                <a16:creationId xmlns:a16="http://schemas.microsoft.com/office/drawing/2014/main" id="{2EC459F1-CA40-4AED-A891-420841A4E131}"/>
              </a:ext>
            </a:extLst>
          </p:cNvPr>
          <p:cNvSpPr>
            <a:spLocks noGrp="1"/>
          </p:cNvSpPr>
          <p:nvPr>
            <p:ph type="body" idx="2"/>
          </p:nvPr>
        </p:nvSpPr>
        <p:spPr/>
        <p:txBody>
          <a:bodyPr/>
          <a:lstStyle/>
          <a:p>
            <a:r>
              <a:rPr lang="en-US" dirty="0"/>
              <a:t>As you can see in the above example, we are </a:t>
            </a:r>
            <a:r>
              <a:rPr lang="en-US" dirty="0" err="1"/>
              <a:t>acessing</a:t>
            </a:r>
            <a:r>
              <a:rPr lang="en-US" dirty="0"/>
              <a:t> the Message interface by its outer interface Showable because it cannot be accessed directly. It is just like almirah inside the room, we cannot access the almirah directly because we must enter the room first. In collection </a:t>
            </a:r>
            <a:r>
              <a:rPr lang="en-US" dirty="0" err="1"/>
              <a:t>frameword</a:t>
            </a:r>
            <a:r>
              <a:rPr lang="en-US" dirty="0"/>
              <a:t>, sun microsystem has provided a nested interface Entry. Entry is the </a:t>
            </a:r>
            <a:r>
              <a:rPr lang="en-US" dirty="0" err="1"/>
              <a:t>subinterface</a:t>
            </a:r>
            <a:r>
              <a:rPr lang="en-US" dirty="0"/>
              <a:t> of Map i.e. accessed by </a:t>
            </a:r>
            <a:r>
              <a:rPr lang="en-US" dirty="0" err="1"/>
              <a:t>Map.Entry</a:t>
            </a:r>
            <a:r>
              <a:rPr lang="en-US" dirty="0"/>
              <a:t>.</a:t>
            </a:r>
            <a:endParaRPr lang="en-ID" dirty="0"/>
          </a:p>
        </p:txBody>
      </p:sp>
      <p:sp>
        <p:nvSpPr>
          <p:cNvPr id="5" name="Slide Number Placeholder 4">
            <a:extLst>
              <a:ext uri="{FF2B5EF4-FFF2-40B4-BE49-F238E27FC236}">
                <a16:creationId xmlns:a16="http://schemas.microsoft.com/office/drawing/2014/main" id="{A73A251D-560F-47BC-A51B-E48313D489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10" name="Picture 9">
            <a:extLst>
              <a:ext uri="{FF2B5EF4-FFF2-40B4-BE49-F238E27FC236}">
                <a16:creationId xmlns:a16="http://schemas.microsoft.com/office/drawing/2014/main" id="{F91A20C9-B8F6-4E8B-87AD-CF542EFC7730}"/>
              </a:ext>
            </a:extLst>
          </p:cNvPr>
          <p:cNvPicPr>
            <a:picLocks noChangeAspect="1"/>
          </p:cNvPicPr>
          <p:nvPr/>
        </p:nvPicPr>
        <p:blipFill>
          <a:blip r:embed="rId2"/>
          <a:stretch>
            <a:fillRect/>
          </a:stretch>
        </p:blipFill>
        <p:spPr>
          <a:xfrm>
            <a:off x="685800" y="2114551"/>
            <a:ext cx="4133692" cy="2724300"/>
          </a:xfrm>
          <a:prstGeom prst="rect">
            <a:avLst/>
          </a:prstGeom>
        </p:spPr>
      </p:pic>
    </p:spTree>
    <p:extLst>
      <p:ext uri="{BB962C8B-B14F-4D97-AF65-F5344CB8AC3E}">
        <p14:creationId xmlns:p14="http://schemas.microsoft.com/office/powerpoint/2010/main" val="242839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8B0E-5976-4420-8231-D7D574CCE7A4}"/>
              </a:ext>
            </a:extLst>
          </p:cNvPr>
          <p:cNvSpPr>
            <a:spLocks noGrp="1"/>
          </p:cNvSpPr>
          <p:nvPr>
            <p:ph type="title"/>
          </p:nvPr>
        </p:nvSpPr>
        <p:spPr/>
        <p:txBody>
          <a:bodyPr/>
          <a:lstStyle/>
          <a:p>
            <a:r>
              <a:rPr lang="en-US" dirty="0"/>
              <a:t>Internal code generated by the java compiler for nested interface Message</a:t>
            </a:r>
            <a:endParaRPr lang="en-ID" dirty="0"/>
          </a:p>
        </p:txBody>
      </p:sp>
      <p:sp>
        <p:nvSpPr>
          <p:cNvPr id="3" name="Text Placeholder 2">
            <a:extLst>
              <a:ext uri="{FF2B5EF4-FFF2-40B4-BE49-F238E27FC236}">
                <a16:creationId xmlns:a16="http://schemas.microsoft.com/office/drawing/2014/main" id="{DDD14224-E54C-47E4-A56E-B0F22742C78B}"/>
              </a:ext>
            </a:extLst>
          </p:cNvPr>
          <p:cNvSpPr>
            <a:spLocks noGrp="1"/>
          </p:cNvSpPr>
          <p:nvPr>
            <p:ph type="body" idx="1"/>
          </p:nvPr>
        </p:nvSpPr>
        <p:spPr/>
        <p:txBody>
          <a:bodyPr/>
          <a:lstStyle/>
          <a:p>
            <a:r>
              <a:rPr lang="en-US" dirty="0"/>
              <a:t>The java compiler internally creates public and static interface as displayed below:.</a:t>
            </a:r>
            <a:endParaRPr lang="en-ID" dirty="0"/>
          </a:p>
        </p:txBody>
      </p:sp>
      <p:sp>
        <p:nvSpPr>
          <p:cNvPr id="4" name="Text Placeholder 3">
            <a:extLst>
              <a:ext uri="{FF2B5EF4-FFF2-40B4-BE49-F238E27FC236}">
                <a16:creationId xmlns:a16="http://schemas.microsoft.com/office/drawing/2014/main" id="{85D0B868-5C45-4805-AA77-13BE71262402}"/>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7927F8AF-2B8C-4958-A66E-CF243EEC11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8" name="Picture 7">
            <a:extLst>
              <a:ext uri="{FF2B5EF4-FFF2-40B4-BE49-F238E27FC236}">
                <a16:creationId xmlns:a16="http://schemas.microsoft.com/office/drawing/2014/main" id="{4E26806B-1FC5-4E8E-A189-258210B3917C}"/>
              </a:ext>
            </a:extLst>
          </p:cNvPr>
          <p:cNvPicPr>
            <a:picLocks noChangeAspect="1"/>
          </p:cNvPicPr>
          <p:nvPr/>
        </p:nvPicPr>
        <p:blipFill>
          <a:blip r:embed="rId2"/>
          <a:stretch>
            <a:fillRect/>
          </a:stretch>
        </p:blipFill>
        <p:spPr>
          <a:xfrm>
            <a:off x="1361110" y="2185788"/>
            <a:ext cx="2532075" cy="704187"/>
          </a:xfrm>
          <a:prstGeom prst="rect">
            <a:avLst/>
          </a:prstGeom>
        </p:spPr>
      </p:pic>
    </p:spTree>
    <p:extLst>
      <p:ext uri="{BB962C8B-B14F-4D97-AF65-F5344CB8AC3E}">
        <p14:creationId xmlns:p14="http://schemas.microsoft.com/office/powerpoint/2010/main" val="60311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0D19-591E-4F23-884B-668771F551C1}"/>
              </a:ext>
            </a:extLst>
          </p:cNvPr>
          <p:cNvSpPr>
            <a:spLocks noGrp="1"/>
          </p:cNvSpPr>
          <p:nvPr>
            <p:ph type="title"/>
          </p:nvPr>
        </p:nvSpPr>
        <p:spPr/>
        <p:txBody>
          <a:bodyPr/>
          <a:lstStyle/>
          <a:p>
            <a:r>
              <a:rPr lang="en-US" dirty="0"/>
              <a:t>Example of nested interface which is declared within the class</a:t>
            </a:r>
            <a:endParaRPr lang="en-ID" dirty="0"/>
          </a:p>
        </p:txBody>
      </p:sp>
      <p:sp>
        <p:nvSpPr>
          <p:cNvPr id="3" name="Text Placeholder 2">
            <a:extLst>
              <a:ext uri="{FF2B5EF4-FFF2-40B4-BE49-F238E27FC236}">
                <a16:creationId xmlns:a16="http://schemas.microsoft.com/office/drawing/2014/main" id="{B9BAEF6B-E82B-4DC6-9A20-4D40B08714CE}"/>
              </a:ext>
            </a:extLst>
          </p:cNvPr>
          <p:cNvSpPr>
            <a:spLocks noGrp="1"/>
          </p:cNvSpPr>
          <p:nvPr>
            <p:ph type="body" idx="1"/>
          </p:nvPr>
        </p:nvSpPr>
        <p:spPr/>
        <p:txBody>
          <a:bodyPr/>
          <a:lstStyle/>
          <a:p>
            <a:r>
              <a:rPr lang="en-US" dirty="0"/>
              <a:t>Let's see how can we define an interface inside the class and how can we access it.</a:t>
            </a:r>
            <a:endParaRPr lang="en-ID" dirty="0"/>
          </a:p>
        </p:txBody>
      </p:sp>
      <p:sp>
        <p:nvSpPr>
          <p:cNvPr id="5" name="Slide Number Placeholder 4">
            <a:extLst>
              <a:ext uri="{FF2B5EF4-FFF2-40B4-BE49-F238E27FC236}">
                <a16:creationId xmlns:a16="http://schemas.microsoft.com/office/drawing/2014/main" id="{1B22FB58-B715-4949-9418-8EA3138DDD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6" name="Picture 5">
            <a:extLst>
              <a:ext uri="{FF2B5EF4-FFF2-40B4-BE49-F238E27FC236}">
                <a16:creationId xmlns:a16="http://schemas.microsoft.com/office/drawing/2014/main" id="{39C94B1D-E53F-4E2B-AE59-0A39FF23483A}"/>
              </a:ext>
            </a:extLst>
          </p:cNvPr>
          <p:cNvPicPr>
            <a:picLocks noChangeAspect="1"/>
          </p:cNvPicPr>
          <p:nvPr/>
        </p:nvPicPr>
        <p:blipFill>
          <a:blip r:embed="rId2"/>
          <a:stretch>
            <a:fillRect/>
          </a:stretch>
        </p:blipFill>
        <p:spPr>
          <a:xfrm>
            <a:off x="4165175" y="1428750"/>
            <a:ext cx="4164550" cy="2930609"/>
          </a:xfrm>
          <a:prstGeom prst="rect">
            <a:avLst/>
          </a:prstGeom>
        </p:spPr>
      </p:pic>
    </p:spTree>
    <p:extLst>
      <p:ext uri="{BB962C8B-B14F-4D97-AF65-F5344CB8AC3E}">
        <p14:creationId xmlns:p14="http://schemas.microsoft.com/office/powerpoint/2010/main" val="4046982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F4C7-6681-41AB-8D88-D611D59727D9}"/>
              </a:ext>
            </a:extLst>
          </p:cNvPr>
          <p:cNvSpPr>
            <a:spLocks noGrp="1"/>
          </p:cNvSpPr>
          <p:nvPr>
            <p:ph type="title"/>
          </p:nvPr>
        </p:nvSpPr>
        <p:spPr/>
        <p:txBody>
          <a:bodyPr/>
          <a:lstStyle/>
          <a:p>
            <a:r>
              <a:rPr lang="en-US" dirty="0"/>
              <a:t>Can we define a class inside the interface?</a:t>
            </a:r>
            <a:endParaRPr lang="en-ID" dirty="0"/>
          </a:p>
        </p:txBody>
      </p:sp>
      <p:sp>
        <p:nvSpPr>
          <p:cNvPr id="3" name="Text Placeholder 2">
            <a:extLst>
              <a:ext uri="{FF2B5EF4-FFF2-40B4-BE49-F238E27FC236}">
                <a16:creationId xmlns:a16="http://schemas.microsoft.com/office/drawing/2014/main" id="{77C4A30D-15BF-45C9-AB47-2CD801416CB2}"/>
              </a:ext>
            </a:extLst>
          </p:cNvPr>
          <p:cNvSpPr>
            <a:spLocks noGrp="1"/>
          </p:cNvSpPr>
          <p:nvPr>
            <p:ph type="body" idx="1"/>
          </p:nvPr>
        </p:nvSpPr>
        <p:spPr/>
        <p:txBody>
          <a:bodyPr/>
          <a:lstStyle/>
          <a:p>
            <a:r>
              <a:rPr lang="en-US" dirty="0"/>
              <a:t>Yes, If we define a class inside the interface, java compiler creates a static nested class. Let's see how can we define a class within the interface:</a:t>
            </a:r>
            <a:endParaRPr lang="en-ID" dirty="0"/>
          </a:p>
        </p:txBody>
      </p:sp>
      <p:sp>
        <p:nvSpPr>
          <p:cNvPr id="5" name="Slide Number Placeholder 4">
            <a:extLst>
              <a:ext uri="{FF2B5EF4-FFF2-40B4-BE49-F238E27FC236}">
                <a16:creationId xmlns:a16="http://schemas.microsoft.com/office/drawing/2014/main" id="{C67D3C4C-0848-4B4D-BB3B-8373954C2E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6" name="Picture 5">
            <a:extLst>
              <a:ext uri="{FF2B5EF4-FFF2-40B4-BE49-F238E27FC236}">
                <a16:creationId xmlns:a16="http://schemas.microsoft.com/office/drawing/2014/main" id="{DC3CEAF7-E989-4558-9EFD-474951606182}"/>
              </a:ext>
            </a:extLst>
          </p:cNvPr>
          <p:cNvPicPr>
            <a:picLocks noChangeAspect="1"/>
          </p:cNvPicPr>
          <p:nvPr/>
        </p:nvPicPr>
        <p:blipFill>
          <a:blip r:embed="rId2"/>
          <a:stretch>
            <a:fillRect/>
          </a:stretch>
        </p:blipFill>
        <p:spPr>
          <a:xfrm>
            <a:off x="1354666" y="2282216"/>
            <a:ext cx="2133600" cy="558615"/>
          </a:xfrm>
          <a:prstGeom prst="rect">
            <a:avLst/>
          </a:prstGeom>
        </p:spPr>
      </p:pic>
    </p:spTree>
    <p:extLst>
      <p:ext uri="{BB962C8B-B14F-4D97-AF65-F5344CB8AC3E}">
        <p14:creationId xmlns:p14="http://schemas.microsoft.com/office/powerpoint/2010/main" val="1068241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err="1"/>
              <a:t>Abtraction</a:t>
            </a:r>
            <a:r>
              <a:rPr lang="en-US" dirty="0"/>
              <a:t> vs Interface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424991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7BD1D5-F207-46F6-A9E2-A062239387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5" name="Picture 4">
            <a:extLst>
              <a:ext uri="{FF2B5EF4-FFF2-40B4-BE49-F238E27FC236}">
                <a16:creationId xmlns:a16="http://schemas.microsoft.com/office/drawing/2014/main" id="{DDB84157-592C-4A3A-B5E1-15ACD65FCD33}"/>
              </a:ext>
            </a:extLst>
          </p:cNvPr>
          <p:cNvPicPr>
            <a:picLocks noChangeAspect="1"/>
          </p:cNvPicPr>
          <p:nvPr/>
        </p:nvPicPr>
        <p:blipFill>
          <a:blip r:embed="rId2"/>
          <a:stretch>
            <a:fillRect/>
          </a:stretch>
        </p:blipFill>
        <p:spPr>
          <a:xfrm>
            <a:off x="1523999" y="514350"/>
            <a:ext cx="5169613" cy="4437750"/>
          </a:xfrm>
          <a:prstGeom prst="rect">
            <a:avLst/>
          </a:prstGeom>
        </p:spPr>
      </p:pic>
    </p:spTree>
    <p:extLst>
      <p:ext uri="{BB962C8B-B14F-4D97-AF65-F5344CB8AC3E}">
        <p14:creationId xmlns:p14="http://schemas.microsoft.com/office/powerpoint/2010/main" val="2089161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0E792E-5107-4762-A07C-37EA8CF303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3" name="Picture 2">
            <a:extLst>
              <a:ext uri="{FF2B5EF4-FFF2-40B4-BE49-F238E27FC236}">
                <a16:creationId xmlns:a16="http://schemas.microsoft.com/office/drawing/2014/main" id="{5E93DD07-0A5E-452E-B63B-BABE5EABD8B7}"/>
              </a:ext>
            </a:extLst>
          </p:cNvPr>
          <p:cNvPicPr>
            <a:picLocks noChangeAspect="1"/>
          </p:cNvPicPr>
          <p:nvPr/>
        </p:nvPicPr>
        <p:blipFill>
          <a:blip r:embed="rId2"/>
          <a:stretch>
            <a:fillRect/>
          </a:stretch>
        </p:blipFill>
        <p:spPr>
          <a:xfrm>
            <a:off x="1524000" y="514350"/>
            <a:ext cx="4508190" cy="4437750"/>
          </a:xfrm>
          <a:prstGeom prst="rect">
            <a:avLst/>
          </a:prstGeom>
        </p:spPr>
      </p:pic>
    </p:spTree>
    <p:extLst>
      <p:ext uri="{BB962C8B-B14F-4D97-AF65-F5344CB8AC3E}">
        <p14:creationId xmlns:p14="http://schemas.microsoft.com/office/powerpoint/2010/main" val="3337794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Package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53714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Abstract Class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12948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ED381-C120-4D24-A8FB-F7FCD0980226}"/>
              </a:ext>
            </a:extLst>
          </p:cNvPr>
          <p:cNvSpPr>
            <a:spLocks noGrp="1"/>
          </p:cNvSpPr>
          <p:nvPr>
            <p:ph type="title"/>
          </p:nvPr>
        </p:nvSpPr>
        <p:spPr/>
        <p:txBody>
          <a:bodyPr/>
          <a:lstStyle/>
          <a:p>
            <a:r>
              <a:rPr lang="en-US" dirty="0"/>
              <a:t>java package</a:t>
            </a:r>
            <a:endParaRPr lang="en-ID" dirty="0"/>
          </a:p>
        </p:txBody>
      </p:sp>
      <p:sp>
        <p:nvSpPr>
          <p:cNvPr id="6" name="Text Placeholder 5">
            <a:extLst>
              <a:ext uri="{FF2B5EF4-FFF2-40B4-BE49-F238E27FC236}">
                <a16:creationId xmlns:a16="http://schemas.microsoft.com/office/drawing/2014/main" id="{9E7444E4-648E-43E8-B21F-9BA491756B45}"/>
              </a:ext>
            </a:extLst>
          </p:cNvPr>
          <p:cNvSpPr>
            <a:spLocks noGrp="1"/>
          </p:cNvSpPr>
          <p:nvPr>
            <p:ph type="body" idx="1"/>
          </p:nvPr>
        </p:nvSpPr>
        <p:spPr/>
        <p:txBody>
          <a:bodyPr/>
          <a:lstStyle/>
          <a:p>
            <a:r>
              <a:rPr lang="en-US" dirty="0"/>
              <a:t>A </a:t>
            </a:r>
            <a:r>
              <a:rPr lang="en-US" b="1" dirty="0"/>
              <a:t>java package</a:t>
            </a:r>
            <a:r>
              <a:rPr lang="en-US" dirty="0"/>
              <a:t> is a group of similar types of classes, interfaces and sub-packages.</a:t>
            </a:r>
          </a:p>
          <a:p>
            <a:r>
              <a:rPr lang="en-US" dirty="0"/>
              <a:t>Package in java can be categorized in two form, built-in package and user-defined package.</a:t>
            </a:r>
          </a:p>
          <a:p>
            <a:r>
              <a:rPr lang="en-US" dirty="0"/>
              <a:t>There are many built-in packages such as java, </a:t>
            </a:r>
            <a:r>
              <a:rPr lang="en-US" dirty="0" err="1"/>
              <a:t>lang</a:t>
            </a:r>
            <a:r>
              <a:rPr lang="en-US" dirty="0"/>
              <a:t>, </a:t>
            </a:r>
            <a:r>
              <a:rPr lang="en-US" dirty="0" err="1"/>
              <a:t>awt</a:t>
            </a:r>
            <a:r>
              <a:rPr lang="en-US" dirty="0"/>
              <a:t>, </a:t>
            </a:r>
            <a:r>
              <a:rPr lang="en-US" dirty="0" err="1"/>
              <a:t>javax</a:t>
            </a:r>
            <a:r>
              <a:rPr lang="en-US" dirty="0"/>
              <a:t>, swing, net, </a:t>
            </a:r>
            <a:r>
              <a:rPr lang="en-US" dirty="0" err="1"/>
              <a:t>io</a:t>
            </a:r>
            <a:r>
              <a:rPr lang="en-US" dirty="0"/>
              <a:t>, </a:t>
            </a:r>
            <a:r>
              <a:rPr lang="en-US" dirty="0" err="1"/>
              <a:t>util</a:t>
            </a:r>
            <a:r>
              <a:rPr lang="en-US" dirty="0"/>
              <a:t>, </a:t>
            </a:r>
            <a:r>
              <a:rPr lang="en-US" dirty="0" err="1"/>
              <a:t>sql</a:t>
            </a:r>
            <a:r>
              <a:rPr lang="en-US" dirty="0"/>
              <a:t> etc.</a:t>
            </a:r>
          </a:p>
          <a:p>
            <a:r>
              <a:rPr lang="en-US" dirty="0"/>
              <a:t>Here, we will have the detailed learning of creating and using user-defined packages.</a:t>
            </a:r>
          </a:p>
        </p:txBody>
      </p:sp>
      <p:sp>
        <p:nvSpPr>
          <p:cNvPr id="7" name="Text Placeholder 6">
            <a:extLst>
              <a:ext uri="{FF2B5EF4-FFF2-40B4-BE49-F238E27FC236}">
                <a16:creationId xmlns:a16="http://schemas.microsoft.com/office/drawing/2014/main" id="{91C6A6D8-7446-4148-B6AE-B368D4193B8E}"/>
              </a:ext>
            </a:extLst>
          </p:cNvPr>
          <p:cNvSpPr>
            <a:spLocks noGrp="1"/>
          </p:cNvSpPr>
          <p:nvPr>
            <p:ph type="body" idx="2"/>
          </p:nvPr>
        </p:nvSpPr>
        <p:spPr/>
        <p:txBody>
          <a:bodyPr/>
          <a:lstStyle/>
          <a:p>
            <a:pPr marL="101600" indent="0">
              <a:buNone/>
            </a:pPr>
            <a:r>
              <a:rPr lang="en-US" b="1" i="1" dirty="0"/>
              <a:t>Advantage of Java Package</a:t>
            </a:r>
          </a:p>
          <a:p>
            <a:r>
              <a:rPr lang="en-US" dirty="0"/>
              <a:t>1) Java package is used to categorize the classes and interfaces so that they can be easily maintained.</a:t>
            </a:r>
          </a:p>
          <a:p>
            <a:r>
              <a:rPr lang="en-US" dirty="0"/>
              <a:t>2) Java package provides access protection.</a:t>
            </a:r>
          </a:p>
          <a:p>
            <a:r>
              <a:rPr lang="en-US" dirty="0"/>
              <a:t>3) Java package removes naming collision.</a:t>
            </a:r>
          </a:p>
          <a:p>
            <a:endParaRPr lang="en-ID" dirty="0"/>
          </a:p>
        </p:txBody>
      </p:sp>
      <p:sp>
        <p:nvSpPr>
          <p:cNvPr id="4" name="Slide Number Placeholder 3">
            <a:extLst>
              <a:ext uri="{FF2B5EF4-FFF2-40B4-BE49-F238E27FC236}">
                <a16:creationId xmlns:a16="http://schemas.microsoft.com/office/drawing/2014/main" id="{4BD26220-D5A7-4673-BA6F-A6F9D4DC5C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1958802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B90843-E1C8-4CE4-85D4-09FE440F221E}"/>
              </a:ext>
            </a:extLst>
          </p:cNvPr>
          <p:cNvSpPr>
            <a:spLocks noGrp="1"/>
          </p:cNvSpPr>
          <p:nvPr>
            <p:ph type="title"/>
          </p:nvPr>
        </p:nvSpPr>
        <p:spPr/>
        <p:txBody>
          <a:bodyPr/>
          <a:lstStyle/>
          <a:p>
            <a:r>
              <a:rPr lang="en-US" dirty="0"/>
              <a:t>Package</a:t>
            </a:r>
            <a:endParaRPr lang="en-ID" dirty="0"/>
          </a:p>
        </p:txBody>
      </p:sp>
      <p:sp>
        <p:nvSpPr>
          <p:cNvPr id="5" name="Slide Number Placeholder 4">
            <a:extLst>
              <a:ext uri="{FF2B5EF4-FFF2-40B4-BE49-F238E27FC236}">
                <a16:creationId xmlns:a16="http://schemas.microsoft.com/office/drawing/2014/main" id="{049FA1CE-136F-4AEC-8C60-9350DE7B82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10" name="Picture 9">
            <a:extLst>
              <a:ext uri="{FF2B5EF4-FFF2-40B4-BE49-F238E27FC236}">
                <a16:creationId xmlns:a16="http://schemas.microsoft.com/office/drawing/2014/main" id="{6A0465C8-6C79-4B88-A8DB-726E43EEDAAB}"/>
              </a:ext>
            </a:extLst>
          </p:cNvPr>
          <p:cNvPicPr>
            <a:picLocks noChangeAspect="1"/>
          </p:cNvPicPr>
          <p:nvPr/>
        </p:nvPicPr>
        <p:blipFill>
          <a:blip r:embed="rId2"/>
          <a:stretch>
            <a:fillRect/>
          </a:stretch>
        </p:blipFill>
        <p:spPr>
          <a:xfrm>
            <a:off x="814276" y="1395232"/>
            <a:ext cx="5561966" cy="3355694"/>
          </a:xfrm>
          <a:prstGeom prst="rect">
            <a:avLst/>
          </a:prstGeom>
        </p:spPr>
      </p:pic>
    </p:spTree>
    <p:extLst>
      <p:ext uri="{BB962C8B-B14F-4D97-AF65-F5344CB8AC3E}">
        <p14:creationId xmlns:p14="http://schemas.microsoft.com/office/powerpoint/2010/main" val="2589978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8CC399-3568-4300-BF6D-EA62CFF02A46}"/>
              </a:ext>
            </a:extLst>
          </p:cNvPr>
          <p:cNvSpPr>
            <a:spLocks noGrp="1"/>
          </p:cNvSpPr>
          <p:nvPr>
            <p:ph type="title"/>
          </p:nvPr>
        </p:nvSpPr>
        <p:spPr/>
        <p:txBody>
          <a:bodyPr/>
          <a:lstStyle/>
          <a:p>
            <a:r>
              <a:rPr lang="en-US" dirty="0"/>
              <a:t>Simple example of java package</a:t>
            </a:r>
            <a:endParaRPr lang="en-ID" dirty="0"/>
          </a:p>
        </p:txBody>
      </p:sp>
      <p:sp>
        <p:nvSpPr>
          <p:cNvPr id="5" name="Text Placeholder 4">
            <a:extLst>
              <a:ext uri="{FF2B5EF4-FFF2-40B4-BE49-F238E27FC236}">
                <a16:creationId xmlns:a16="http://schemas.microsoft.com/office/drawing/2014/main" id="{7D948C9F-7365-4724-985F-108422A4442A}"/>
              </a:ext>
            </a:extLst>
          </p:cNvPr>
          <p:cNvSpPr>
            <a:spLocks noGrp="1"/>
          </p:cNvSpPr>
          <p:nvPr>
            <p:ph type="body" idx="1"/>
          </p:nvPr>
        </p:nvSpPr>
        <p:spPr/>
        <p:txBody>
          <a:bodyPr/>
          <a:lstStyle/>
          <a:p>
            <a:r>
              <a:rPr lang="en-US" dirty="0"/>
              <a:t>The package keyword is used to create a package in java.</a:t>
            </a:r>
            <a:endParaRPr lang="en-ID" dirty="0"/>
          </a:p>
        </p:txBody>
      </p:sp>
      <p:sp>
        <p:nvSpPr>
          <p:cNvPr id="3" name="Slide Number Placeholder 2">
            <a:extLst>
              <a:ext uri="{FF2B5EF4-FFF2-40B4-BE49-F238E27FC236}">
                <a16:creationId xmlns:a16="http://schemas.microsoft.com/office/drawing/2014/main" id="{A6626B99-3A0D-49DD-9AB0-A899E9C6CD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6" name="Picture 5">
            <a:extLst>
              <a:ext uri="{FF2B5EF4-FFF2-40B4-BE49-F238E27FC236}">
                <a16:creationId xmlns:a16="http://schemas.microsoft.com/office/drawing/2014/main" id="{2F9686F1-EAF2-4622-905F-3DFDBA268AA4}"/>
              </a:ext>
            </a:extLst>
          </p:cNvPr>
          <p:cNvPicPr>
            <a:picLocks noChangeAspect="1"/>
          </p:cNvPicPr>
          <p:nvPr/>
        </p:nvPicPr>
        <p:blipFill>
          <a:blip r:embed="rId2"/>
          <a:stretch>
            <a:fillRect/>
          </a:stretch>
        </p:blipFill>
        <p:spPr>
          <a:xfrm>
            <a:off x="990600" y="1809750"/>
            <a:ext cx="3200400" cy="1399128"/>
          </a:xfrm>
          <a:prstGeom prst="rect">
            <a:avLst/>
          </a:prstGeom>
        </p:spPr>
      </p:pic>
    </p:spTree>
    <p:extLst>
      <p:ext uri="{BB962C8B-B14F-4D97-AF65-F5344CB8AC3E}">
        <p14:creationId xmlns:p14="http://schemas.microsoft.com/office/powerpoint/2010/main" val="3210291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9EC1-0D5B-4ABA-A6E2-336FAF8F9A8B}"/>
              </a:ext>
            </a:extLst>
          </p:cNvPr>
          <p:cNvSpPr>
            <a:spLocks noGrp="1"/>
          </p:cNvSpPr>
          <p:nvPr>
            <p:ph type="title"/>
          </p:nvPr>
        </p:nvSpPr>
        <p:spPr/>
        <p:txBody>
          <a:bodyPr/>
          <a:lstStyle/>
          <a:p>
            <a:r>
              <a:rPr lang="en-US" dirty="0"/>
              <a:t>How to access package from another package?</a:t>
            </a:r>
            <a:endParaRPr lang="en-ID" dirty="0"/>
          </a:p>
        </p:txBody>
      </p:sp>
      <p:sp>
        <p:nvSpPr>
          <p:cNvPr id="3" name="Text Placeholder 2">
            <a:extLst>
              <a:ext uri="{FF2B5EF4-FFF2-40B4-BE49-F238E27FC236}">
                <a16:creationId xmlns:a16="http://schemas.microsoft.com/office/drawing/2014/main" id="{E998FFC6-0B2F-4DB8-A4D8-FC3C7E3190CC}"/>
              </a:ext>
            </a:extLst>
          </p:cNvPr>
          <p:cNvSpPr>
            <a:spLocks noGrp="1"/>
          </p:cNvSpPr>
          <p:nvPr>
            <p:ph type="body" idx="1"/>
          </p:nvPr>
        </p:nvSpPr>
        <p:spPr/>
        <p:txBody>
          <a:bodyPr/>
          <a:lstStyle/>
          <a:p>
            <a:pPr marL="76200" indent="0">
              <a:buNone/>
            </a:pPr>
            <a:r>
              <a:rPr lang="en-US" dirty="0"/>
              <a:t>There are three ways to access the package from outside the package.</a:t>
            </a:r>
          </a:p>
          <a:p>
            <a:r>
              <a:rPr lang="en-US" dirty="0"/>
              <a:t>import package.*;</a:t>
            </a:r>
          </a:p>
          <a:p>
            <a:r>
              <a:rPr lang="en-US" dirty="0"/>
              <a:t>import </a:t>
            </a:r>
            <a:r>
              <a:rPr lang="en-US" dirty="0" err="1"/>
              <a:t>package.classname</a:t>
            </a:r>
            <a:r>
              <a:rPr lang="en-US" dirty="0"/>
              <a:t>;</a:t>
            </a:r>
          </a:p>
          <a:p>
            <a:r>
              <a:rPr lang="en-US" dirty="0"/>
              <a:t>fully qualified name.</a:t>
            </a:r>
            <a:endParaRPr lang="en-ID" dirty="0"/>
          </a:p>
        </p:txBody>
      </p:sp>
      <p:sp>
        <p:nvSpPr>
          <p:cNvPr id="4" name="Slide Number Placeholder 3">
            <a:extLst>
              <a:ext uri="{FF2B5EF4-FFF2-40B4-BE49-F238E27FC236}">
                <a16:creationId xmlns:a16="http://schemas.microsoft.com/office/drawing/2014/main" id="{39BC97D2-CA8C-49DE-94FF-DE7317178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781365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579476-E724-4F13-8D09-905B2E74A869}"/>
              </a:ext>
            </a:extLst>
          </p:cNvPr>
          <p:cNvSpPr>
            <a:spLocks noGrp="1"/>
          </p:cNvSpPr>
          <p:nvPr>
            <p:ph type="title"/>
          </p:nvPr>
        </p:nvSpPr>
        <p:spPr/>
        <p:txBody>
          <a:bodyPr/>
          <a:lstStyle/>
          <a:p>
            <a:r>
              <a:rPr lang="en-US" dirty="0"/>
              <a:t>1) Using packagename.*</a:t>
            </a:r>
            <a:endParaRPr lang="en-ID" dirty="0"/>
          </a:p>
        </p:txBody>
      </p:sp>
      <p:sp>
        <p:nvSpPr>
          <p:cNvPr id="6" name="Text Placeholder 5">
            <a:extLst>
              <a:ext uri="{FF2B5EF4-FFF2-40B4-BE49-F238E27FC236}">
                <a16:creationId xmlns:a16="http://schemas.microsoft.com/office/drawing/2014/main" id="{1B992C1E-A5CC-420E-8099-4702DDCC6505}"/>
              </a:ext>
            </a:extLst>
          </p:cNvPr>
          <p:cNvSpPr>
            <a:spLocks noGrp="1"/>
          </p:cNvSpPr>
          <p:nvPr>
            <p:ph type="body" idx="1"/>
          </p:nvPr>
        </p:nvSpPr>
        <p:spPr/>
        <p:txBody>
          <a:bodyPr/>
          <a:lstStyle/>
          <a:p>
            <a:r>
              <a:rPr lang="en-US" dirty="0"/>
              <a:t>If you use package.* then all the classes and interfaces of this package will be accessible but not </a:t>
            </a:r>
            <a:r>
              <a:rPr lang="en-US" dirty="0" err="1"/>
              <a:t>subpackages</a:t>
            </a:r>
            <a:r>
              <a:rPr lang="en-US" dirty="0"/>
              <a:t>.</a:t>
            </a:r>
          </a:p>
          <a:p>
            <a:r>
              <a:rPr lang="en-US" dirty="0"/>
              <a:t>The import keyword is used to make the classes and interface of another package accessible to the current package.</a:t>
            </a:r>
          </a:p>
          <a:p>
            <a:r>
              <a:rPr lang="en-US" dirty="0"/>
              <a:t>Example of package that import the packagename.*</a:t>
            </a:r>
            <a:endParaRPr lang="en-ID" dirty="0"/>
          </a:p>
        </p:txBody>
      </p:sp>
      <p:sp>
        <p:nvSpPr>
          <p:cNvPr id="4" name="Slide Number Placeholder 3">
            <a:extLst>
              <a:ext uri="{FF2B5EF4-FFF2-40B4-BE49-F238E27FC236}">
                <a16:creationId xmlns:a16="http://schemas.microsoft.com/office/drawing/2014/main" id="{3E2B6E84-6A3A-427A-8187-3827C3DEDC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pic>
        <p:nvPicPr>
          <p:cNvPr id="8" name="Picture 7">
            <a:extLst>
              <a:ext uri="{FF2B5EF4-FFF2-40B4-BE49-F238E27FC236}">
                <a16:creationId xmlns:a16="http://schemas.microsoft.com/office/drawing/2014/main" id="{8E4C20A3-D92B-4DF3-8B25-844CF14BCA37}"/>
              </a:ext>
            </a:extLst>
          </p:cNvPr>
          <p:cNvPicPr>
            <a:picLocks noChangeAspect="1"/>
          </p:cNvPicPr>
          <p:nvPr/>
        </p:nvPicPr>
        <p:blipFill>
          <a:blip r:embed="rId2"/>
          <a:stretch>
            <a:fillRect/>
          </a:stretch>
        </p:blipFill>
        <p:spPr>
          <a:xfrm>
            <a:off x="4572000" y="1466851"/>
            <a:ext cx="2674226" cy="876300"/>
          </a:xfrm>
          <a:prstGeom prst="rect">
            <a:avLst/>
          </a:prstGeom>
        </p:spPr>
      </p:pic>
      <p:pic>
        <p:nvPicPr>
          <p:cNvPr id="9" name="Picture 8">
            <a:extLst>
              <a:ext uri="{FF2B5EF4-FFF2-40B4-BE49-F238E27FC236}">
                <a16:creationId xmlns:a16="http://schemas.microsoft.com/office/drawing/2014/main" id="{C8DD8C7E-95BA-4D68-9399-979A6655E8DF}"/>
              </a:ext>
            </a:extLst>
          </p:cNvPr>
          <p:cNvPicPr>
            <a:picLocks noChangeAspect="1"/>
          </p:cNvPicPr>
          <p:nvPr/>
        </p:nvPicPr>
        <p:blipFill>
          <a:blip r:embed="rId3"/>
          <a:stretch>
            <a:fillRect/>
          </a:stretch>
        </p:blipFill>
        <p:spPr>
          <a:xfrm>
            <a:off x="4572000" y="2419350"/>
            <a:ext cx="2514600" cy="1960263"/>
          </a:xfrm>
          <a:prstGeom prst="rect">
            <a:avLst/>
          </a:prstGeom>
        </p:spPr>
      </p:pic>
    </p:spTree>
    <p:extLst>
      <p:ext uri="{BB962C8B-B14F-4D97-AF65-F5344CB8AC3E}">
        <p14:creationId xmlns:p14="http://schemas.microsoft.com/office/powerpoint/2010/main" val="202057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F64F-1993-4BCC-A89B-B8DBF3DCA279}"/>
              </a:ext>
            </a:extLst>
          </p:cNvPr>
          <p:cNvSpPr>
            <a:spLocks noGrp="1"/>
          </p:cNvSpPr>
          <p:nvPr>
            <p:ph type="title"/>
          </p:nvPr>
        </p:nvSpPr>
        <p:spPr/>
        <p:txBody>
          <a:bodyPr/>
          <a:lstStyle/>
          <a:p>
            <a:r>
              <a:rPr lang="en-US" dirty="0"/>
              <a:t>2) Using </a:t>
            </a:r>
            <a:r>
              <a:rPr lang="en-US" dirty="0" err="1"/>
              <a:t>packagename.classname</a:t>
            </a:r>
            <a:endParaRPr lang="en-ID" dirty="0"/>
          </a:p>
        </p:txBody>
      </p:sp>
      <p:sp>
        <p:nvSpPr>
          <p:cNvPr id="3" name="Text Placeholder 2">
            <a:extLst>
              <a:ext uri="{FF2B5EF4-FFF2-40B4-BE49-F238E27FC236}">
                <a16:creationId xmlns:a16="http://schemas.microsoft.com/office/drawing/2014/main" id="{98ED6CEB-7630-4EE9-8EDE-6BEB42DDCA1E}"/>
              </a:ext>
            </a:extLst>
          </p:cNvPr>
          <p:cNvSpPr>
            <a:spLocks noGrp="1"/>
          </p:cNvSpPr>
          <p:nvPr>
            <p:ph type="body" idx="1"/>
          </p:nvPr>
        </p:nvSpPr>
        <p:spPr/>
        <p:txBody>
          <a:bodyPr/>
          <a:lstStyle/>
          <a:p>
            <a:r>
              <a:rPr lang="en-US" dirty="0"/>
              <a:t>If you import </a:t>
            </a:r>
            <a:r>
              <a:rPr lang="en-US" dirty="0" err="1"/>
              <a:t>package.classname</a:t>
            </a:r>
            <a:r>
              <a:rPr lang="en-US" dirty="0"/>
              <a:t> then only declared class of this package will be accessible.</a:t>
            </a:r>
            <a:endParaRPr lang="en-ID" dirty="0"/>
          </a:p>
        </p:txBody>
      </p:sp>
      <p:sp>
        <p:nvSpPr>
          <p:cNvPr id="5" name="Slide Number Placeholder 4">
            <a:extLst>
              <a:ext uri="{FF2B5EF4-FFF2-40B4-BE49-F238E27FC236}">
                <a16:creationId xmlns:a16="http://schemas.microsoft.com/office/drawing/2014/main" id="{336ED83F-1149-485D-AC1C-1B541F759C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pic>
        <p:nvPicPr>
          <p:cNvPr id="6" name="Picture 5">
            <a:extLst>
              <a:ext uri="{FF2B5EF4-FFF2-40B4-BE49-F238E27FC236}">
                <a16:creationId xmlns:a16="http://schemas.microsoft.com/office/drawing/2014/main" id="{ADE91D1A-926A-4F7F-B901-FB5D86308B01}"/>
              </a:ext>
            </a:extLst>
          </p:cNvPr>
          <p:cNvPicPr>
            <a:picLocks noChangeAspect="1"/>
          </p:cNvPicPr>
          <p:nvPr/>
        </p:nvPicPr>
        <p:blipFill>
          <a:blip r:embed="rId2"/>
          <a:stretch>
            <a:fillRect/>
          </a:stretch>
        </p:blipFill>
        <p:spPr>
          <a:xfrm>
            <a:off x="990600" y="2190750"/>
            <a:ext cx="2895600" cy="1142153"/>
          </a:xfrm>
          <a:prstGeom prst="rect">
            <a:avLst/>
          </a:prstGeom>
        </p:spPr>
      </p:pic>
      <p:pic>
        <p:nvPicPr>
          <p:cNvPr id="7" name="Picture 6">
            <a:extLst>
              <a:ext uri="{FF2B5EF4-FFF2-40B4-BE49-F238E27FC236}">
                <a16:creationId xmlns:a16="http://schemas.microsoft.com/office/drawing/2014/main" id="{D8D9E4AC-7E7A-4877-9FCC-ED541E4234C2}"/>
              </a:ext>
            </a:extLst>
          </p:cNvPr>
          <p:cNvPicPr>
            <a:picLocks noChangeAspect="1"/>
          </p:cNvPicPr>
          <p:nvPr/>
        </p:nvPicPr>
        <p:blipFill>
          <a:blip r:embed="rId3"/>
          <a:stretch>
            <a:fillRect/>
          </a:stretch>
        </p:blipFill>
        <p:spPr>
          <a:xfrm>
            <a:off x="4404591" y="1504950"/>
            <a:ext cx="3290140" cy="2057400"/>
          </a:xfrm>
          <a:prstGeom prst="rect">
            <a:avLst/>
          </a:prstGeom>
        </p:spPr>
      </p:pic>
    </p:spTree>
    <p:extLst>
      <p:ext uri="{BB962C8B-B14F-4D97-AF65-F5344CB8AC3E}">
        <p14:creationId xmlns:p14="http://schemas.microsoft.com/office/powerpoint/2010/main" val="3311209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EFE3-630A-430B-974C-F1EDB89B9477}"/>
              </a:ext>
            </a:extLst>
          </p:cNvPr>
          <p:cNvSpPr>
            <a:spLocks noGrp="1"/>
          </p:cNvSpPr>
          <p:nvPr>
            <p:ph type="title"/>
          </p:nvPr>
        </p:nvSpPr>
        <p:spPr/>
        <p:txBody>
          <a:bodyPr/>
          <a:lstStyle/>
          <a:p>
            <a:r>
              <a:rPr lang="en-US" dirty="0"/>
              <a:t>3) Using fully qualified name</a:t>
            </a:r>
            <a:endParaRPr lang="en-ID" dirty="0"/>
          </a:p>
        </p:txBody>
      </p:sp>
      <p:sp>
        <p:nvSpPr>
          <p:cNvPr id="3" name="Text Placeholder 2">
            <a:extLst>
              <a:ext uri="{FF2B5EF4-FFF2-40B4-BE49-F238E27FC236}">
                <a16:creationId xmlns:a16="http://schemas.microsoft.com/office/drawing/2014/main" id="{F94CD95A-131D-4D58-88E5-E1B0BA895268}"/>
              </a:ext>
            </a:extLst>
          </p:cNvPr>
          <p:cNvSpPr>
            <a:spLocks noGrp="1"/>
          </p:cNvSpPr>
          <p:nvPr>
            <p:ph type="body" idx="1"/>
          </p:nvPr>
        </p:nvSpPr>
        <p:spPr/>
        <p:txBody>
          <a:bodyPr/>
          <a:lstStyle/>
          <a:p>
            <a:r>
              <a:rPr lang="en-US" dirty="0"/>
              <a:t>If you use fully qualified name then only declared class of this package will be accessible. Now there is no need to import. But you need to use fully qualified name every time when you are accessing the class or interface.</a:t>
            </a:r>
          </a:p>
          <a:p>
            <a:r>
              <a:rPr lang="en-US" dirty="0"/>
              <a:t>It is generally used when two packages have same class name e.g. </a:t>
            </a:r>
            <a:r>
              <a:rPr lang="en-US" dirty="0" err="1"/>
              <a:t>java.util</a:t>
            </a:r>
            <a:r>
              <a:rPr lang="en-US" dirty="0"/>
              <a:t> and </a:t>
            </a:r>
            <a:r>
              <a:rPr lang="en-US" dirty="0" err="1"/>
              <a:t>java.sql</a:t>
            </a:r>
            <a:r>
              <a:rPr lang="en-US" dirty="0"/>
              <a:t> packages contain Date class.</a:t>
            </a:r>
          </a:p>
          <a:p>
            <a:endParaRPr lang="en-ID" dirty="0"/>
          </a:p>
        </p:txBody>
      </p:sp>
      <p:sp>
        <p:nvSpPr>
          <p:cNvPr id="5" name="Slide Number Placeholder 4">
            <a:extLst>
              <a:ext uri="{FF2B5EF4-FFF2-40B4-BE49-F238E27FC236}">
                <a16:creationId xmlns:a16="http://schemas.microsoft.com/office/drawing/2014/main" id="{894BDAEE-8871-489D-B557-A0B2BD262F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pic>
        <p:nvPicPr>
          <p:cNvPr id="6" name="Picture 5">
            <a:extLst>
              <a:ext uri="{FF2B5EF4-FFF2-40B4-BE49-F238E27FC236}">
                <a16:creationId xmlns:a16="http://schemas.microsoft.com/office/drawing/2014/main" id="{706CDE77-B581-472D-BC49-A8BE22708CEA}"/>
              </a:ext>
            </a:extLst>
          </p:cNvPr>
          <p:cNvPicPr>
            <a:picLocks noChangeAspect="1"/>
          </p:cNvPicPr>
          <p:nvPr/>
        </p:nvPicPr>
        <p:blipFill>
          <a:blip r:embed="rId2"/>
          <a:stretch>
            <a:fillRect/>
          </a:stretch>
        </p:blipFill>
        <p:spPr>
          <a:xfrm>
            <a:off x="4379191" y="1444625"/>
            <a:ext cx="3395232" cy="933101"/>
          </a:xfrm>
          <a:prstGeom prst="rect">
            <a:avLst/>
          </a:prstGeom>
        </p:spPr>
      </p:pic>
      <p:pic>
        <p:nvPicPr>
          <p:cNvPr id="7" name="Picture 6">
            <a:extLst>
              <a:ext uri="{FF2B5EF4-FFF2-40B4-BE49-F238E27FC236}">
                <a16:creationId xmlns:a16="http://schemas.microsoft.com/office/drawing/2014/main" id="{9537F984-9D3B-45A9-A533-E5F009B226F6}"/>
              </a:ext>
            </a:extLst>
          </p:cNvPr>
          <p:cNvPicPr>
            <a:picLocks noChangeAspect="1"/>
          </p:cNvPicPr>
          <p:nvPr/>
        </p:nvPicPr>
        <p:blipFill>
          <a:blip r:embed="rId3"/>
          <a:stretch>
            <a:fillRect/>
          </a:stretch>
        </p:blipFill>
        <p:spPr>
          <a:xfrm>
            <a:off x="4396124" y="2571751"/>
            <a:ext cx="3378299" cy="1497998"/>
          </a:xfrm>
          <a:prstGeom prst="rect">
            <a:avLst/>
          </a:prstGeom>
        </p:spPr>
      </p:pic>
    </p:spTree>
    <p:extLst>
      <p:ext uri="{BB962C8B-B14F-4D97-AF65-F5344CB8AC3E}">
        <p14:creationId xmlns:p14="http://schemas.microsoft.com/office/powerpoint/2010/main" val="2158731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E69F-F4B8-46D7-ADD6-06E9134D4F24}"/>
              </a:ext>
            </a:extLst>
          </p:cNvPr>
          <p:cNvSpPr>
            <a:spLocks noGrp="1"/>
          </p:cNvSpPr>
          <p:nvPr>
            <p:ph type="title"/>
          </p:nvPr>
        </p:nvSpPr>
        <p:spPr/>
        <p:txBody>
          <a:bodyPr/>
          <a:lstStyle/>
          <a:p>
            <a:r>
              <a:rPr lang="en-US" dirty="0"/>
              <a:t>Sequence of the program must be package</a:t>
            </a:r>
            <a:endParaRPr lang="en-ID" dirty="0"/>
          </a:p>
        </p:txBody>
      </p:sp>
      <p:sp>
        <p:nvSpPr>
          <p:cNvPr id="5" name="Slide Number Placeholder 4">
            <a:extLst>
              <a:ext uri="{FF2B5EF4-FFF2-40B4-BE49-F238E27FC236}">
                <a16:creationId xmlns:a16="http://schemas.microsoft.com/office/drawing/2014/main" id="{B108DF3E-102D-4741-A042-64BEDA79D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7" name="Picture 6">
            <a:extLst>
              <a:ext uri="{FF2B5EF4-FFF2-40B4-BE49-F238E27FC236}">
                <a16:creationId xmlns:a16="http://schemas.microsoft.com/office/drawing/2014/main" id="{14F7D017-0597-4D56-8C8D-983D3A6F3ACC}"/>
              </a:ext>
            </a:extLst>
          </p:cNvPr>
          <p:cNvPicPr>
            <a:picLocks noChangeAspect="1"/>
          </p:cNvPicPr>
          <p:nvPr/>
        </p:nvPicPr>
        <p:blipFill>
          <a:blip r:embed="rId2"/>
          <a:stretch>
            <a:fillRect/>
          </a:stretch>
        </p:blipFill>
        <p:spPr>
          <a:xfrm>
            <a:off x="814275" y="1352550"/>
            <a:ext cx="1852725" cy="2155898"/>
          </a:xfrm>
          <a:prstGeom prst="rect">
            <a:avLst/>
          </a:prstGeom>
        </p:spPr>
      </p:pic>
    </p:spTree>
    <p:extLst>
      <p:ext uri="{BB962C8B-B14F-4D97-AF65-F5344CB8AC3E}">
        <p14:creationId xmlns:p14="http://schemas.microsoft.com/office/powerpoint/2010/main" val="3555760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83D9DD-C465-463A-B1AB-3E424ECBEDAB}"/>
              </a:ext>
            </a:extLst>
          </p:cNvPr>
          <p:cNvSpPr>
            <a:spLocks noGrp="1"/>
          </p:cNvSpPr>
          <p:nvPr>
            <p:ph type="title"/>
          </p:nvPr>
        </p:nvSpPr>
        <p:spPr/>
        <p:txBody>
          <a:bodyPr/>
          <a:lstStyle/>
          <a:p>
            <a:r>
              <a:rPr lang="en-US" dirty="0" err="1"/>
              <a:t>Subpackage</a:t>
            </a:r>
            <a:r>
              <a:rPr lang="en-US" dirty="0"/>
              <a:t> in java</a:t>
            </a:r>
            <a:endParaRPr lang="en-ID" dirty="0"/>
          </a:p>
        </p:txBody>
      </p:sp>
      <p:sp>
        <p:nvSpPr>
          <p:cNvPr id="5" name="Text Placeholder 4">
            <a:extLst>
              <a:ext uri="{FF2B5EF4-FFF2-40B4-BE49-F238E27FC236}">
                <a16:creationId xmlns:a16="http://schemas.microsoft.com/office/drawing/2014/main" id="{4B8202CF-F6FC-418C-82D0-22F61458A5BE}"/>
              </a:ext>
            </a:extLst>
          </p:cNvPr>
          <p:cNvSpPr>
            <a:spLocks noGrp="1"/>
          </p:cNvSpPr>
          <p:nvPr>
            <p:ph type="body" idx="1"/>
          </p:nvPr>
        </p:nvSpPr>
        <p:spPr/>
        <p:txBody>
          <a:bodyPr/>
          <a:lstStyle/>
          <a:p>
            <a:r>
              <a:rPr lang="en-US" dirty="0"/>
              <a:t>Package inside the package is called the </a:t>
            </a:r>
            <a:r>
              <a:rPr lang="en-US" dirty="0" err="1"/>
              <a:t>subpackage</a:t>
            </a:r>
            <a:r>
              <a:rPr lang="en-US" dirty="0"/>
              <a:t>. It should be created to categorize the package further.</a:t>
            </a:r>
          </a:p>
          <a:p>
            <a:r>
              <a:rPr lang="en-US" dirty="0"/>
              <a:t>Let's take an example, Sun Microsystem has </a:t>
            </a:r>
            <a:r>
              <a:rPr lang="en-US" dirty="0" err="1"/>
              <a:t>definded</a:t>
            </a:r>
            <a:r>
              <a:rPr lang="en-US" dirty="0"/>
              <a:t> a package named java that contains many classes like System, String, Reader, Writer, Socket etc. These classes represent a particular group e.g. Reader and Writer classes are for </a:t>
            </a:r>
            <a:r>
              <a:rPr lang="en-US" dirty="0" err="1"/>
              <a:t>Input/Output</a:t>
            </a:r>
            <a:r>
              <a:rPr lang="en-US" dirty="0"/>
              <a:t> operation, Socket and </a:t>
            </a:r>
            <a:r>
              <a:rPr lang="en-US" dirty="0" err="1"/>
              <a:t>ServerSocket</a:t>
            </a:r>
            <a:r>
              <a:rPr lang="en-US" dirty="0"/>
              <a:t> classes are for networking </a:t>
            </a:r>
            <a:r>
              <a:rPr lang="en-US" dirty="0" err="1"/>
              <a:t>etc</a:t>
            </a:r>
            <a:r>
              <a:rPr lang="en-US" dirty="0"/>
              <a:t> and so on. So, Sun has subcategorized the java package into </a:t>
            </a:r>
            <a:r>
              <a:rPr lang="en-US" dirty="0" err="1"/>
              <a:t>subpackages</a:t>
            </a:r>
            <a:r>
              <a:rPr lang="en-US" dirty="0"/>
              <a:t> such as </a:t>
            </a:r>
            <a:r>
              <a:rPr lang="en-US" dirty="0" err="1"/>
              <a:t>lang</a:t>
            </a:r>
            <a:r>
              <a:rPr lang="en-US" dirty="0"/>
              <a:t>, net, </a:t>
            </a:r>
            <a:r>
              <a:rPr lang="en-US" dirty="0" err="1"/>
              <a:t>io</a:t>
            </a:r>
            <a:r>
              <a:rPr lang="en-US" dirty="0"/>
              <a:t> etc. and put the </a:t>
            </a:r>
            <a:r>
              <a:rPr lang="en-US" dirty="0" err="1"/>
              <a:t>Input/Output</a:t>
            </a:r>
            <a:r>
              <a:rPr lang="en-US" dirty="0"/>
              <a:t> related classes in </a:t>
            </a:r>
            <a:r>
              <a:rPr lang="en-US" dirty="0" err="1"/>
              <a:t>io</a:t>
            </a:r>
            <a:r>
              <a:rPr lang="en-US" dirty="0"/>
              <a:t> package, Server and </a:t>
            </a:r>
            <a:r>
              <a:rPr lang="en-US" dirty="0" err="1"/>
              <a:t>ServerSocket</a:t>
            </a:r>
            <a:r>
              <a:rPr lang="en-US" dirty="0"/>
              <a:t> classes in net packages and so on.</a:t>
            </a:r>
            <a:endParaRPr lang="en-ID" dirty="0"/>
          </a:p>
        </p:txBody>
      </p:sp>
      <p:sp>
        <p:nvSpPr>
          <p:cNvPr id="3" name="Slide Number Placeholder 2">
            <a:extLst>
              <a:ext uri="{FF2B5EF4-FFF2-40B4-BE49-F238E27FC236}">
                <a16:creationId xmlns:a16="http://schemas.microsoft.com/office/drawing/2014/main" id="{6F975578-4735-406C-8709-DC669FF2D0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1480024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062B-A072-42A6-A6D3-3248A4FE516F}"/>
              </a:ext>
            </a:extLst>
          </p:cNvPr>
          <p:cNvSpPr>
            <a:spLocks noGrp="1"/>
          </p:cNvSpPr>
          <p:nvPr>
            <p:ph type="title"/>
          </p:nvPr>
        </p:nvSpPr>
        <p:spPr/>
        <p:txBody>
          <a:bodyPr/>
          <a:lstStyle/>
          <a:p>
            <a:r>
              <a:rPr lang="en-ID" dirty="0"/>
              <a:t>Example of </a:t>
            </a:r>
            <a:r>
              <a:rPr lang="en-ID" dirty="0" err="1"/>
              <a:t>Subpackage</a:t>
            </a:r>
            <a:endParaRPr lang="en-ID" dirty="0"/>
          </a:p>
        </p:txBody>
      </p:sp>
      <p:sp>
        <p:nvSpPr>
          <p:cNvPr id="4" name="Slide Number Placeholder 3">
            <a:extLst>
              <a:ext uri="{FF2B5EF4-FFF2-40B4-BE49-F238E27FC236}">
                <a16:creationId xmlns:a16="http://schemas.microsoft.com/office/drawing/2014/main" id="{6E0943C9-B8AA-471A-AB9F-C08BB78321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pic>
        <p:nvPicPr>
          <p:cNvPr id="5" name="Picture 4">
            <a:extLst>
              <a:ext uri="{FF2B5EF4-FFF2-40B4-BE49-F238E27FC236}">
                <a16:creationId xmlns:a16="http://schemas.microsoft.com/office/drawing/2014/main" id="{FB0AE801-BDC0-4690-A3CA-F55BB3053226}"/>
              </a:ext>
            </a:extLst>
          </p:cNvPr>
          <p:cNvPicPr>
            <a:picLocks noChangeAspect="1"/>
          </p:cNvPicPr>
          <p:nvPr/>
        </p:nvPicPr>
        <p:blipFill>
          <a:blip r:embed="rId2"/>
          <a:stretch>
            <a:fillRect/>
          </a:stretch>
        </p:blipFill>
        <p:spPr>
          <a:xfrm>
            <a:off x="814275" y="1352550"/>
            <a:ext cx="3376725" cy="1169181"/>
          </a:xfrm>
          <a:prstGeom prst="rect">
            <a:avLst/>
          </a:prstGeom>
        </p:spPr>
      </p:pic>
    </p:spTree>
    <p:extLst>
      <p:ext uri="{BB962C8B-B14F-4D97-AF65-F5344CB8AC3E}">
        <p14:creationId xmlns:p14="http://schemas.microsoft.com/office/powerpoint/2010/main" val="326084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4970CC2-D921-4DEF-A95D-497B44FB785E}"/>
              </a:ext>
            </a:extLst>
          </p:cNvPr>
          <p:cNvSpPr>
            <a:spLocks noGrp="1"/>
          </p:cNvSpPr>
          <p:nvPr>
            <p:ph type="title"/>
          </p:nvPr>
        </p:nvSpPr>
        <p:spPr/>
        <p:txBody>
          <a:bodyPr/>
          <a:lstStyle/>
          <a:p>
            <a:r>
              <a:rPr lang="en-US" dirty="0"/>
              <a:t>Abstraction</a:t>
            </a:r>
            <a:endParaRPr lang="en-ID" dirty="0"/>
          </a:p>
        </p:txBody>
      </p:sp>
      <p:sp>
        <p:nvSpPr>
          <p:cNvPr id="6" name="Text Placeholder 5">
            <a:extLst>
              <a:ext uri="{FF2B5EF4-FFF2-40B4-BE49-F238E27FC236}">
                <a16:creationId xmlns:a16="http://schemas.microsoft.com/office/drawing/2014/main" id="{61E7B484-3DCA-478E-9AB6-999BAEC68128}"/>
              </a:ext>
            </a:extLst>
          </p:cNvPr>
          <p:cNvSpPr>
            <a:spLocks noGrp="1"/>
          </p:cNvSpPr>
          <p:nvPr>
            <p:ph type="body" idx="1"/>
          </p:nvPr>
        </p:nvSpPr>
        <p:spPr/>
        <p:txBody>
          <a:bodyPr/>
          <a:lstStyle/>
          <a:p>
            <a:r>
              <a:rPr lang="en-US" dirty="0"/>
              <a:t>Abstraction is a process of hiding the implementation details and showing only functionality to the user.</a:t>
            </a:r>
          </a:p>
          <a:p>
            <a:r>
              <a:rPr lang="en-US" dirty="0"/>
              <a:t>Another way, it shows only essential things to the user and hides the internal details, for example, sending SMS where you type the text and send the message. You don't know the internal processing about the message delivery.</a:t>
            </a:r>
          </a:p>
          <a:p>
            <a:r>
              <a:rPr lang="en-US" dirty="0"/>
              <a:t>Abstraction lets you focus on what the object does instead of how it does it.</a:t>
            </a:r>
            <a:endParaRPr lang="en-ID" dirty="0"/>
          </a:p>
        </p:txBody>
      </p:sp>
      <p:sp>
        <p:nvSpPr>
          <p:cNvPr id="12" name="Text Placeholder 11">
            <a:extLst>
              <a:ext uri="{FF2B5EF4-FFF2-40B4-BE49-F238E27FC236}">
                <a16:creationId xmlns:a16="http://schemas.microsoft.com/office/drawing/2014/main" id="{F3F4C1FA-1DF1-4689-A270-17FAFC31CA89}"/>
              </a:ext>
            </a:extLst>
          </p:cNvPr>
          <p:cNvSpPr>
            <a:spLocks noGrp="1"/>
          </p:cNvSpPr>
          <p:nvPr>
            <p:ph type="body" idx="2"/>
          </p:nvPr>
        </p:nvSpPr>
        <p:spPr/>
        <p:txBody>
          <a:bodyPr/>
          <a:lstStyle/>
          <a:p>
            <a:pPr marL="101600" indent="0">
              <a:buNone/>
            </a:pPr>
            <a:r>
              <a:rPr lang="en-US" b="1" i="1" dirty="0"/>
              <a:t>Ways to achieve Abstraction</a:t>
            </a:r>
          </a:p>
          <a:p>
            <a:pPr marL="101600" indent="0">
              <a:buNone/>
            </a:pPr>
            <a:r>
              <a:rPr lang="en-US" dirty="0"/>
              <a:t>There are two ways to achieve abstraction in java :</a:t>
            </a:r>
          </a:p>
          <a:p>
            <a:r>
              <a:rPr lang="en-US" dirty="0"/>
              <a:t>Abstract class (0 to 100%)</a:t>
            </a:r>
          </a:p>
          <a:p>
            <a:r>
              <a:rPr lang="en-US" dirty="0"/>
              <a:t>Interface (100%)</a:t>
            </a:r>
            <a:endParaRPr lang="en-ID" dirty="0"/>
          </a:p>
        </p:txBody>
      </p:sp>
      <p:sp>
        <p:nvSpPr>
          <p:cNvPr id="4" name="Slide Number Placeholder 3">
            <a:extLst>
              <a:ext uri="{FF2B5EF4-FFF2-40B4-BE49-F238E27FC236}">
                <a16:creationId xmlns:a16="http://schemas.microsoft.com/office/drawing/2014/main" id="{E5B63906-BB51-4A48-8B77-8D2CB856C9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527614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C89B-364C-4E91-AC79-E95A56187297}"/>
              </a:ext>
            </a:extLst>
          </p:cNvPr>
          <p:cNvSpPr>
            <a:spLocks noGrp="1"/>
          </p:cNvSpPr>
          <p:nvPr>
            <p:ph type="title"/>
          </p:nvPr>
        </p:nvSpPr>
        <p:spPr/>
        <p:txBody>
          <a:bodyPr/>
          <a:lstStyle/>
          <a:p>
            <a:r>
              <a:rPr lang="en-US" dirty="0"/>
              <a:t>How to send the class file to another directory or drive?</a:t>
            </a:r>
            <a:endParaRPr lang="en-ID" dirty="0"/>
          </a:p>
        </p:txBody>
      </p:sp>
      <p:sp>
        <p:nvSpPr>
          <p:cNvPr id="3" name="Text Placeholder 2">
            <a:extLst>
              <a:ext uri="{FF2B5EF4-FFF2-40B4-BE49-F238E27FC236}">
                <a16:creationId xmlns:a16="http://schemas.microsoft.com/office/drawing/2014/main" id="{7D8488D4-E1C2-4E51-876B-FC935043A802}"/>
              </a:ext>
            </a:extLst>
          </p:cNvPr>
          <p:cNvSpPr>
            <a:spLocks noGrp="1"/>
          </p:cNvSpPr>
          <p:nvPr>
            <p:ph type="body" idx="1"/>
          </p:nvPr>
        </p:nvSpPr>
        <p:spPr/>
        <p:txBody>
          <a:bodyPr/>
          <a:lstStyle/>
          <a:p>
            <a:r>
              <a:rPr lang="en-US" dirty="0"/>
              <a:t>There is a scenario, I want to put the class file of A.java source file in classes folder of c: drive. For example:</a:t>
            </a:r>
          </a:p>
          <a:p>
            <a:r>
              <a:rPr lang="en-US" dirty="0"/>
              <a:t>To Compile:</a:t>
            </a:r>
          </a:p>
          <a:p>
            <a:pPr marL="101600" indent="0">
              <a:buNone/>
            </a:pPr>
            <a:r>
              <a:rPr lang="en-US" dirty="0"/>
              <a:t>e:&gt;sources&gt; </a:t>
            </a:r>
            <a:r>
              <a:rPr lang="en-US" dirty="0" err="1"/>
              <a:t>javac</a:t>
            </a:r>
            <a:r>
              <a:rPr lang="en-US" dirty="0"/>
              <a:t> -d c:&gt;classes Simple.java</a:t>
            </a:r>
          </a:p>
          <a:p>
            <a:r>
              <a:rPr lang="en-US" dirty="0"/>
              <a:t>To Run:</a:t>
            </a:r>
          </a:p>
          <a:p>
            <a:r>
              <a:rPr lang="en-US" dirty="0"/>
              <a:t>To run this program from e:&gt;source directory, you need to set </a:t>
            </a:r>
            <a:r>
              <a:rPr lang="en-US" dirty="0" err="1"/>
              <a:t>classpath</a:t>
            </a:r>
            <a:r>
              <a:rPr lang="en-US" dirty="0"/>
              <a:t> of the directory where the class file resides.</a:t>
            </a:r>
          </a:p>
          <a:p>
            <a:pPr marL="101600" indent="0">
              <a:buNone/>
            </a:pPr>
            <a:r>
              <a:rPr lang="en-US" dirty="0"/>
              <a:t>e:&gt;sources&gt; set </a:t>
            </a:r>
            <a:r>
              <a:rPr lang="en-US" dirty="0" err="1"/>
              <a:t>classpath</a:t>
            </a:r>
            <a:r>
              <a:rPr lang="en-US" dirty="0"/>
              <a:t>=c:&gt;classes;.;</a:t>
            </a:r>
          </a:p>
          <a:p>
            <a:pPr marL="101600" indent="0">
              <a:buNone/>
            </a:pPr>
            <a:r>
              <a:rPr lang="en-US" dirty="0"/>
              <a:t>e:&gt;sources&gt; java </a:t>
            </a:r>
            <a:r>
              <a:rPr lang="en-US" dirty="0" err="1"/>
              <a:t>mypack.Simple</a:t>
            </a:r>
            <a:br>
              <a:rPr lang="en-US" dirty="0"/>
            </a:br>
            <a:endParaRPr lang="en-ID" dirty="0"/>
          </a:p>
        </p:txBody>
      </p:sp>
      <p:sp>
        <p:nvSpPr>
          <p:cNvPr id="9" name="Text Placeholder 8">
            <a:extLst>
              <a:ext uri="{FF2B5EF4-FFF2-40B4-BE49-F238E27FC236}">
                <a16:creationId xmlns:a16="http://schemas.microsoft.com/office/drawing/2014/main" id="{F0F840C4-1A0D-4222-8A33-A7B033CF5445}"/>
              </a:ext>
            </a:extLst>
          </p:cNvPr>
          <p:cNvSpPr>
            <a:spLocks noGrp="1"/>
          </p:cNvSpPr>
          <p:nvPr>
            <p:ph type="body" idx="2"/>
          </p:nvPr>
        </p:nvSpPr>
        <p:spPr/>
        <p:txBody>
          <a:bodyPr/>
          <a:lstStyle/>
          <a:p>
            <a:endParaRPr lang="en-US" dirty="0"/>
          </a:p>
          <a:p>
            <a:endParaRPr lang="en-ID" dirty="0"/>
          </a:p>
          <a:p>
            <a:endParaRPr lang="en-ID" dirty="0"/>
          </a:p>
          <a:p>
            <a:endParaRPr lang="en-ID" dirty="0"/>
          </a:p>
          <a:p>
            <a:endParaRPr lang="en-ID" dirty="0"/>
          </a:p>
          <a:p>
            <a:endParaRPr lang="en-ID" dirty="0"/>
          </a:p>
          <a:p>
            <a:endParaRPr lang="en-ID" dirty="0"/>
          </a:p>
        </p:txBody>
      </p:sp>
      <p:sp>
        <p:nvSpPr>
          <p:cNvPr id="4" name="Slide Number Placeholder 3">
            <a:extLst>
              <a:ext uri="{FF2B5EF4-FFF2-40B4-BE49-F238E27FC236}">
                <a16:creationId xmlns:a16="http://schemas.microsoft.com/office/drawing/2014/main" id="{D040DE61-7C20-4309-ADB1-5C92375571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pic>
        <p:nvPicPr>
          <p:cNvPr id="7" name="Picture 6">
            <a:extLst>
              <a:ext uri="{FF2B5EF4-FFF2-40B4-BE49-F238E27FC236}">
                <a16:creationId xmlns:a16="http://schemas.microsoft.com/office/drawing/2014/main" id="{332D6163-5541-4D97-B862-2455BB29E6DC}"/>
              </a:ext>
            </a:extLst>
          </p:cNvPr>
          <p:cNvPicPr>
            <a:picLocks noChangeAspect="1"/>
          </p:cNvPicPr>
          <p:nvPr/>
        </p:nvPicPr>
        <p:blipFill>
          <a:blip r:embed="rId2"/>
          <a:stretch>
            <a:fillRect/>
          </a:stretch>
        </p:blipFill>
        <p:spPr>
          <a:xfrm>
            <a:off x="4396123" y="1428750"/>
            <a:ext cx="2693365" cy="2020024"/>
          </a:xfrm>
          <a:prstGeom prst="rect">
            <a:avLst/>
          </a:prstGeom>
        </p:spPr>
      </p:pic>
      <p:pic>
        <p:nvPicPr>
          <p:cNvPr id="8" name="Picture 7">
            <a:extLst>
              <a:ext uri="{FF2B5EF4-FFF2-40B4-BE49-F238E27FC236}">
                <a16:creationId xmlns:a16="http://schemas.microsoft.com/office/drawing/2014/main" id="{8040F85C-4846-48E4-AB84-B68371345C39}"/>
              </a:ext>
            </a:extLst>
          </p:cNvPr>
          <p:cNvPicPr>
            <a:picLocks noChangeAspect="1"/>
          </p:cNvPicPr>
          <p:nvPr/>
        </p:nvPicPr>
        <p:blipFill>
          <a:blip r:embed="rId3"/>
          <a:stretch>
            <a:fillRect/>
          </a:stretch>
        </p:blipFill>
        <p:spPr>
          <a:xfrm>
            <a:off x="4393233" y="3302950"/>
            <a:ext cx="3224767" cy="1333550"/>
          </a:xfrm>
          <a:prstGeom prst="rect">
            <a:avLst/>
          </a:prstGeom>
        </p:spPr>
      </p:pic>
    </p:spTree>
    <p:extLst>
      <p:ext uri="{BB962C8B-B14F-4D97-AF65-F5344CB8AC3E}">
        <p14:creationId xmlns:p14="http://schemas.microsoft.com/office/powerpoint/2010/main" val="2210209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4685-8A81-4EE4-A4F9-D86C164926BD}"/>
              </a:ext>
            </a:extLst>
          </p:cNvPr>
          <p:cNvSpPr>
            <a:spLocks noGrp="1"/>
          </p:cNvSpPr>
          <p:nvPr>
            <p:ph type="title"/>
          </p:nvPr>
        </p:nvSpPr>
        <p:spPr/>
        <p:txBody>
          <a:bodyPr/>
          <a:lstStyle/>
          <a:p>
            <a:r>
              <a:rPr lang="en-US" dirty="0"/>
              <a:t>Another way to run this program by -</a:t>
            </a:r>
            <a:r>
              <a:rPr lang="en-US" dirty="0" err="1"/>
              <a:t>classpath</a:t>
            </a:r>
            <a:r>
              <a:rPr lang="en-US" dirty="0"/>
              <a:t> switch of java:</a:t>
            </a:r>
            <a:endParaRPr lang="en-ID" dirty="0"/>
          </a:p>
        </p:txBody>
      </p:sp>
      <p:sp>
        <p:nvSpPr>
          <p:cNvPr id="3" name="Text Placeholder 2">
            <a:extLst>
              <a:ext uri="{FF2B5EF4-FFF2-40B4-BE49-F238E27FC236}">
                <a16:creationId xmlns:a16="http://schemas.microsoft.com/office/drawing/2014/main" id="{F4AC695B-3BFA-4962-8D0D-F018186E32C3}"/>
              </a:ext>
            </a:extLst>
          </p:cNvPr>
          <p:cNvSpPr>
            <a:spLocks noGrp="1"/>
          </p:cNvSpPr>
          <p:nvPr>
            <p:ph type="body" idx="1"/>
          </p:nvPr>
        </p:nvSpPr>
        <p:spPr/>
        <p:txBody>
          <a:bodyPr/>
          <a:lstStyle/>
          <a:p>
            <a:r>
              <a:rPr lang="en-US" dirty="0"/>
              <a:t>The -</a:t>
            </a:r>
            <a:r>
              <a:rPr lang="en-US" dirty="0" err="1"/>
              <a:t>classpath</a:t>
            </a:r>
            <a:r>
              <a:rPr lang="en-US" dirty="0"/>
              <a:t> switch can be used with </a:t>
            </a:r>
            <a:r>
              <a:rPr lang="en-US" dirty="0" err="1"/>
              <a:t>javac</a:t>
            </a:r>
            <a:r>
              <a:rPr lang="en-US" dirty="0"/>
              <a:t> and java tool.</a:t>
            </a:r>
          </a:p>
          <a:p>
            <a:r>
              <a:rPr lang="en-US" dirty="0"/>
              <a:t>To run this program from e:\source directory, you can use -</a:t>
            </a:r>
            <a:r>
              <a:rPr lang="en-US" dirty="0" err="1"/>
              <a:t>classpath</a:t>
            </a:r>
            <a:r>
              <a:rPr lang="en-US" dirty="0"/>
              <a:t> switch of java that tells where to look for class file. For example:</a:t>
            </a:r>
          </a:p>
          <a:p>
            <a:r>
              <a:rPr lang="en-US" b="1" dirty="0"/>
              <a:t>e:\sources&gt; java -</a:t>
            </a:r>
            <a:r>
              <a:rPr lang="en-US" b="1" dirty="0" err="1"/>
              <a:t>classpath</a:t>
            </a:r>
            <a:r>
              <a:rPr lang="en-US" b="1" dirty="0"/>
              <a:t> c:\classes </a:t>
            </a:r>
            <a:r>
              <a:rPr lang="en-US" b="1" dirty="0" err="1"/>
              <a:t>mypack.Simple</a:t>
            </a:r>
            <a:endParaRPr lang="en-US" dirty="0"/>
          </a:p>
        </p:txBody>
      </p:sp>
      <p:sp>
        <p:nvSpPr>
          <p:cNvPr id="4" name="Text Placeholder 3">
            <a:extLst>
              <a:ext uri="{FF2B5EF4-FFF2-40B4-BE49-F238E27FC236}">
                <a16:creationId xmlns:a16="http://schemas.microsoft.com/office/drawing/2014/main" id="{2D9A8E11-36B3-4313-A45D-D219A6EF0D08}"/>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BE374354-009F-4D1D-B8C5-0DD95E0B6D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590188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7AB1-21ED-404E-891F-721990D30384}"/>
              </a:ext>
            </a:extLst>
          </p:cNvPr>
          <p:cNvSpPr>
            <a:spLocks noGrp="1"/>
          </p:cNvSpPr>
          <p:nvPr>
            <p:ph type="title"/>
          </p:nvPr>
        </p:nvSpPr>
        <p:spPr/>
        <p:txBody>
          <a:bodyPr/>
          <a:lstStyle/>
          <a:p>
            <a:r>
              <a:rPr lang="en-US" dirty="0"/>
              <a:t>Ways to load the class files or jar files</a:t>
            </a:r>
            <a:endParaRPr lang="en-ID" dirty="0"/>
          </a:p>
        </p:txBody>
      </p:sp>
      <p:sp>
        <p:nvSpPr>
          <p:cNvPr id="3" name="Text Placeholder 2">
            <a:extLst>
              <a:ext uri="{FF2B5EF4-FFF2-40B4-BE49-F238E27FC236}">
                <a16:creationId xmlns:a16="http://schemas.microsoft.com/office/drawing/2014/main" id="{4C6A6D58-CEA2-4D68-B6CD-92430F6F41AE}"/>
              </a:ext>
            </a:extLst>
          </p:cNvPr>
          <p:cNvSpPr>
            <a:spLocks noGrp="1"/>
          </p:cNvSpPr>
          <p:nvPr>
            <p:ph type="body" idx="1"/>
          </p:nvPr>
        </p:nvSpPr>
        <p:spPr/>
        <p:txBody>
          <a:bodyPr/>
          <a:lstStyle/>
          <a:p>
            <a:pPr marL="101600" indent="0">
              <a:buNone/>
            </a:pPr>
            <a:r>
              <a:rPr lang="en-US" dirty="0"/>
              <a:t>There are two ways to load the class files temporary and permanent.</a:t>
            </a:r>
          </a:p>
          <a:p>
            <a:pPr marL="101600" indent="0">
              <a:buNone/>
            </a:pPr>
            <a:r>
              <a:rPr lang="en-US" b="1" dirty="0"/>
              <a:t>Temporary</a:t>
            </a:r>
          </a:p>
          <a:p>
            <a:r>
              <a:rPr lang="en-US" dirty="0"/>
              <a:t>By setting the </a:t>
            </a:r>
            <a:r>
              <a:rPr lang="en-US" dirty="0" err="1"/>
              <a:t>classpath</a:t>
            </a:r>
            <a:r>
              <a:rPr lang="en-US" dirty="0"/>
              <a:t> in the command prompt</a:t>
            </a:r>
          </a:p>
          <a:p>
            <a:r>
              <a:rPr lang="en-US" dirty="0"/>
              <a:t>By -</a:t>
            </a:r>
            <a:r>
              <a:rPr lang="en-US" dirty="0" err="1"/>
              <a:t>classpath</a:t>
            </a:r>
            <a:r>
              <a:rPr lang="en-US" dirty="0"/>
              <a:t> switch</a:t>
            </a:r>
          </a:p>
          <a:p>
            <a:pPr marL="101600" indent="0">
              <a:buNone/>
            </a:pPr>
            <a:r>
              <a:rPr lang="en-US" b="1" dirty="0"/>
              <a:t>Permanent</a:t>
            </a:r>
          </a:p>
          <a:p>
            <a:r>
              <a:rPr lang="en-US" dirty="0"/>
              <a:t>By setting the </a:t>
            </a:r>
            <a:r>
              <a:rPr lang="en-US" dirty="0" err="1"/>
              <a:t>classpath</a:t>
            </a:r>
            <a:r>
              <a:rPr lang="en-US" dirty="0"/>
              <a:t> in the environment variables</a:t>
            </a:r>
          </a:p>
          <a:p>
            <a:r>
              <a:rPr lang="en-US" dirty="0"/>
              <a:t>By creating the jar file, that contains all the class files, and copying the jar file in the </a:t>
            </a:r>
            <a:r>
              <a:rPr lang="en-US" dirty="0" err="1"/>
              <a:t>jre</a:t>
            </a:r>
            <a:r>
              <a:rPr lang="en-US" dirty="0"/>
              <a:t>/lib/</a:t>
            </a:r>
            <a:r>
              <a:rPr lang="en-US" dirty="0" err="1"/>
              <a:t>ext</a:t>
            </a:r>
            <a:r>
              <a:rPr lang="en-US" dirty="0"/>
              <a:t> folder.</a:t>
            </a:r>
            <a:endParaRPr lang="en-ID" dirty="0"/>
          </a:p>
        </p:txBody>
      </p:sp>
      <p:pic>
        <p:nvPicPr>
          <p:cNvPr id="8" name="Picture 7">
            <a:extLst>
              <a:ext uri="{FF2B5EF4-FFF2-40B4-BE49-F238E27FC236}">
                <a16:creationId xmlns:a16="http://schemas.microsoft.com/office/drawing/2014/main" id="{AA7FEB5F-84F7-49DE-8104-96797C4384EE}"/>
              </a:ext>
            </a:extLst>
          </p:cNvPr>
          <p:cNvPicPr>
            <a:picLocks noChangeAspect="1"/>
          </p:cNvPicPr>
          <p:nvPr/>
        </p:nvPicPr>
        <p:blipFill>
          <a:blip r:embed="rId2"/>
          <a:stretch>
            <a:fillRect/>
          </a:stretch>
        </p:blipFill>
        <p:spPr>
          <a:xfrm>
            <a:off x="4572000" y="1443567"/>
            <a:ext cx="3046000" cy="1004176"/>
          </a:xfrm>
          <a:prstGeom prst="rect">
            <a:avLst/>
          </a:prstGeom>
        </p:spPr>
      </p:pic>
      <p:sp>
        <p:nvSpPr>
          <p:cNvPr id="5" name="Slide Number Placeholder 4">
            <a:extLst>
              <a:ext uri="{FF2B5EF4-FFF2-40B4-BE49-F238E27FC236}">
                <a16:creationId xmlns:a16="http://schemas.microsoft.com/office/drawing/2014/main" id="{552BEBDB-DBA9-402E-982F-75BBD4180D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Tree>
    <p:extLst>
      <p:ext uri="{BB962C8B-B14F-4D97-AF65-F5344CB8AC3E}">
        <p14:creationId xmlns:p14="http://schemas.microsoft.com/office/powerpoint/2010/main" val="1986216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6F5D-F97A-4872-9F98-AF934A2AA38C}"/>
              </a:ext>
            </a:extLst>
          </p:cNvPr>
          <p:cNvSpPr>
            <a:spLocks noGrp="1"/>
          </p:cNvSpPr>
          <p:nvPr>
            <p:ph type="title"/>
          </p:nvPr>
        </p:nvSpPr>
        <p:spPr/>
        <p:txBody>
          <a:bodyPr/>
          <a:lstStyle/>
          <a:p>
            <a:r>
              <a:rPr lang="en-US" dirty="0"/>
              <a:t>How to put two public classes in a package?</a:t>
            </a:r>
            <a:endParaRPr lang="en-ID" dirty="0"/>
          </a:p>
        </p:txBody>
      </p:sp>
      <p:sp>
        <p:nvSpPr>
          <p:cNvPr id="3" name="Text Placeholder 2">
            <a:extLst>
              <a:ext uri="{FF2B5EF4-FFF2-40B4-BE49-F238E27FC236}">
                <a16:creationId xmlns:a16="http://schemas.microsoft.com/office/drawing/2014/main" id="{E172058E-1D8A-4DA1-9705-EBA467F306BC}"/>
              </a:ext>
            </a:extLst>
          </p:cNvPr>
          <p:cNvSpPr>
            <a:spLocks noGrp="1"/>
          </p:cNvSpPr>
          <p:nvPr>
            <p:ph type="body" idx="1"/>
          </p:nvPr>
        </p:nvSpPr>
        <p:spPr/>
        <p:txBody>
          <a:bodyPr/>
          <a:lstStyle/>
          <a:p>
            <a:r>
              <a:rPr lang="en-US" dirty="0"/>
              <a:t>If you want to put two public classes in a package, have two java source files containing one public class, but keep the package name same. For example:</a:t>
            </a:r>
            <a:endParaRPr lang="en-ID" dirty="0"/>
          </a:p>
        </p:txBody>
      </p:sp>
      <p:sp>
        <p:nvSpPr>
          <p:cNvPr id="5" name="Slide Number Placeholder 4">
            <a:extLst>
              <a:ext uri="{FF2B5EF4-FFF2-40B4-BE49-F238E27FC236}">
                <a16:creationId xmlns:a16="http://schemas.microsoft.com/office/drawing/2014/main" id="{99A6D837-A5A0-40DA-AE18-D4ECB1B0BC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pic>
        <p:nvPicPr>
          <p:cNvPr id="8" name="Picture 7">
            <a:extLst>
              <a:ext uri="{FF2B5EF4-FFF2-40B4-BE49-F238E27FC236}">
                <a16:creationId xmlns:a16="http://schemas.microsoft.com/office/drawing/2014/main" id="{2F7F6824-21FD-4381-AC86-315321DB0BC3}"/>
              </a:ext>
            </a:extLst>
          </p:cNvPr>
          <p:cNvPicPr>
            <a:picLocks noChangeAspect="1"/>
          </p:cNvPicPr>
          <p:nvPr/>
        </p:nvPicPr>
        <p:blipFill>
          <a:blip r:embed="rId2"/>
          <a:stretch>
            <a:fillRect/>
          </a:stretch>
        </p:blipFill>
        <p:spPr>
          <a:xfrm>
            <a:off x="4396123" y="1509060"/>
            <a:ext cx="2004677" cy="770425"/>
          </a:xfrm>
          <a:prstGeom prst="rect">
            <a:avLst/>
          </a:prstGeom>
        </p:spPr>
      </p:pic>
      <p:pic>
        <p:nvPicPr>
          <p:cNvPr id="9" name="Picture 8">
            <a:extLst>
              <a:ext uri="{FF2B5EF4-FFF2-40B4-BE49-F238E27FC236}">
                <a16:creationId xmlns:a16="http://schemas.microsoft.com/office/drawing/2014/main" id="{BFC32295-1B10-4EDC-BD3C-118D0B1DD3B5}"/>
              </a:ext>
            </a:extLst>
          </p:cNvPr>
          <p:cNvPicPr>
            <a:picLocks noChangeAspect="1"/>
          </p:cNvPicPr>
          <p:nvPr/>
        </p:nvPicPr>
        <p:blipFill>
          <a:blip r:embed="rId3"/>
          <a:stretch>
            <a:fillRect/>
          </a:stretch>
        </p:blipFill>
        <p:spPr>
          <a:xfrm>
            <a:off x="4396123" y="2409247"/>
            <a:ext cx="2080877" cy="785389"/>
          </a:xfrm>
          <a:prstGeom prst="rect">
            <a:avLst/>
          </a:prstGeom>
        </p:spPr>
      </p:pic>
    </p:spTree>
    <p:extLst>
      <p:ext uri="{BB962C8B-B14F-4D97-AF65-F5344CB8AC3E}">
        <p14:creationId xmlns:p14="http://schemas.microsoft.com/office/powerpoint/2010/main" val="30720376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Access Modifier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44401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3069AA-6097-49DB-B2CE-5048DE7C8F4C}"/>
              </a:ext>
            </a:extLst>
          </p:cNvPr>
          <p:cNvSpPr>
            <a:spLocks noGrp="1"/>
          </p:cNvSpPr>
          <p:nvPr>
            <p:ph type="title"/>
          </p:nvPr>
        </p:nvSpPr>
        <p:spPr/>
        <p:txBody>
          <a:bodyPr/>
          <a:lstStyle/>
          <a:p>
            <a:r>
              <a:rPr lang="en-ID" dirty="0"/>
              <a:t>Access Modifiers in java</a:t>
            </a:r>
          </a:p>
        </p:txBody>
      </p:sp>
      <p:sp>
        <p:nvSpPr>
          <p:cNvPr id="6" name="Text Placeholder 5">
            <a:extLst>
              <a:ext uri="{FF2B5EF4-FFF2-40B4-BE49-F238E27FC236}">
                <a16:creationId xmlns:a16="http://schemas.microsoft.com/office/drawing/2014/main" id="{01D04F7F-6103-4845-B670-55D159614EE9}"/>
              </a:ext>
            </a:extLst>
          </p:cNvPr>
          <p:cNvSpPr>
            <a:spLocks noGrp="1"/>
          </p:cNvSpPr>
          <p:nvPr>
            <p:ph type="body" idx="1"/>
          </p:nvPr>
        </p:nvSpPr>
        <p:spPr/>
        <p:txBody>
          <a:bodyPr/>
          <a:lstStyle/>
          <a:p>
            <a:r>
              <a:rPr lang="en-US" dirty="0"/>
              <a:t>There are two types of modifiers in java: access modifiers and non-access modifiers.</a:t>
            </a:r>
          </a:p>
          <a:p>
            <a:r>
              <a:rPr lang="en-US" dirty="0"/>
              <a:t>The access modifiers in java specifies accessibility (scope) of a data member, method, constructor or class.</a:t>
            </a:r>
          </a:p>
          <a:p>
            <a:pPr marL="76200" indent="0">
              <a:buNone/>
            </a:pPr>
            <a:r>
              <a:rPr lang="en-US" b="1" i="1" dirty="0"/>
              <a:t>There are 4 types of java access modifiers:</a:t>
            </a:r>
          </a:p>
          <a:p>
            <a:r>
              <a:rPr lang="en-US" dirty="0"/>
              <a:t>private</a:t>
            </a:r>
          </a:p>
          <a:p>
            <a:r>
              <a:rPr lang="en-US" dirty="0"/>
              <a:t>default</a:t>
            </a:r>
          </a:p>
          <a:p>
            <a:r>
              <a:rPr lang="en-US" dirty="0"/>
              <a:t>protected</a:t>
            </a:r>
          </a:p>
          <a:p>
            <a:r>
              <a:rPr lang="en-US" dirty="0"/>
              <a:t>public</a:t>
            </a:r>
          </a:p>
          <a:p>
            <a:pPr marL="76200" indent="0">
              <a:buNone/>
            </a:pPr>
            <a:r>
              <a:rPr lang="en-US" dirty="0"/>
              <a:t>There are many non-access modifiers such as static, abstract, synchronized, native, volatile, transient etc. Here, we will learn access modifiers.</a:t>
            </a:r>
            <a:endParaRPr lang="en-ID" dirty="0"/>
          </a:p>
        </p:txBody>
      </p:sp>
      <p:sp>
        <p:nvSpPr>
          <p:cNvPr id="4" name="Slide Number Placeholder 3">
            <a:extLst>
              <a:ext uri="{FF2B5EF4-FFF2-40B4-BE49-F238E27FC236}">
                <a16:creationId xmlns:a16="http://schemas.microsoft.com/office/drawing/2014/main" id="{C376A169-293C-41F3-83EA-CDA1852286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3237872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C51188-9153-4894-BBFA-E9A466A8DFFC}"/>
              </a:ext>
            </a:extLst>
          </p:cNvPr>
          <p:cNvSpPr>
            <a:spLocks noGrp="1"/>
          </p:cNvSpPr>
          <p:nvPr>
            <p:ph type="title"/>
          </p:nvPr>
        </p:nvSpPr>
        <p:spPr/>
        <p:txBody>
          <a:bodyPr/>
          <a:lstStyle/>
          <a:p>
            <a:r>
              <a:rPr lang="en-US" dirty="0"/>
              <a:t>1) private access modifier</a:t>
            </a:r>
            <a:endParaRPr lang="en-ID" dirty="0"/>
          </a:p>
        </p:txBody>
      </p:sp>
      <p:sp>
        <p:nvSpPr>
          <p:cNvPr id="6" name="Text Placeholder 5">
            <a:extLst>
              <a:ext uri="{FF2B5EF4-FFF2-40B4-BE49-F238E27FC236}">
                <a16:creationId xmlns:a16="http://schemas.microsoft.com/office/drawing/2014/main" id="{6B17FA31-C9D1-45A0-A344-FB11C4CBB596}"/>
              </a:ext>
            </a:extLst>
          </p:cNvPr>
          <p:cNvSpPr>
            <a:spLocks noGrp="1"/>
          </p:cNvSpPr>
          <p:nvPr>
            <p:ph type="body" idx="1"/>
          </p:nvPr>
        </p:nvSpPr>
        <p:spPr/>
        <p:txBody>
          <a:bodyPr/>
          <a:lstStyle/>
          <a:p>
            <a:r>
              <a:rPr lang="en-US" dirty="0"/>
              <a:t>The private access modifier is accessible only within class.</a:t>
            </a:r>
          </a:p>
          <a:p>
            <a:pPr marL="101600" indent="0">
              <a:buNone/>
            </a:pPr>
            <a:r>
              <a:rPr lang="en-US" dirty="0"/>
              <a:t>Simple example of private access modifier</a:t>
            </a:r>
          </a:p>
          <a:p>
            <a:r>
              <a:rPr lang="en-US" dirty="0"/>
              <a:t>In this example, we have created two classes A and Simple. A class contains private data member and private method. We are accessing these private members from outside the class, so there is compile time error.</a:t>
            </a:r>
            <a:endParaRPr lang="en-ID" dirty="0"/>
          </a:p>
        </p:txBody>
      </p:sp>
      <p:sp>
        <p:nvSpPr>
          <p:cNvPr id="4" name="Slide Number Placeholder 3">
            <a:extLst>
              <a:ext uri="{FF2B5EF4-FFF2-40B4-BE49-F238E27FC236}">
                <a16:creationId xmlns:a16="http://schemas.microsoft.com/office/drawing/2014/main" id="{A3F9D319-C3DB-4957-B800-87BDC21985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pic>
        <p:nvPicPr>
          <p:cNvPr id="8" name="Picture 7">
            <a:extLst>
              <a:ext uri="{FF2B5EF4-FFF2-40B4-BE49-F238E27FC236}">
                <a16:creationId xmlns:a16="http://schemas.microsoft.com/office/drawing/2014/main" id="{5AC8A26C-9E29-411A-838A-E960954244D5}"/>
              </a:ext>
            </a:extLst>
          </p:cNvPr>
          <p:cNvPicPr>
            <a:picLocks noChangeAspect="1"/>
          </p:cNvPicPr>
          <p:nvPr/>
        </p:nvPicPr>
        <p:blipFill>
          <a:blip r:embed="rId2"/>
          <a:stretch>
            <a:fillRect/>
          </a:stretch>
        </p:blipFill>
        <p:spPr>
          <a:xfrm>
            <a:off x="4648201" y="1428751"/>
            <a:ext cx="3276600" cy="2418246"/>
          </a:xfrm>
          <a:prstGeom prst="rect">
            <a:avLst/>
          </a:prstGeom>
        </p:spPr>
      </p:pic>
    </p:spTree>
    <p:extLst>
      <p:ext uri="{BB962C8B-B14F-4D97-AF65-F5344CB8AC3E}">
        <p14:creationId xmlns:p14="http://schemas.microsoft.com/office/powerpoint/2010/main" val="917784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880E-CC95-464C-9AFE-CE1492BB625D}"/>
              </a:ext>
            </a:extLst>
          </p:cNvPr>
          <p:cNvSpPr>
            <a:spLocks noGrp="1"/>
          </p:cNvSpPr>
          <p:nvPr>
            <p:ph type="title"/>
          </p:nvPr>
        </p:nvSpPr>
        <p:spPr/>
        <p:txBody>
          <a:bodyPr/>
          <a:lstStyle/>
          <a:p>
            <a:r>
              <a:rPr lang="en-US" dirty="0"/>
              <a:t>Role of Private Constructor</a:t>
            </a:r>
            <a:endParaRPr lang="en-ID" dirty="0"/>
          </a:p>
        </p:txBody>
      </p:sp>
      <p:sp>
        <p:nvSpPr>
          <p:cNvPr id="3" name="Text Placeholder 2">
            <a:extLst>
              <a:ext uri="{FF2B5EF4-FFF2-40B4-BE49-F238E27FC236}">
                <a16:creationId xmlns:a16="http://schemas.microsoft.com/office/drawing/2014/main" id="{1FB315C5-88DF-446E-84C3-5E6B97E4FC3B}"/>
              </a:ext>
            </a:extLst>
          </p:cNvPr>
          <p:cNvSpPr>
            <a:spLocks noGrp="1"/>
          </p:cNvSpPr>
          <p:nvPr>
            <p:ph type="body" idx="1"/>
          </p:nvPr>
        </p:nvSpPr>
        <p:spPr/>
        <p:txBody>
          <a:bodyPr/>
          <a:lstStyle/>
          <a:p>
            <a:r>
              <a:rPr lang="en-US" dirty="0"/>
              <a:t>If you make any class constructor private, you cannot create the instance of that class from outside the class. For example:</a:t>
            </a:r>
            <a:endParaRPr lang="en-ID" dirty="0"/>
          </a:p>
        </p:txBody>
      </p:sp>
      <p:sp>
        <p:nvSpPr>
          <p:cNvPr id="5" name="Slide Number Placeholder 4">
            <a:extLst>
              <a:ext uri="{FF2B5EF4-FFF2-40B4-BE49-F238E27FC236}">
                <a16:creationId xmlns:a16="http://schemas.microsoft.com/office/drawing/2014/main" id="{A8DA7F72-F11D-43D9-BE36-723742539D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pic>
        <p:nvPicPr>
          <p:cNvPr id="8" name="Picture 7">
            <a:extLst>
              <a:ext uri="{FF2B5EF4-FFF2-40B4-BE49-F238E27FC236}">
                <a16:creationId xmlns:a16="http://schemas.microsoft.com/office/drawing/2014/main" id="{5C8D317B-8A55-4AEB-9253-54AF7524D819}"/>
              </a:ext>
            </a:extLst>
          </p:cNvPr>
          <p:cNvPicPr>
            <a:picLocks noChangeAspect="1"/>
          </p:cNvPicPr>
          <p:nvPr/>
        </p:nvPicPr>
        <p:blipFill>
          <a:blip r:embed="rId2"/>
          <a:stretch>
            <a:fillRect/>
          </a:stretch>
        </p:blipFill>
        <p:spPr>
          <a:xfrm>
            <a:off x="4724400" y="1504950"/>
            <a:ext cx="3605325" cy="1894323"/>
          </a:xfrm>
          <a:prstGeom prst="rect">
            <a:avLst/>
          </a:prstGeom>
        </p:spPr>
      </p:pic>
    </p:spTree>
    <p:extLst>
      <p:ext uri="{BB962C8B-B14F-4D97-AF65-F5344CB8AC3E}">
        <p14:creationId xmlns:p14="http://schemas.microsoft.com/office/powerpoint/2010/main" val="2327412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264B-794B-4FB8-812B-9B7C8DDFABCB}"/>
              </a:ext>
            </a:extLst>
          </p:cNvPr>
          <p:cNvSpPr>
            <a:spLocks noGrp="1"/>
          </p:cNvSpPr>
          <p:nvPr>
            <p:ph type="title"/>
          </p:nvPr>
        </p:nvSpPr>
        <p:spPr/>
        <p:txBody>
          <a:bodyPr/>
          <a:lstStyle/>
          <a:p>
            <a:r>
              <a:rPr lang="en-US" dirty="0"/>
              <a:t>2) default access modifier</a:t>
            </a:r>
            <a:endParaRPr lang="en-ID" dirty="0"/>
          </a:p>
        </p:txBody>
      </p:sp>
      <p:sp>
        <p:nvSpPr>
          <p:cNvPr id="3" name="Text Placeholder 2">
            <a:extLst>
              <a:ext uri="{FF2B5EF4-FFF2-40B4-BE49-F238E27FC236}">
                <a16:creationId xmlns:a16="http://schemas.microsoft.com/office/drawing/2014/main" id="{B5DFA816-7BAE-4718-96F6-31E693B735F8}"/>
              </a:ext>
            </a:extLst>
          </p:cNvPr>
          <p:cNvSpPr>
            <a:spLocks noGrp="1"/>
          </p:cNvSpPr>
          <p:nvPr>
            <p:ph type="body" idx="1"/>
          </p:nvPr>
        </p:nvSpPr>
        <p:spPr/>
        <p:txBody>
          <a:bodyPr/>
          <a:lstStyle/>
          <a:p>
            <a:r>
              <a:rPr lang="en-US" dirty="0"/>
              <a:t>If you don't use any modifier, it is treated as default </a:t>
            </a:r>
            <a:r>
              <a:rPr lang="en-US" dirty="0" err="1"/>
              <a:t>bydefault</a:t>
            </a:r>
            <a:r>
              <a:rPr lang="en-US" dirty="0"/>
              <a:t>. The default modifier is accessible only within package.</a:t>
            </a:r>
          </a:p>
          <a:p>
            <a:pPr marL="101600" indent="0">
              <a:buNone/>
            </a:pPr>
            <a:r>
              <a:rPr lang="en-US" b="1" i="1" dirty="0"/>
              <a:t>Example of default access modifier</a:t>
            </a:r>
          </a:p>
          <a:p>
            <a:r>
              <a:rPr lang="en-US" dirty="0"/>
              <a:t>In this example, we have created two packages pack and </a:t>
            </a:r>
            <a:r>
              <a:rPr lang="en-US" dirty="0" err="1"/>
              <a:t>mypack</a:t>
            </a:r>
            <a:r>
              <a:rPr lang="en-US" dirty="0"/>
              <a:t>. We are accessing the A class from outside its package, since A class is not public, so it cannot be accessed from outside the package.</a:t>
            </a:r>
            <a:endParaRPr lang="en-ID" dirty="0"/>
          </a:p>
        </p:txBody>
      </p:sp>
      <p:sp>
        <p:nvSpPr>
          <p:cNvPr id="5" name="Slide Number Placeholder 4">
            <a:extLst>
              <a:ext uri="{FF2B5EF4-FFF2-40B4-BE49-F238E27FC236}">
                <a16:creationId xmlns:a16="http://schemas.microsoft.com/office/drawing/2014/main" id="{0B65A9A4-6133-45AD-AE71-8AB759B82B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pic>
        <p:nvPicPr>
          <p:cNvPr id="6" name="Picture 5">
            <a:extLst>
              <a:ext uri="{FF2B5EF4-FFF2-40B4-BE49-F238E27FC236}">
                <a16:creationId xmlns:a16="http://schemas.microsoft.com/office/drawing/2014/main" id="{5E289291-90F5-4F25-A44B-688483222CB2}"/>
              </a:ext>
            </a:extLst>
          </p:cNvPr>
          <p:cNvPicPr>
            <a:picLocks noChangeAspect="1"/>
          </p:cNvPicPr>
          <p:nvPr/>
        </p:nvPicPr>
        <p:blipFill>
          <a:blip r:embed="rId2"/>
          <a:stretch>
            <a:fillRect/>
          </a:stretch>
        </p:blipFill>
        <p:spPr>
          <a:xfrm>
            <a:off x="4396123" y="1447800"/>
            <a:ext cx="2766677" cy="960199"/>
          </a:xfrm>
          <a:prstGeom prst="rect">
            <a:avLst/>
          </a:prstGeom>
        </p:spPr>
      </p:pic>
      <p:pic>
        <p:nvPicPr>
          <p:cNvPr id="8" name="Picture 7">
            <a:extLst>
              <a:ext uri="{FF2B5EF4-FFF2-40B4-BE49-F238E27FC236}">
                <a16:creationId xmlns:a16="http://schemas.microsoft.com/office/drawing/2014/main" id="{471FE7D0-0385-4543-BB0B-885225F9445D}"/>
              </a:ext>
            </a:extLst>
          </p:cNvPr>
          <p:cNvPicPr>
            <a:picLocks noChangeAspect="1"/>
          </p:cNvPicPr>
          <p:nvPr/>
        </p:nvPicPr>
        <p:blipFill>
          <a:blip r:embed="rId3"/>
          <a:stretch>
            <a:fillRect/>
          </a:stretch>
        </p:blipFill>
        <p:spPr>
          <a:xfrm>
            <a:off x="4396123" y="2560050"/>
            <a:ext cx="3300077" cy="1960264"/>
          </a:xfrm>
          <a:prstGeom prst="rect">
            <a:avLst/>
          </a:prstGeom>
        </p:spPr>
      </p:pic>
    </p:spTree>
    <p:extLst>
      <p:ext uri="{BB962C8B-B14F-4D97-AF65-F5344CB8AC3E}">
        <p14:creationId xmlns:p14="http://schemas.microsoft.com/office/powerpoint/2010/main" val="12328845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0DFC-E3E5-47E0-9124-2E433710C523}"/>
              </a:ext>
            </a:extLst>
          </p:cNvPr>
          <p:cNvSpPr>
            <a:spLocks noGrp="1"/>
          </p:cNvSpPr>
          <p:nvPr>
            <p:ph type="title"/>
          </p:nvPr>
        </p:nvSpPr>
        <p:spPr/>
        <p:txBody>
          <a:bodyPr/>
          <a:lstStyle/>
          <a:p>
            <a:r>
              <a:rPr lang="en-US" dirty="0"/>
              <a:t>3) protected access modifier</a:t>
            </a:r>
            <a:endParaRPr lang="en-ID" dirty="0"/>
          </a:p>
        </p:txBody>
      </p:sp>
      <p:sp>
        <p:nvSpPr>
          <p:cNvPr id="3" name="Text Placeholder 2">
            <a:extLst>
              <a:ext uri="{FF2B5EF4-FFF2-40B4-BE49-F238E27FC236}">
                <a16:creationId xmlns:a16="http://schemas.microsoft.com/office/drawing/2014/main" id="{48E1CAB2-F1B3-4B45-B300-0D695950E3A9}"/>
              </a:ext>
            </a:extLst>
          </p:cNvPr>
          <p:cNvSpPr>
            <a:spLocks noGrp="1"/>
          </p:cNvSpPr>
          <p:nvPr>
            <p:ph type="body" idx="1"/>
          </p:nvPr>
        </p:nvSpPr>
        <p:spPr/>
        <p:txBody>
          <a:bodyPr/>
          <a:lstStyle/>
          <a:p>
            <a:r>
              <a:rPr lang="en-US" dirty="0"/>
              <a:t>The protected access modifier is accessible within package and outside the package but through inheritance only.</a:t>
            </a:r>
          </a:p>
          <a:p>
            <a:r>
              <a:rPr lang="en-US" dirty="0"/>
              <a:t>The protected access modifier can be applied on the data member, method and constructor. It can't be applied on the class.</a:t>
            </a:r>
          </a:p>
          <a:p>
            <a:pPr marL="101600" indent="0">
              <a:buNone/>
            </a:pPr>
            <a:endParaRPr lang="en-ID" dirty="0"/>
          </a:p>
        </p:txBody>
      </p:sp>
      <p:sp>
        <p:nvSpPr>
          <p:cNvPr id="5" name="Slide Number Placeholder 4">
            <a:extLst>
              <a:ext uri="{FF2B5EF4-FFF2-40B4-BE49-F238E27FC236}">
                <a16:creationId xmlns:a16="http://schemas.microsoft.com/office/drawing/2014/main" id="{36F32EB9-0AC7-454C-8BCE-F383594F6F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327524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FA3F-5DBD-49E3-A332-74E4939747C2}"/>
              </a:ext>
            </a:extLst>
          </p:cNvPr>
          <p:cNvSpPr>
            <a:spLocks noGrp="1"/>
          </p:cNvSpPr>
          <p:nvPr>
            <p:ph type="title"/>
          </p:nvPr>
        </p:nvSpPr>
        <p:spPr/>
        <p:txBody>
          <a:bodyPr/>
          <a:lstStyle/>
          <a:p>
            <a:r>
              <a:rPr lang="en-US" dirty="0"/>
              <a:t>Abstract class in Java</a:t>
            </a:r>
            <a:endParaRPr lang="en-ID" dirty="0"/>
          </a:p>
        </p:txBody>
      </p:sp>
      <p:sp>
        <p:nvSpPr>
          <p:cNvPr id="3" name="Text Placeholder 2">
            <a:extLst>
              <a:ext uri="{FF2B5EF4-FFF2-40B4-BE49-F238E27FC236}">
                <a16:creationId xmlns:a16="http://schemas.microsoft.com/office/drawing/2014/main" id="{32977E4D-3DA2-45B9-B953-B1390C683F60}"/>
              </a:ext>
            </a:extLst>
          </p:cNvPr>
          <p:cNvSpPr>
            <a:spLocks noGrp="1"/>
          </p:cNvSpPr>
          <p:nvPr>
            <p:ph type="body" idx="1"/>
          </p:nvPr>
        </p:nvSpPr>
        <p:spPr/>
        <p:txBody>
          <a:bodyPr/>
          <a:lstStyle/>
          <a:p>
            <a:r>
              <a:rPr lang="en-US" dirty="0"/>
              <a:t>A class which is declared as abstract is known as an abstract class. It can have abstract and non-abstract methods. It needs to be extended and its method implemented. It cannot be instantiated.</a:t>
            </a:r>
          </a:p>
          <a:p>
            <a:endParaRPr lang="en-US" dirty="0"/>
          </a:p>
          <a:p>
            <a:endParaRPr lang="en-ID" dirty="0"/>
          </a:p>
        </p:txBody>
      </p:sp>
      <p:sp>
        <p:nvSpPr>
          <p:cNvPr id="4" name="Text Placeholder 3">
            <a:extLst>
              <a:ext uri="{FF2B5EF4-FFF2-40B4-BE49-F238E27FC236}">
                <a16:creationId xmlns:a16="http://schemas.microsoft.com/office/drawing/2014/main" id="{6C18C573-00E6-4322-9C5E-F1944D1BF8BD}"/>
              </a:ext>
            </a:extLst>
          </p:cNvPr>
          <p:cNvSpPr>
            <a:spLocks noGrp="1"/>
          </p:cNvSpPr>
          <p:nvPr>
            <p:ph type="body" idx="2"/>
          </p:nvPr>
        </p:nvSpPr>
        <p:spPr/>
        <p:txBody>
          <a:bodyPr/>
          <a:lstStyle/>
          <a:p>
            <a:pPr marL="101600" indent="0">
              <a:buNone/>
            </a:pPr>
            <a:endParaRPr lang="en-ID" dirty="0"/>
          </a:p>
        </p:txBody>
      </p:sp>
      <p:sp>
        <p:nvSpPr>
          <p:cNvPr id="5" name="Slide Number Placeholder 4">
            <a:extLst>
              <a:ext uri="{FF2B5EF4-FFF2-40B4-BE49-F238E27FC236}">
                <a16:creationId xmlns:a16="http://schemas.microsoft.com/office/drawing/2014/main" id="{04F309E1-6F41-4711-8CB7-ABF637BFBC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28970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0DFC-E3E5-47E0-9124-2E433710C523}"/>
              </a:ext>
            </a:extLst>
          </p:cNvPr>
          <p:cNvSpPr>
            <a:spLocks noGrp="1"/>
          </p:cNvSpPr>
          <p:nvPr>
            <p:ph type="title"/>
          </p:nvPr>
        </p:nvSpPr>
        <p:spPr/>
        <p:txBody>
          <a:bodyPr/>
          <a:lstStyle/>
          <a:p>
            <a:r>
              <a:rPr lang="en-US" dirty="0"/>
              <a:t>3) protected access modifier</a:t>
            </a:r>
            <a:endParaRPr lang="en-ID" dirty="0"/>
          </a:p>
        </p:txBody>
      </p:sp>
      <p:sp>
        <p:nvSpPr>
          <p:cNvPr id="3" name="Text Placeholder 2">
            <a:extLst>
              <a:ext uri="{FF2B5EF4-FFF2-40B4-BE49-F238E27FC236}">
                <a16:creationId xmlns:a16="http://schemas.microsoft.com/office/drawing/2014/main" id="{48E1CAB2-F1B3-4B45-B300-0D695950E3A9}"/>
              </a:ext>
            </a:extLst>
          </p:cNvPr>
          <p:cNvSpPr>
            <a:spLocks noGrp="1"/>
          </p:cNvSpPr>
          <p:nvPr>
            <p:ph type="body" idx="1"/>
          </p:nvPr>
        </p:nvSpPr>
        <p:spPr/>
        <p:txBody>
          <a:bodyPr/>
          <a:lstStyle/>
          <a:p>
            <a:pPr marL="101600" indent="0">
              <a:buNone/>
            </a:pPr>
            <a:r>
              <a:rPr lang="en-US" b="1" dirty="0"/>
              <a:t>Example of protected access modifier</a:t>
            </a:r>
          </a:p>
          <a:p>
            <a:r>
              <a:rPr lang="en-US" dirty="0"/>
              <a:t>In this example, we have created the two packages pack and </a:t>
            </a:r>
            <a:r>
              <a:rPr lang="en-US" dirty="0" err="1"/>
              <a:t>mypack</a:t>
            </a:r>
            <a:r>
              <a:rPr lang="en-US" dirty="0"/>
              <a:t>. The A class of pack package is public, so can be accessed from outside the package. But msg method of this package is declared as protected, so it can be accessed from outside the class only through inheritance.</a:t>
            </a:r>
            <a:endParaRPr lang="en-ID" dirty="0"/>
          </a:p>
          <a:p>
            <a:pPr marL="101600" indent="0">
              <a:buNone/>
            </a:pPr>
            <a:endParaRPr lang="en-ID" dirty="0"/>
          </a:p>
        </p:txBody>
      </p:sp>
      <p:sp>
        <p:nvSpPr>
          <p:cNvPr id="5" name="Slide Number Placeholder 4">
            <a:extLst>
              <a:ext uri="{FF2B5EF4-FFF2-40B4-BE49-F238E27FC236}">
                <a16:creationId xmlns:a16="http://schemas.microsoft.com/office/drawing/2014/main" id="{36F32EB9-0AC7-454C-8BCE-F383594F6F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pic>
        <p:nvPicPr>
          <p:cNvPr id="6" name="Picture 5">
            <a:extLst>
              <a:ext uri="{FF2B5EF4-FFF2-40B4-BE49-F238E27FC236}">
                <a16:creationId xmlns:a16="http://schemas.microsoft.com/office/drawing/2014/main" id="{22D34AE1-C6BD-4654-8400-BA3E8949C71D}"/>
              </a:ext>
            </a:extLst>
          </p:cNvPr>
          <p:cNvPicPr>
            <a:picLocks noChangeAspect="1"/>
          </p:cNvPicPr>
          <p:nvPr/>
        </p:nvPicPr>
        <p:blipFill>
          <a:blip r:embed="rId2"/>
          <a:stretch>
            <a:fillRect/>
          </a:stretch>
        </p:blipFill>
        <p:spPr>
          <a:xfrm>
            <a:off x="4396123" y="1447800"/>
            <a:ext cx="3186354" cy="971550"/>
          </a:xfrm>
          <a:prstGeom prst="rect">
            <a:avLst/>
          </a:prstGeom>
        </p:spPr>
      </p:pic>
      <p:pic>
        <p:nvPicPr>
          <p:cNvPr id="9" name="Picture 8">
            <a:extLst>
              <a:ext uri="{FF2B5EF4-FFF2-40B4-BE49-F238E27FC236}">
                <a16:creationId xmlns:a16="http://schemas.microsoft.com/office/drawing/2014/main" id="{C8DF4C19-6846-4A90-9DBF-7712E3BD1417}"/>
              </a:ext>
            </a:extLst>
          </p:cNvPr>
          <p:cNvPicPr>
            <a:picLocks noChangeAspect="1"/>
          </p:cNvPicPr>
          <p:nvPr/>
        </p:nvPicPr>
        <p:blipFill>
          <a:blip r:embed="rId3"/>
          <a:stretch>
            <a:fillRect/>
          </a:stretch>
        </p:blipFill>
        <p:spPr>
          <a:xfrm>
            <a:off x="4387656" y="2470200"/>
            <a:ext cx="3003744" cy="2106073"/>
          </a:xfrm>
          <a:prstGeom prst="rect">
            <a:avLst/>
          </a:prstGeom>
        </p:spPr>
      </p:pic>
    </p:spTree>
    <p:extLst>
      <p:ext uri="{BB962C8B-B14F-4D97-AF65-F5344CB8AC3E}">
        <p14:creationId xmlns:p14="http://schemas.microsoft.com/office/powerpoint/2010/main" val="32254083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68F2-F3BA-4215-983A-31AFD202282B}"/>
              </a:ext>
            </a:extLst>
          </p:cNvPr>
          <p:cNvSpPr>
            <a:spLocks noGrp="1"/>
          </p:cNvSpPr>
          <p:nvPr>
            <p:ph type="title"/>
          </p:nvPr>
        </p:nvSpPr>
        <p:spPr/>
        <p:txBody>
          <a:bodyPr/>
          <a:lstStyle/>
          <a:p>
            <a:r>
              <a:rPr lang="en-US" dirty="0"/>
              <a:t>4) public access modifier</a:t>
            </a:r>
            <a:endParaRPr lang="en-ID" dirty="0"/>
          </a:p>
        </p:txBody>
      </p:sp>
      <p:sp>
        <p:nvSpPr>
          <p:cNvPr id="3" name="Text Placeholder 2">
            <a:extLst>
              <a:ext uri="{FF2B5EF4-FFF2-40B4-BE49-F238E27FC236}">
                <a16:creationId xmlns:a16="http://schemas.microsoft.com/office/drawing/2014/main" id="{B75CBA4D-9BEE-4088-AB94-342AE685EE99}"/>
              </a:ext>
            </a:extLst>
          </p:cNvPr>
          <p:cNvSpPr>
            <a:spLocks noGrp="1"/>
          </p:cNvSpPr>
          <p:nvPr>
            <p:ph type="body" idx="1"/>
          </p:nvPr>
        </p:nvSpPr>
        <p:spPr/>
        <p:txBody>
          <a:bodyPr/>
          <a:lstStyle/>
          <a:p>
            <a:r>
              <a:rPr lang="en-US" dirty="0"/>
              <a:t>The public access modifier is accessible everywhere. It has the widest scope among all other modifiers.</a:t>
            </a:r>
            <a:endParaRPr lang="en-ID" dirty="0"/>
          </a:p>
        </p:txBody>
      </p:sp>
      <p:sp>
        <p:nvSpPr>
          <p:cNvPr id="5" name="Slide Number Placeholder 4">
            <a:extLst>
              <a:ext uri="{FF2B5EF4-FFF2-40B4-BE49-F238E27FC236}">
                <a16:creationId xmlns:a16="http://schemas.microsoft.com/office/drawing/2014/main" id="{D6934934-B030-4F72-8B74-937C5C190C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pic>
        <p:nvPicPr>
          <p:cNvPr id="8" name="Picture 7">
            <a:extLst>
              <a:ext uri="{FF2B5EF4-FFF2-40B4-BE49-F238E27FC236}">
                <a16:creationId xmlns:a16="http://schemas.microsoft.com/office/drawing/2014/main" id="{2CA0F642-D686-43E8-85FF-15C80BACFBC7}"/>
              </a:ext>
            </a:extLst>
          </p:cNvPr>
          <p:cNvPicPr>
            <a:picLocks noChangeAspect="1"/>
          </p:cNvPicPr>
          <p:nvPr/>
        </p:nvPicPr>
        <p:blipFill>
          <a:blip r:embed="rId2"/>
          <a:stretch>
            <a:fillRect/>
          </a:stretch>
        </p:blipFill>
        <p:spPr>
          <a:xfrm>
            <a:off x="1066800" y="2495550"/>
            <a:ext cx="3072535" cy="1225610"/>
          </a:xfrm>
          <a:prstGeom prst="rect">
            <a:avLst/>
          </a:prstGeom>
        </p:spPr>
      </p:pic>
      <p:pic>
        <p:nvPicPr>
          <p:cNvPr id="9" name="Picture 8">
            <a:extLst>
              <a:ext uri="{FF2B5EF4-FFF2-40B4-BE49-F238E27FC236}">
                <a16:creationId xmlns:a16="http://schemas.microsoft.com/office/drawing/2014/main" id="{F0649BBD-D3BD-45F2-9FA9-3FE0EA64D381}"/>
              </a:ext>
            </a:extLst>
          </p:cNvPr>
          <p:cNvPicPr>
            <a:picLocks noChangeAspect="1"/>
          </p:cNvPicPr>
          <p:nvPr/>
        </p:nvPicPr>
        <p:blipFill>
          <a:blip r:embed="rId3"/>
          <a:stretch>
            <a:fillRect/>
          </a:stretch>
        </p:blipFill>
        <p:spPr>
          <a:xfrm>
            <a:off x="4400328" y="1447248"/>
            <a:ext cx="3378300" cy="2096603"/>
          </a:xfrm>
          <a:prstGeom prst="rect">
            <a:avLst/>
          </a:prstGeom>
        </p:spPr>
      </p:pic>
    </p:spTree>
    <p:extLst>
      <p:ext uri="{BB962C8B-B14F-4D97-AF65-F5344CB8AC3E}">
        <p14:creationId xmlns:p14="http://schemas.microsoft.com/office/powerpoint/2010/main" val="2543443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14FB93-5B6A-45D0-A24E-38203C81B425}"/>
              </a:ext>
            </a:extLst>
          </p:cNvPr>
          <p:cNvSpPr>
            <a:spLocks noGrp="1"/>
          </p:cNvSpPr>
          <p:nvPr>
            <p:ph type="title"/>
          </p:nvPr>
        </p:nvSpPr>
        <p:spPr/>
        <p:txBody>
          <a:bodyPr/>
          <a:lstStyle/>
          <a:p>
            <a:r>
              <a:rPr lang="en-US" dirty="0"/>
              <a:t>Understanding all java access modifiers</a:t>
            </a:r>
            <a:endParaRPr lang="en-ID" dirty="0"/>
          </a:p>
        </p:txBody>
      </p:sp>
      <p:sp>
        <p:nvSpPr>
          <p:cNvPr id="7" name="Text Placeholder 6">
            <a:extLst>
              <a:ext uri="{FF2B5EF4-FFF2-40B4-BE49-F238E27FC236}">
                <a16:creationId xmlns:a16="http://schemas.microsoft.com/office/drawing/2014/main" id="{A3BD5E79-AF94-49BC-865B-065900E829A6}"/>
              </a:ext>
            </a:extLst>
          </p:cNvPr>
          <p:cNvSpPr>
            <a:spLocks noGrp="1"/>
          </p:cNvSpPr>
          <p:nvPr>
            <p:ph type="body" idx="1"/>
          </p:nvPr>
        </p:nvSpPr>
        <p:spPr/>
        <p:txBody>
          <a:bodyPr/>
          <a:lstStyle/>
          <a:p>
            <a:r>
              <a:rPr lang="en-US" dirty="0"/>
              <a:t>Let's understand the access modifiers by a simple table.</a:t>
            </a:r>
            <a:endParaRPr lang="en-ID" dirty="0"/>
          </a:p>
        </p:txBody>
      </p:sp>
      <p:sp>
        <p:nvSpPr>
          <p:cNvPr id="5" name="Slide Number Placeholder 4">
            <a:extLst>
              <a:ext uri="{FF2B5EF4-FFF2-40B4-BE49-F238E27FC236}">
                <a16:creationId xmlns:a16="http://schemas.microsoft.com/office/drawing/2014/main" id="{5D2438DC-6320-438B-B8B3-26C276D2F4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pic>
        <p:nvPicPr>
          <p:cNvPr id="8" name="Picture 7">
            <a:extLst>
              <a:ext uri="{FF2B5EF4-FFF2-40B4-BE49-F238E27FC236}">
                <a16:creationId xmlns:a16="http://schemas.microsoft.com/office/drawing/2014/main" id="{4FC83719-55A8-42C0-BBBE-6BC5A8E50504}"/>
              </a:ext>
            </a:extLst>
          </p:cNvPr>
          <p:cNvPicPr>
            <a:picLocks noChangeAspect="1"/>
          </p:cNvPicPr>
          <p:nvPr/>
        </p:nvPicPr>
        <p:blipFill>
          <a:blip r:embed="rId2"/>
          <a:stretch>
            <a:fillRect/>
          </a:stretch>
        </p:blipFill>
        <p:spPr>
          <a:xfrm>
            <a:off x="978542" y="1798425"/>
            <a:ext cx="7098658" cy="2203350"/>
          </a:xfrm>
          <a:prstGeom prst="rect">
            <a:avLst/>
          </a:prstGeom>
        </p:spPr>
      </p:pic>
    </p:spTree>
    <p:extLst>
      <p:ext uri="{BB962C8B-B14F-4D97-AF65-F5344CB8AC3E}">
        <p14:creationId xmlns:p14="http://schemas.microsoft.com/office/powerpoint/2010/main" val="2455784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BA9CB-2BBB-4E19-8FD0-A9A185335259}"/>
              </a:ext>
            </a:extLst>
          </p:cNvPr>
          <p:cNvSpPr>
            <a:spLocks noGrp="1"/>
          </p:cNvSpPr>
          <p:nvPr>
            <p:ph type="title"/>
          </p:nvPr>
        </p:nvSpPr>
        <p:spPr/>
        <p:txBody>
          <a:bodyPr/>
          <a:lstStyle/>
          <a:p>
            <a:r>
              <a:rPr lang="en-US" dirty="0"/>
              <a:t>Java access modifiers with method overriding</a:t>
            </a:r>
            <a:endParaRPr lang="en-ID" dirty="0"/>
          </a:p>
        </p:txBody>
      </p:sp>
      <p:sp>
        <p:nvSpPr>
          <p:cNvPr id="3" name="Text Placeholder 2">
            <a:extLst>
              <a:ext uri="{FF2B5EF4-FFF2-40B4-BE49-F238E27FC236}">
                <a16:creationId xmlns:a16="http://schemas.microsoft.com/office/drawing/2014/main" id="{D02ECEF1-6AE4-46EA-870F-8C0E9D298037}"/>
              </a:ext>
            </a:extLst>
          </p:cNvPr>
          <p:cNvSpPr>
            <a:spLocks noGrp="1"/>
          </p:cNvSpPr>
          <p:nvPr>
            <p:ph type="body" idx="1"/>
          </p:nvPr>
        </p:nvSpPr>
        <p:spPr/>
        <p:txBody>
          <a:bodyPr/>
          <a:lstStyle/>
          <a:p>
            <a:r>
              <a:rPr lang="en-US" dirty="0"/>
              <a:t>If you are overriding any method, overridden method (i.e. declared in subclass) must not be more restrictive.</a:t>
            </a:r>
          </a:p>
          <a:p>
            <a:pPr marL="76200" indent="0">
              <a:buNone/>
            </a:pPr>
            <a:endParaRPr lang="en-ID" dirty="0"/>
          </a:p>
        </p:txBody>
      </p:sp>
      <p:sp>
        <p:nvSpPr>
          <p:cNvPr id="4" name="Slide Number Placeholder 3">
            <a:extLst>
              <a:ext uri="{FF2B5EF4-FFF2-40B4-BE49-F238E27FC236}">
                <a16:creationId xmlns:a16="http://schemas.microsoft.com/office/drawing/2014/main" id="{AF6BB6D6-766C-4058-8B5F-F55B0602B5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pic>
        <p:nvPicPr>
          <p:cNvPr id="5" name="Picture 4">
            <a:extLst>
              <a:ext uri="{FF2B5EF4-FFF2-40B4-BE49-F238E27FC236}">
                <a16:creationId xmlns:a16="http://schemas.microsoft.com/office/drawing/2014/main" id="{F232CE82-7E64-49FF-AEA3-EB5E655240A6}"/>
              </a:ext>
            </a:extLst>
          </p:cNvPr>
          <p:cNvPicPr>
            <a:picLocks noChangeAspect="1"/>
          </p:cNvPicPr>
          <p:nvPr/>
        </p:nvPicPr>
        <p:blipFill>
          <a:blip r:embed="rId2"/>
          <a:stretch>
            <a:fillRect/>
          </a:stretch>
        </p:blipFill>
        <p:spPr>
          <a:xfrm>
            <a:off x="990600" y="2038350"/>
            <a:ext cx="3886200" cy="2324932"/>
          </a:xfrm>
          <a:prstGeom prst="rect">
            <a:avLst/>
          </a:prstGeom>
        </p:spPr>
      </p:pic>
    </p:spTree>
    <p:extLst>
      <p:ext uri="{BB962C8B-B14F-4D97-AF65-F5344CB8AC3E}">
        <p14:creationId xmlns:p14="http://schemas.microsoft.com/office/powerpoint/2010/main" val="8929695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err="1"/>
              <a:t>Encaptulation</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572461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0BA0DD-4B5C-440B-BE19-120C94E80688}"/>
              </a:ext>
            </a:extLst>
          </p:cNvPr>
          <p:cNvSpPr>
            <a:spLocks noGrp="1"/>
          </p:cNvSpPr>
          <p:nvPr>
            <p:ph type="title"/>
          </p:nvPr>
        </p:nvSpPr>
        <p:spPr/>
        <p:txBody>
          <a:bodyPr/>
          <a:lstStyle/>
          <a:p>
            <a:r>
              <a:rPr lang="en-US" dirty="0"/>
              <a:t>Encapsulation in Java</a:t>
            </a:r>
            <a:endParaRPr lang="en-ID" dirty="0"/>
          </a:p>
        </p:txBody>
      </p:sp>
      <p:sp>
        <p:nvSpPr>
          <p:cNvPr id="6" name="Text Placeholder 5">
            <a:extLst>
              <a:ext uri="{FF2B5EF4-FFF2-40B4-BE49-F238E27FC236}">
                <a16:creationId xmlns:a16="http://schemas.microsoft.com/office/drawing/2014/main" id="{1C763979-DC12-4E8C-B706-382AA0CF5A92}"/>
              </a:ext>
            </a:extLst>
          </p:cNvPr>
          <p:cNvSpPr>
            <a:spLocks noGrp="1"/>
          </p:cNvSpPr>
          <p:nvPr>
            <p:ph type="body" idx="1"/>
          </p:nvPr>
        </p:nvSpPr>
        <p:spPr/>
        <p:txBody>
          <a:bodyPr/>
          <a:lstStyle/>
          <a:p>
            <a:r>
              <a:rPr lang="en-US" dirty="0"/>
              <a:t>Encapsulation in Java is a process of wrapping code and data together into a single unit, for example, a capsule which is mixed of several medicines.</a:t>
            </a:r>
          </a:p>
          <a:p>
            <a:r>
              <a:rPr lang="en-US" dirty="0"/>
              <a:t>We can create a fully encapsulated class in Java by making all the data members of the class private. Now we can use setter and getter methods to set and get the data in it.</a:t>
            </a:r>
          </a:p>
          <a:p>
            <a:r>
              <a:rPr lang="en-US" dirty="0"/>
              <a:t>The Java Bean class is the example of a fully encapsulated class.</a:t>
            </a:r>
            <a:endParaRPr lang="en-ID" dirty="0"/>
          </a:p>
        </p:txBody>
      </p:sp>
      <p:sp>
        <p:nvSpPr>
          <p:cNvPr id="4" name="Slide Number Placeholder 3">
            <a:extLst>
              <a:ext uri="{FF2B5EF4-FFF2-40B4-BE49-F238E27FC236}">
                <a16:creationId xmlns:a16="http://schemas.microsoft.com/office/drawing/2014/main" id="{1ECD9454-C90A-4A24-8153-C2BE958D5F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Tree>
    <p:extLst>
      <p:ext uri="{BB962C8B-B14F-4D97-AF65-F5344CB8AC3E}">
        <p14:creationId xmlns:p14="http://schemas.microsoft.com/office/powerpoint/2010/main" val="25339774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673-44F7-4DA7-BEFE-217F20AE3FF1}"/>
              </a:ext>
            </a:extLst>
          </p:cNvPr>
          <p:cNvSpPr>
            <a:spLocks noGrp="1"/>
          </p:cNvSpPr>
          <p:nvPr>
            <p:ph type="title"/>
          </p:nvPr>
        </p:nvSpPr>
        <p:spPr/>
        <p:txBody>
          <a:bodyPr/>
          <a:lstStyle/>
          <a:p>
            <a:r>
              <a:rPr lang="en-US" dirty="0"/>
              <a:t>Advantage of Encapsulation in Java</a:t>
            </a:r>
            <a:endParaRPr lang="en-ID" dirty="0"/>
          </a:p>
        </p:txBody>
      </p:sp>
      <p:sp>
        <p:nvSpPr>
          <p:cNvPr id="3" name="Text Placeholder 2">
            <a:extLst>
              <a:ext uri="{FF2B5EF4-FFF2-40B4-BE49-F238E27FC236}">
                <a16:creationId xmlns:a16="http://schemas.microsoft.com/office/drawing/2014/main" id="{C199F9E2-0772-4DCE-A230-A43F3BA23A03}"/>
              </a:ext>
            </a:extLst>
          </p:cNvPr>
          <p:cNvSpPr>
            <a:spLocks noGrp="1"/>
          </p:cNvSpPr>
          <p:nvPr>
            <p:ph type="body" idx="1"/>
          </p:nvPr>
        </p:nvSpPr>
        <p:spPr>
          <a:xfrm>
            <a:off x="814274" y="1327350"/>
            <a:ext cx="7034325" cy="3145500"/>
          </a:xfrm>
        </p:spPr>
        <p:txBody>
          <a:bodyPr/>
          <a:lstStyle/>
          <a:p>
            <a:r>
              <a:rPr lang="en-US" dirty="0"/>
              <a:t>By providing only a setter or getter method, you can make the class read-only or write-only. In other words, you can skip the getter or setter methods.</a:t>
            </a:r>
          </a:p>
          <a:p>
            <a:r>
              <a:rPr lang="en-US" dirty="0"/>
              <a:t>It provides you the control over the data. Suppose you want to set the value of id which should be greater than 100 only, you can write the logic inside the setter method. You can write the logic not to store the negative numbers in the setter methods.</a:t>
            </a:r>
          </a:p>
          <a:p>
            <a:r>
              <a:rPr lang="en-US" dirty="0"/>
              <a:t>It is a way to achieve data hiding in Java because other class will not be able to access the data through the private data members.</a:t>
            </a:r>
          </a:p>
          <a:p>
            <a:r>
              <a:rPr lang="en-US" dirty="0"/>
              <a:t>The encapsulate class is easy to test. So, it is better for unit testing.</a:t>
            </a:r>
          </a:p>
          <a:p>
            <a:r>
              <a:rPr lang="en-US" dirty="0"/>
              <a:t>The standard IDE's are providing the facility to generate the getters and setters. So, it is easy and fast to create an encapsulated class in Java.</a:t>
            </a:r>
            <a:endParaRPr lang="en-ID" dirty="0"/>
          </a:p>
        </p:txBody>
      </p:sp>
      <p:sp>
        <p:nvSpPr>
          <p:cNvPr id="4" name="Slide Number Placeholder 3">
            <a:extLst>
              <a:ext uri="{FF2B5EF4-FFF2-40B4-BE49-F238E27FC236}">
                <a16:creationId xmlns:a16="http://schemas.microsoft.com/office/drawing/2014/main" id="{ADD47941-2735-4D02-99F6-1CA099E128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5620104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56BE-AB0F-47DC-8F03-7F4378B3FCED}"/>
              </a:ext>
            </a:extLst>
          </p:cNvPr>
          <p:cNvSpPr>
            <a:spLocks noGrp="1"/>
          </p:cNvSpPr>
          <p:nvPr>
            <p:ph type="title"/>
          </p:nvPr>
        </p:nvSpPr>
        <p:spPr/>
        <p:txBody>
          <a:bodyPr/>
          <a:lstStyle/>
          <a:p>
            <a:r>
              <a:rPr lang="en-US" dirty="0"/>
              <a:t>Simple Example of Encapsulation in Java</a:t>
            </a:r>
            <a:endParaRPr lang="en-ID" dirty="0"/>
          </a:p>
        </p:txBody>
      </p:sp>
      <p:sp>
        <p:nvSpPr>
          <p:cNvPr id="3" name="Text Placeholder 2">
            <a:extLst>
              <a:ext uri="{FF2B5EF4-FFF2-40B4-BE49-F238E27FC236}">
                <a16:creationId xmlns:a16="http://schemas.microsoft.com/office/drawing/2014/main" id="{5C0366CB-77A4-4770-A92E-FC0E98A75EEF}"/>
              </a:ext>
            </a:extLst>
          </p:cNvPr>
          <p:cNvSpPr>
            <a:spLocks noGrp="1"/>
          </p:cNvSpPr>
          <p:nvPr>
            <p:ph type="body" idx="1"/>
          </p:nvPr>
        </p:nvSpPr>
        <p:spPr/>
        <p:txBody>
          <a:bodyPr/>
          <a:lstStyle/>
          <a:p>
            <a:r>
              <a:rPr lang="en-US" dirty="0"/>
              <a:t>Let's see the simple example of encapsulation that has only one field with its setter and getter methods.</a:t>
            </a:r>
            <a:endParaRPr lang="en-ID" dirty="0"/>
          </a:p>
        </p:txBody>
      </p:sp>
      <p:sp>
        <p:nvSpPr>
          <p:cNvPr id="4" name="Slide Number Placeholder 3">
            <a:extLst>
              <a:ext uri="{FF2B5EF4-FFF2-40B4-BE49-F238E27FC236}">
                <a16:creationId xmlns:a16="http://schemas.microsoft.com/office/drawing/2014/main" id="{8C1AAD52-0056-414C-B704-764FE49509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pic>
        <p:nvPicPr>
          <p:cNvPr id="5" name="Picture 4">
            <a:extLst>
              <a:ext uri="{FF2B5EF4-FFF2-40B4-BE49-F238E27FC236}">
                <a16:creationId xmlns:a16="http://schemas.microsoft.com/office/drawing/2014/main" id="{F4518219-A942-47AB-925C-1C04C1CFDAF5}"/>
              </a:ext>
            </a:extLst>
          </p:cNvPr>
          <p:cNvPicPr>
            <a:picLocks noChangeAspect="1"/>
          </p:cNvPicPr>
          <p:nvPr/>
        </p:nvPicPr>
        <p:blipFill>
          <a:blip r:embed="rId2"/>
          <a:stretch>
            <a:fillRect/>
          </a:stretch>
        </p:blipFill>
        <p:spPr>
          <a:xfrm>
            <a:off x="990600" y="2038351"/>
            <a:ext cx="2971800" cy="2492260"/>
          </a:xfrm>
          <a:prstGeom prst="rect">
            <a:avLst/>
          </a:prstGeom>
        </p:spPr>
      </p:pic>
      <p:pic>
        <p:nvPicPr>
          <p:cNvPr id="6" name="Picture 5">
            <a:extLst>
              <a:ext uri="{FF2B5EF4-FFF2-40B4-BE49-F238E27FC236}">
                <a16:creationId xmlns:a16="http://schemas.microsoft.com/office/drawing/2014/main" id="{D7EFCD25-E3E6-4F61-AF3B-29F6F59B8032}"/>
              </a:ext>
            </a:extLst>
          </p:cNvPr>
          <p:cNvPicPr>
            <a:picLocks noChangeAspect="1"/>
          </p:cNvPicPr>
          <p:nvPr/>
        </p:nvPicPr>
        <p:blipFill>
          <a:blip r:embed="rId3"/>
          <a:stretch>
            <a:fillRect/>
          </a:stretch>
        </p:blipFill>
        <p:spPr>
          <a:xfrm>
            <a:off x="4343400" y="2044701"/>
            <a:ext cx="2514600" cy="2225040"/>
          </a:xfrm>
          <a:prstGeom prst="rect">
            <a:avLst/>
          </a:prstGeom>
        </p:spPr>
      </p:pic>
    </p:spTree>
    <p:extLst>
      <p:ext uri="{BB962C8B-B14F-4D97-AF65-F5344CB8AC3E}">
        <p14:creationId xmlns:p14="http://schemas.microsoft.com/office/powerpoint/2010/main" val="40860411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A550-0CFF-4143-8EDA-6F8E58005C6D}"/>
              </a:ext>
            </a:extLst>
          </p:cNvPr>
          <p:cNvSpPr>
            <a:spLocks noGrp="1"/>
          </p:cNvSpPr>
          <p:nvPr>
            <p:ph type="title"/>
          </p:nvPr>
        </p:nvSpPr>
        <p:spPr/>
        <p:txBody>
          <a:bodyPr/>
          <a:lstStyle/>
          <a:p>
            <a:r>
              <a:rPr lang="en-ID" dirty="0"/>
              <a:t>Read-Only class</a:t>
            </a:r>
          </a:p>
        </p:txBody>
      </p:sp>
      <p:pic>
        <p:nvPicPr>
          <p:cNvPr id="5" name="Picture 4">
            <a:extLst>
              <a:ext uri="{FF2B5EF4-FFF2-40B4-BE49-F238E27FC236}">
                <a16:creationId xmlns:a16="http://schemas.microsoft.com/office/drawing/2014/main" id="{693F9772-3B6E-4AEE-A3C4-91149B96FABC}"/>
              </a:ext>
            </a:extLst>
          </p:cNvPr>
          <p:cNvPicPr>
            <a:picLocks noChangeAspect="1"/>
          </p:cNvPicPr>
          <p:nvPr/>
        </p:nvPicPr>
        <p:blipFill>
          <a:blip r:embed="rId2"/>
          <a:stretch>
            <a:fillRect/>
          </a:stretch>
        </p:blipFill>
        <p:spPr>
          <a:xfrm>
            <a:off x="814275" y="1428750"/>
            <a:ext cx="2386125" cy="1657651"/>
          </a:xfrm>
          <a:prstGeom prst="rect">
            <a:avLst/>
          </a:prstGeom>
        </p:spPr>
      </p:pic>
      <p:sp>
        <p:nvSpPr>
          <p:cNvPr id="3" name="Text Placeholder 2">
            <a:extLst>
              <a:ext uri="{FF2B5EF4-FFF2-40B4-BE49-F238E27FC236}">
                <a16:creationId xmlns:a16="http://schemas.microsoft.com/office/drawing/2014/main" id="{8175CBEA-A0BE-4F82-AA7B-E76E0C20A497}"/>
              </a:ext>
            </a:extLst>
          </p:cNvPr>
          <p:cNvSpPr>
            <a:spLocks noGrp="1"/>
          </p:cNvSpPr>
          <p:nvPr>
            <p:ph type="body" idx="1"/>
          </p:nvPr>
        </p:nvSpPr>
        <p:spPr>
          <a:xfrm>
            <a:off x="3352800" y="1327350"/>
            <a:ext cx="4724399" cy="3145500"/>
          </a:xfrm>
        </p:spPr>
        <p:txBody>
          <a:bodyPr/>
          <a:lstStyle/>
          <a:p>
            <a:r>
              <a:rPr lang="en-US" sz="1400" dirty="0"/>
              <a:t>Now, you can't change the value of the college data member which is "AKG".</a:t>
            </a:r>
            <a:endParaRPr lang="en-ID" sz="1400" dirty="0"/>
          </a:p>
        </p:txBody>
      </p:sp>
      <p:sp>
        <p:nvSpPr>
          <p:cNvPr id="4" name="Slide Number Placeholder 3">
            <a:extLst>
              <a:ext uri="{FF2B5EF4-FFF2-40B4-BE49-F238E27FC236}">
                <a16:creationId xmlns:a16="http://schemas.microsoft.com/office/drawing/2014/main" id="{1241A2DC-F103-4948-83B0-53C56031A3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pic>
        <p:nvPicPr>
          <p:cNvPr id="6" name="Picture 5">
            <a:extLst>
              <a:ext uri="{FF2B5EF4-FFF2-40B4-BE49-F238E27FC236}">
                <a16:creationId xmlns:a16="http://schemas.microsoft.com/office/drawing/2014/main" id="{B2D9C059-156C-403E-B310-1FD7F0B472BB}"/>
              </a:ext>
            </a:extLst>
          </p:cNvPr>
          <p:cNvPicPr>
            <a:picLocks noChangeAspect="1"/>
          </p:cNvPicPr>
          <p:nvPr/>
        </p:nvPicPr>
        <p:blipFill>
          <a:blip r:embed="rId3"/>
          <a:stretch>
            <a:fillRect/>
          </a:stretch>
        </p:blipFill>
        <p:spPr>
          <a:xfrm>
            <a:off x="3560475" y="2038350"/>
            <a:ext cx="3145125" cy="307675"/>
          </a:xfrm>
          <a:prstGeom prst="rect">
            <a:avLst/>
          </a:prstGeom>
        </p:spPr>
      </p:pic>
    </p:spTree>
    <p:extLst>
      <p:ext uri="{BB962C8B-B14F-4D97-AF65-F5344CB8AC3E}">
        <p14:creationId xmlns:p14="http://schemas.microsoft.com/office/powerpoint/2010/main" val="15712553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6B55-DB4F-4206-AAA4-BA09E301AAA8}"/>
              </a:ext>
            </a:extLst>
          </p:cNvPr>
          <p:cNvSpPr>
            <a:spLocks noGrp="1"/>
          </p:cNvSpPr>
          <p:nvPr>
            <p:ph type="title"/>
          </p:nvPr>
        </p:nvSpPr>
        <p:spPr/>
        <p:txBody>
          <a:bodyPr/>
          <a:lstStyle/>
          <a:p>
            <a:r>
              <a:rPr lang="en-ID" dirty="0"/>
              <a:t>Write-Only class</a:t>
            </a:r>
          </a:p>
        </p:txBody>
      </p:sp>
      <p:sp>
        <p:nvSpPr>
          <p:cNvPr id="3" name="Text Placeholder 2">
            <a:extLst>
              <a:ext uri="{FF2B5EF4-FFF2-40B4-BE49-F238E27FC236}">
                <a16:creationId xmlns:a16="http://schemas.microsoft.com/office/drawing/2014/main" id="{6C654041-8481-4567-9A47-AAF849121481}"/>
              </a:ext>
            </a:extLst>
          </p:cNvPr>
          <p:cNvSpPr>
            <a:spLocks noGrp="1"/>
          </p:cNvSpPr>
          <p:nvPr>
            <p:ph type="body" idx="1"/>
          </p:nvPr>
        </p:nvSpPr>
        <p:spPr>
          <a:xfrm>
            <a:off x="3809999" y="1327350"/>
            <a:ext cx="4519726" cy="3145500"/>
          </a:xfrm>
        </p:spPr>
        <p:txBody>
          <a:bodyPr/>
          <a:lstStyle/>
          <a:p>
            <a:r>
              <a:rPr lang="en-US" sz="1400" dirty="0"/>
              <a:t>Now, you can't get the value of the college, you can only change the value of college data member.</a:t>
            </a:r>
            <a:endParaRPr lang="en-ID" sz="1400" dirty="0"/>
          </a:p>
        </p:txBody>
      </p:sp>
      <p:sp>
        <p:nvSpPr>
          <p:cNvPr id="4" name="Slide Number Placeholder 3">
            <a:extLst>
              <a:ext uri="{FF2B5EF4-FFF2-40B4-BE49-F238E27FC236}">
                <a16:creationId xmlns:a16="http://schemas.microsoft.com/office/drawing/2014/main" id="{9BBA3FBC-BD76-436E-B764-F9ACA32598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pic>
        <p:nvPicPr>
          <p:cNvPr id="5" name="Picture 4">
            <a:extLst>
              <a:ext uri="{FF2B5EF4-FFF2-40B4-BE49-F238E27FC236}">
                <a16:creationId xmlns:a16="http://schemas.microsoft.com/office/drawing/2014/main" id="{2A61F376-1224-4134-B9BF-14E288286EDE}"/>
              </a:ext>
            </a:extLst>
          </p:cNvPr>
          <p:cNvPicPr>
            <a:picLocks noChangeAspect="1"/>
          </p:cNvPicPr>
          <p:nvPr/>
        </p:nvPicPr>
        <p:blipFill>
          <a:blip r:embed="rId2"/>
          <a:stretch>
            <a:fillRect/>
          </a:stretch>
        </p:blipFill>
        <p:spPr>
          <a:xfrm>
            <a:off x="814276" y="1504951"/>
            <a:ext cx="2490900" cy="1572067"/>
          </a:xfrm>
          <a:prstGeom prst="rect">
            <a:avLst/>
          </a:prstGeom>
        </p:spPr>
      </p:pic>
      <p:pic>
        <p:nvPicPr>
          <p:cNvPr id="6" name="Picture 5">
            <a:extLst>
              <a:ext uri="{FF2B5EF4-FFF2-40B4-BE49-F238E27FC236}">
                <a16:creationId xmlns:a16="http://schemas.microsoft.com/office/drawing/2014/main" id="{78AE0064-855C-45C8-9145-79DE400EB586}"/>
              </a:ext>
            </a:extLst>
          </p:cNvPr>
          <p:cNvPicPr>
            <a:picLocks noChangeAspect="1"/>
          </p:cNvPicPr>
          <p:nvPr/>
        </p:nvPicPr>
        <p:blipFill>
          <a:blip r:embed="rId3"/>
          <a:stretch>
            <a:fillRect/>
          </a:stretch>
        </p:blipFill>
        <p:spPr>
          <a:xfrm>
            <a:off x="3962400" y="1973022"/>
            <a:ext cx="4872149" cy="598728"/>
          </a:xfrm>
          <a:prstGeom prst="rect">
            <a:avLst/>
          </a:prstGeom>
        </p:spPr>
      </p:pic>
    </p:spTree>
    <p:extLst>
      <p:ext uri="{BB962C8B-B14F-4D97-AF65-F5344CB8AC3E}">
        <p14:creationId xmlns:p14="http://schemas.microsoft.com/office/powerpoint/2010/main" val="190357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D8A0-5F1D-49C7-92B1-4EF93D0B3601}"/>
              </a:ext>
            </a:extLst>
          </p:cNvPr>
          <p:cNvSpPr>
            <a:spLocks noGrp="1"/>
          </p:cNvSpPr>
          <p:nvPr>
            <p:ph type="title"/>
          </p:nvPr>
        </p:nvSpPr>
        <p:spPr/>
        <p:txBody>
          <a:bodyPr/>
          <a:lstStyle/>
          <a:p>
            <a:r>
              <a:rPr lang="en-US" dirty="0"/>
              <a:t>Points to Remember</a:t>
            </a:r>
            <a:endParaRPr lang="en-ID" dirty="0"/>
          </a:p>
        </p:txBody>
      </p:sp>
      <p:sp>
        <p:nvSpPr>
          <p:cNvPr id="3" name="Text Placeholder 2">
            <a:extLst>
              <a:ext uri="{FF2B5EF4-FFF2-40B4-BE49-F238E27FC236}">
                <a16:creationId xmlns:a16="http://schemas.microsoft.com/office/drawing/2014/main" id="{DA06D4B2-284D-4210-A972-4157EEC42903}"/>
              </a:ext>
            </a:extLst>
          </p:cNvPr>
          <p:cNvSpPr>
            <a:spLocks noGrp="1"/>
          </p:cNvSpPr>
          <p:nvPr>
            <p:ph type="body" idx="1"/>
          </p:nvPr>
        </p:nvSpPr>
        <p:spPr/>
        <p:txBody>
          <a:bodyPr/>
          <a:lstStyle/>
          <a:p>
            <a:r>
              <a:rPr lang="en-US" dirty="0"/>
              <a:t>An abstract class must be declared with an abstract keyword.</a:t>
            </a:r>
          </a:p>
          <a:p>
            <a:r>
              <a:rPr lang="en-US" dirty="0"/>
              <a:t>It can have abstract and non-abstract methods.</a:t>
            </a:r>
          </a:p>
          <a:p>
            <a:r>
              <a:rPr lang="en-US" dirty="0"/>
              <a:t>It cannot be instantiated.</a:t>
            </a:r>
          </a:p>
          <a:p>
            <a:r>
              <a:rPr lang="en-US" dirty="0"/>
              <a:t>It can have constructors and static methods also.</a:t>
            </a:r>
          </a:p>
          <a:p>
            <a:r>
              <a:rPr lang="en-US" dirty="0"/>
              <a:t>It can have final methods which will force the subclass not to change the body of the method.</a:t>
            </a:r>
            <a:endParaRPr lang="en-ID" dirty="0"/>
          </a:p>
          <a:p>
            <a:endParaRPr lang="en-ID" dirty="0"/>
          </a:p>
        </p:txBody>
      </p:sp>
      <p:sp>
        <p:nvSpPr>
          <p:cNvPr id="5" name="Slide Number Placeholder 4">
            <a:extLst>
              <a:ext uri="{FF2B5EF4-FFF2-40B4-BE49-F238E27FC236}">
                <a16:creationId xmlns:a16="http://schemas.microsoft.com/office/drawing/2014/main" id="{9BDF99BA-A940-417E-A8DE-61569AC96C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id="{EED7346D-93DC-4CCF-8E16-F4C6F1E12338}"/>
              </a:ext>
            </a:extLst>
          </p:cNvPr>
          <p:cNvPicPr>
            <a:picLocks noChangeAspect="1"/>
          </p:cNvPicPr>
          <p:nvPr/>
        </p:nvPicPr>
        <p:blipFill>
          <a:blip r:embed="rId2"/>
          <a:stretch>
            <a:fillRect/>
          </a:stretch>
        </p:blipFill>
        <p:spPr>
          <a:xfrm>
            <a:off x="4572000" y="1537988"/>
            <a:ext cx="3757725" cy="2923980"/>
          </a:xfrm>
          <a:prstGeom prst="rect">
            <a:avLst/>
          </a:prstGeom>
        </p:spPr>
      </p:pic>
    </p:spTree>
    <p:extLst>
      <p:ext uri="{BB962C8B-B14F-4D97-AF65-F5344CB8AC3E}">
        <p14:creationId xmlns:p14="http://schemas.microsoft.com/office/powerpoint/2010/main" val="33481307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70A0-BB3F-474A-9AB4-488DD7F4A729}"/>
              </a:ext>
            </a:extLst>
          </p:cNvPr>
          <p:cNvSpPr>
            <a:spLocks noGrp="1"/>
          </p:cNvSpPr>
          <p:nvPr>
            <p:ph type="title"/>
          </p:nvPr>
        </p:nvSpPr>
        <p:spPr/>
        <p:txBody>
          <a:bodyPr/>
          <a:lstStyle/>
          <a:p>
            <a:r>
              <a:rPr lang="en-US" dirty="0"/>
              <a:t>Abstract Method in Java</a:t>
            </a:r>
            <a:endParaRPr lang="en-ID" dirty="0"/>
          </a:p>
        </p:txBody>
      </p:sp>
      <p:sp>
        <p:nvSpPr>
          <p:cNvPr id="3" name="Text Placeholder 2">
            <a:extLst>
              <a:ext uri="{FF2B5EF4-FFF2-40B4-BE49-F238E27FC236}">
                <a16:creationId xmlns:a16="http://schemas.microsoft.com/office/drawing/2014/main" id="{51EF0905-3D00-49AD-BF7B-27FA65AB1CF7}"/>
              </a:ext>
            </a:extLst>
          </p:cNvPr>
          <p:cNvSpPr>
            <a:spLocks noGrp="1"/>
          </p:cNvSpPr>
          <p:nvPr>
            <p:ph type="body" idx="1"/>
          </p:nvPr>
        </p:nvSpPr>
        <p:spPr/>
        <p:txBody>
          <a:bodyPr/>
          <a:lstStyle/>
          <a:p>
            <a:r>
              <a:rPr lang="en-US" dirty="0"/>
              <a:t>A method which is declared as abstract and does not have implementation is known as an abstract method.</a:t>
            </a:r>
            <a:endParaRPr lang="en-ID" dirty="0"/>
          </a:p>
        </p:txBody>
      </p:sp>
      <p:sp>
        <p:nvSpPr>
          <p:cNvPr id="5" name="Slide Number Placeholder 4">
            <a:extLst>
              <a:ext uri="{FF2B5EF4-FFF2-40B4-BE49-F238E27FC236}">
                <a16:creationId xmlns:a16="http://schemas.microsoft.com/office/drawing/2014/main" id="{3ECAF9CE-D90E-445E-8B90-AE5BF64370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D2CD9CC1-5B27-47A4-9F8A-738FCD6ECE7B}"/>
              </a:ext>
            </a:extLst>
          </p:cNvPr>
          <p:cNvPicPr>
            <a:picLocks noChangeAspect="1"/>
          </p:cNvPicPr>
          <p:nvPr/>
        </p:nvPicPr>
        <p:blipFill>
          <a:blip r:embed="rId2"/>
          <a:stretch>
            <a:fillRect/>
          </a:stretch>
        </p:blipFill>
        <p:spPr>
          <a:xfrm>
            <a:off x="990600" y="2495550"/>
            <a:ext cx="2409825" cy="704850"/>
          </a:xfrm>
          <a:prstGeom prst="rect">
            <a:avLst/>
          </a:prstGeom>
        </p:spPr>
      </p:pic>
      <p:pic>
        <p:nvPicPr>
          <p:cNvPr id="7" name="Picture 6">
            <a:extLst>
              <a:ext uri="{FF2B5EF4-FFF2-40B4-BE49-F238E27FC236}">
                <a16:creationId xmlns:a16="http://schemas.microsoft.com/office/drawing/2014/main" id="{7F1F4A09-8C83-4FBB-9C1B-E11D870AE3CA}"/>
              </a:ext>
            </a:extLst>
          </p:cNvPr>
          <p:cNvPicPr>
            <a:picLocks noChangeAspect="1"/>
          </p:cNvPicPr>
          <p:nvPr/>
        </p:nvPicPr>
        <p:blipFill>
          <a:blip r:embed="rId3"/>
          <a:stretch>
            <a:fillRect/>
          </a:stretch>
        </p:blipFill>
        <p:spPr>
          <a:xfrm>
            <a:off x="4368900" y="1532987"/>
            <a:ext cx="3609975" cy="1885950"/>
          </a:xfrm>
          <a:prstGeom prst="rect">
            <a:avLst/>
          </a:prstGeom>
        </p:spPr>
      </p:pic>
    </p:spTree>
    <p:extLst>
      <p:ext uri="{BB962C8B-B14F-4D97-AF65-F5344CB8AC3E}">
        <p14:creationId xmlns:p14="http://schemas.microsoft.com/office/powerpoint/2010/main" val="255244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F450-5422-4448-8052-B31E136A585B}"/>
              </a:ext>
            </a:extLst>
          </p:cNvPr>
          <p:cNvSpPr>
            <a:spLocks noGrp="1"/>
          </p:cNvSpPr>
          <p:nvPr>
            <p:ph type="title"/>
          </p:nvPr>
        </p:nvSpPr>
        <p:spPr/>
        <p:txBody>
          <a:bodyPr/>
          <a:lstStyle/>
          <a:p>
            <a:r>
              <a:rPr lang="en-US" dirty="0"/>
              <a:t>Understanding the real scenario of Abstract class</a:t>
            </a:r>
            <a:endParaRPr lang="en-ID" dirty="0"/>
          </a:p>
        </p:txBody>
      </p:sp>
      <p:sp>
        <p:nvSpPr>
          <p:cNvPr id="3" name="Text Placeholder 2">
            <a:extLst>
              <a:ext uri="{FF2B5EF4-FFF2-40B4-BE49-F238E27FC236}">
                <a16:creationId xmlns:a16="http://schemas.microsoft.com/office/drawing/2014/main" id="{294B6CA9-C5F0-444B-BD38-2F1241C87979}"/>
              </a:ext>
            </a:extLst>
          </p:cNvPr>
          <p:cNvSpPr>
            <a:spLocks noGrp="1"/>
          </p:cNvSpPr>
          <p:nvPr>
            <p:ph type="body" idx="1"/>
          </p:nvPr>
        </p:nvSpPr>
        <p:spPr/>
        <p:txBody>
          <a:bodyPr/>
          <a:lstStyle/>
          <a:p>
            <a:r>
              <a:rPr lang="en-US" dirty="0"/>
              <a:t>In this example, Shape is the abstract class, and its implementation is provided by the Rectangle and Circle classes.</a:t>
            </a:r>
          </a:p>
          <a:p>
            <a:r>
              <a:rPr lang="en-US" dirty="0"/>
              <a:t>Mostly, we don't know about the implementation class (which is hidden to the end user), and an object of the implementation class is provided by the factory method.</a:t>
            </a:r>
          </a:p>
          <a:p>
            <a:endParaRPr lang="en-US" dirty="0"/>
          </a:p>
          <a:p>
            <a:endParaRPr lang="en-US" dirty="0"/>
          </a:p>
        </p:txBody>
      </p:sp>
      <p:sp>
        <p:nvSpPr>
          <p:cNvPr id="4" name="Text Placeholder 3">
            <a:extLst>
              <a:ext uri="{FF2B5EF4-FFF2-40B4-BE49-F238E27FC236}">
                <a16:creationId xmlns:a16="http://schemas.microsoft.com/office/drawing/2014/main" id="{9DC018E4-B0EA-47C5-8D65-9774101E3F2A}"/>
              </a:ext>
            </a:extLst>
          </p:cNvPr>
          <p:cNvSpPr>
            <a:spLocks noGrp="1"/>
          </p:cNvSpPr>
          <p:nvPr>
            <p:ph type="body" idx="2"/>
          </p:nvPr>
        </p:nvSpPr>
        <p:spPr/>
        <p:txBody>
          <a:bodyPr/>
          <a:lstStyle/>
          <a:p>
            <a:r>
              <a:rPr lang="en-US" dirty="0"/>
              <a:t>A factory method is a method that returns the instance of the class. We will learn about the factory method later.</a:t>
            </a:r>
          </a:p>
          <a:p>
            <a:r>
              <a:rPr lang="en-US" dirty="0"/>
              <a:t>In this example, if you create the instance of Rectangle class, draw() method of Rectangle class will be invoked.</a:t>
            </a:r>
            <a:endParaRPr lang="en-ID" dirty="0"/>
          </a:p>
          <a:p>
            <a:endParaRPr lang="en-ID" dirty="0"/>
          </a:p>
        </p:txBody>
      </p:sp>
      <p:sp>
        <p:nvSpPr>
          <p:cNvPr id="5" name="Slide Number Placeholder 4">
            <a:extLst>
              <a:ext uri="{FF2B5EF4-FFF2-40B4-BE49-F238E27FC236}">
                <a16:creationId xmlns:a16="http://schemas.microsoft.com/office/drawing/2014/main" id="{B9B096B3-CE56-4D89-9C70-9110C2266B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610588506"/>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7231</TotalTime>
  <Words>2984</Words>
  <Application>Microsoft Office PowerPoint</Application>
  <PresentationFormat>On-screen Show (16:9)</PresentationFormat>
  <Paragraphs>306</Paragraphs>
  <Slides>72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Roboto Condensed</vt:lpstr>
      <vt:lpstr>Arial</vt:lpstr>
      <vt:lpstr>Roboto Condensed Light</vt:lpstr>
      <vt:lpstr>Arvo</vt:lpstr>
      <vt:lpstr>Salerio template</vt:lpstr>
      <vt:lpstr>Java – Logic Day 07</vt:lpstr>
      <vt:lpstr>Day 07</vt:lpstr>
      <vt:lpstr>Goal Material</vt:lpstr>
      <vt:lpstr>Day 07</vt:lpstr>
      <vt:lpstr>Abstraction</vt:lpstr>
      <vt:lpstr>Abstract class in Java</vt:lpstr>
      <vt:lpstr>Points to Remember</vt:lpstr>
      <vt:lpstr>Abstract Method in Java</vt:lpstr>
      <vt:lpstr>Understanding the real scenario of Abstract class</vt:lpstr>
      <vt:lpstr>Understanding the real scenario of Abstract class</vt:lpstr>
      <vt:lpstr>Understanding the real scenario of Abstract class</vt:lpstr>
      <vt:lpstr>Abstract class having constructor, data member and methods</vt:lpstr>
      <vt:lpstr>Another real scenario of abstract class</vt:lpstr>
      <vt:lpstr>Day 07</vt:lpstr>
      <vt:lpstr>interface in java</vt:lpstr>
      <vt:lpstr>Why use Java interface?</vt:lpstr>
      <vt:lpstr>Syntax</vt:lpstr>
      <vt:lpstr>Internal addition by the compiler</vt:lpstr>
      <vt:lpstr>The relationship between classes and interfaces</vt:lpstr>
      <vt:lpstr>Java Interface Example</vt:lpstr>
      <vt:lpstr>Java Interface Example: Drawable</vt:lpstr>
      <vt:lpstr>Java Interface Example: Bank</vt:lpstr>
      <vt:lpstr>Multiple inheritance in Java by interface</vt:lpstr>
      <vt:lpstr>Question and Answer</vt:lpstr>
      <vt:lpstr>Interface inheritance</vt:lpstr>
      <vt:lpstr>Java 8 Default Method in Interface</vt:lpstr>
      <vt:lpstr>Java 8 Static Method in Interface</vt:lpstr>
      <vt:lpstr>Q) What is marker or tagged interface?</vt:lpstr>
      <vt:lpstr>Day 07</vt:lpstr>
      <vt:lpstr>Java Nested Interface</vt:lpstr>
      <vt:lpstr>Syntax</vt:lpstr>
      <vt:lpstr>Example of nested interface which is declared within the interface</vt:lpstr>
      <vt:lpstr>Internal code generated by the java compiler for nested interface Message</vt:lpstr>
      <vt:lpstr>Example of nested interface which is declared within the class</vt:lpstr>
      <vt:lpstr>Can we define a class inside the interface?</vt:lpstr>
      <vt:lpstr>Day 07</vt:lpstr>
      <vt:lpstr>PowerPoint Presentation</vt:lpstr>
      <vt:lpstr>PowerPoint Presentation</vt:lpstr>
      <vt:lpstr>Day 07</vt:lpstr>
      <vt:lpstr>java package</vt:lpstr>
      <vt:lpstr>Package</vt:lpstr>
      <vt:lpstr>Simple example of java package</vt:lpstr>
      <vt:lpstr>How to access package from another package?</vt:lpstr>
      <vt:lpstr>1) Using packagename.*</vt:lpstr>
      <vt:lpstr>2) Using packagename.classname</vt:lpstr>
      <vt:lpstr>3) Using fully qualified name</vt:lpstr>
      <vt:lpstr>Sequence of the program must be package</vt:lpstr>
      <vt:lpstr>Subpackage in java</vt:lpstr>
      <vt:lpstr>Example of Subpackage</vt:lpstr>
      <vt:lpstr>How to send the class file to another directory or drive?</vt:lpstr>
      <vt:lpstr>Another way to run this program by -classpath switch of java:</vt:lpstr>
      <vt:lpstr>Ways to load the class files or jar files</vt:lpstr>
      <vt:lpstr>How to put two public classes in a package?</vt:lpstr>
      <vt:lpstr>Day 07</vt:lpstr>
      <vt:lpstr>Access Modifiers in java</vt:lpstr>
      <vt:lpstr>1) private access modifier</vt:lpstr>
      <vt:lpstr>Role of Private Constructor</vt:lpstr>
      <vt:lpstr>2) default access modifier</vt:lpstr>
      <vt:lpstr>3) protected access modifier</vt:lpstr>
      <vt:lpstr>3) protected access modifier</vt:lpstr>
      <vt:lpstr>4) public access modifier</vt:lpstr>
      <vt:lpstr>Understanding all java access modifiers</vt:lpstr>
      <vt:lpstr>Java access modifiers with method overriding</vt:lpstr>
      <vt:lpstr>Day 07</vt:lpstr>
      <vt:lpstr>Encapsulation in Java</vt:lpstr>
      <vt:lpstr>Advantage of Encapsulation in Java</vt:lpstr>
      <vt:lpstr>Simple Example of Encapsulation in Java</vt:lpstr>
      <vt:lpstr>Read-Only class</vt:lpstr>
      <vt:lpstr>Write-Only class</vt:lpstr>
      <vt:lpstr>Day 07</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585</cp:revision>
  <dcterms:modified xsi:type="dcterms:W3CDTF">2019-05-13T02:28:34Z</dcterms:modified>
</cp:coreProperties>
</file>