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5"/>
  </p:notesMasterIdLst>
  <p:sldIdLst>
    <p:sldId id="256" r:id="rId2"/>
    <p:sldId id="285" r:id="rId3"/>
    <p:sldId id="310" r:id="rId4"/>
    <p:sldId id="343" r:id="rId5"/>
    <p:sldId id="344" r:id="rId6"/>
    <p:sldId id="347" r:id="rId7"/>
    <p:sldId id="345" r:id="rId8"/>
    <p:sldId id="346" r:id="rId9"/>
    <p:sldId id="348" r:id="rId10"/>
    <p:sldId id="349" r:id="rId11"/>
    <p:sldId id="350" r:id="rId12"/>
    <p:sldId id="351" r:id="rId13"/>
    <p:sldId id="352" r:id="rId14"/>
    <p:sldId id="353" r:id="rId15"/>
    <p:sldId id="354" r:id="rId16"/>
    <p:sldId id="355" r:id="rId17"/>
    <p:sldId id="356" r:id="rId18"/>
    <p:sldId id="357" r:id="rId19"/>
    <p:sldId id="309" r:id="rId20"/>
    <p:sldId id="286" r:id="rId21"/>
    <p:sldId id="287" r:id="rId22"/>
    <p:sldId id="311" r:id="rId23"/>
    <p:sldId id="312" r:id="rId24"/>
    <p:sldId id="313" r:id="rId25"/>
    <p:sldId id="315" r:id="rId26"/>
    <p:sldId id="314" r:id="rId27"/>
    <p:sldId id="316" r:id="rId28"/>
    <p:sldId id="317" r:id="rId29"/>
    <p:sldId id="318" r:id="rId30"/>
    <p:sldId id="319" r:id="rId31"/>
    <p:sldId id="289" r:id="rId32"/>
    <p:sldId id="290" r:id="rId33"/>
    <p:sldId id="320" r:id="rId34"/>
    <p:sldId id="321" r:id="rId35"/>
    <p:sldId id="322" r:id="rId36"/>
    <p:sldId id="303" r:id="rId37"/>
    <p:sldId id="338" r:id="rId38"/>
    <p:sldId id="340" r:id="rId39"/>
    <p:sldId id="341" r:id="rId40"/>
    <p:sldId id="339" r:id="rId41"/>
    <p:sldId id="342" r:id="rId42"/>
    <p:sldId id="337" r:id="rId43"/>
    <p:sldId id="336" r:id="rId44"/>
  </p:sldIdLst>
  <p:sldSz cx="9144000" cy="5143500" type="screen16x9"/>
  <p:notesSz cx="6858000" cy="9144000"/>
  <p:embeddedFontLst>
    <p:embeddedFont>
      <p:font typeface="Arvo" panose="020B0604020202020204" charset="0"/>
      <p:regular r:id="rId46"/>
      <p:bold r:id="rId47"/>
      <p:italic r:id="rId48"/>
      <p:boldItalic r:id="rId49"/>
    </p:embeddedFont>
    <p:embeddedFont>
      <p:font typeface="Roboto Condensed" panose="020B0604020202020204" charset="0"/>
      <p:regular r:id="rId50"/>
      <p:bold r:id="rId51"/>
      <p:italic r:id="rId52"/>
      <p:boldItalic r:id="rId53"/>
    </p:embeddedFont>
    <p:embeddedFont>
      <p:font typeface="Roboto Condensed Light"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15292267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1" y="178500"/>
            <a:ext cx="5439369"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793010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513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0" y="600361"/>
            <a:ext cx="8229599" cy="40547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8D2BC380-ADAD-4017-BFF2-6CCA57A0C570}"/>
              </a:ext>
            </a:extLst>
          </p:cNvPr>
          <p:cNvGrpSpPr/>
          <p:nvPr userDrawn="1"/>
        </p:nvGrpSpPr>
        <p:grpSpPr>
          <a:xfrm rot="10800000">
            <a:off x="-3288" y="-9"/>
            <a:ext cx="6175488" cy="600370"/>
            <a:chOff x="5575242" y="4472728"/>
            <a:chExt cx="2202830" cy="670794"/>
          </a:xfrm>
        </p:grpSpPr>
        <p:sp>
          <p:nvSpPr>
            <p:cNvPr id="22" name="Google Shape;173;p10">
              <a:extLst>
                <a:ext uri="{FF2B5EF4-FFF2-40B4-BE49-F238E27FC236}">
                  <a16:creationId xmlns:a16="http://schemas.microsoft.com/office/drawing/2014/main" id="{609A72CE-C6DC-4237-B5B2-3D611BBED14E}"/>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C40C7F33-BD13-4249-A7BB-EF56349FADA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8FEDD521-97CD-4EDC-858F-C53E0D0A7926}"/>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66C44A8C-A67D-47A0-A770-50A8CEA6BC1C}"/>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468223E-E16F-4D85-B3BC-5919B7B8B8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2DE71FCD-0B91-4675-A18F-2C1E9F25F874}"/>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EF46D34A-55AA-4153-A032-FF90A54FCED1}"/>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48D9AD33-E56B-4FD0-AD04-CE19F14D85D4}"/>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373792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43154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0" y="168465"/>
            <a:ext cx="5394621"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423044398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3427728"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4169149" y="600361"/>
            <a:ext cx="4516380"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139516200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 id="2147483659" r:id="rId6"/>
    <p:sldLayoutId id="2147483660" r:id="rId7"/>
    <p:sldLayoutId id="2147483661" r:id="rId8"/>
    <p:sldLayoutId id="2147483662" r:id="rId9"/>
    <p:sldLayoutId id="2147483663" r:id="rId10"/>
    <p:sldLayoutId id="2147483664"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08</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E844B5-09E2-4136-BA0E-E0B4329221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itle 5">
            <a:extLst>
              <a:ext uri="{FF2B5EF4-FFF2-40B4-BE49-F238E27FC236}">
                <a16:creationId xmlns:a16="http://schemas.microsoft.com/office/drawing/2014/main" id="{1EC9C8A6-D373-4C05-8BDA-6517126B4411}"/>
              </a:ext>
            </a:extLst>
          </p:cNvPr>
          <p:cNvSpPr>
            <a:spLocks noGrp="1"/>
          </p:cNvSpPr>
          <p:nvPr>
            <p:ph type="title"/>
          </p:nvPr>
        </p:nvSpPr>
        <p:spPr/>
        <p:txBody>
          <a:bodyPr/>
          <a:lstStyle/>
          <a:p>
            <a:r>
              <a:rPr lang="en-ID" dirty="0"/>
              <a:t>DBMS and RDBMS</a:t>
            </a:r>
          </a:p>
        </p:txBody>
      </p:sp>
      <p:pic>
        <p:nvPicPr>
          <p:cNvPr id="8" name="Picture 7">
            <a:extLst>
              <a:ext uri="{FF2B5EF4-FFF2-40B4-BE49-F238E27FC236}">
                <a16:creationId xmlns:a16="http://schemas.microsoft.com/office/drawing/2014/main" id="{58DB0758-2E85-48AD-9F1A-97ED2307CE09}"/>
              </a:ext>
            </a:extLst>
          </p:cNvPr>
          <p:cNvPicPr>
            <a:picLocks noChangeAspect="1"/>
          </p:cNvPicPr>
          <p:nvPr/>
        </p:nvPicPr>
        <p:blipFill>
          <a:blip r:embed="rId2"/>
          <a:stretch>
            <a:fillRect/>
          </a:stretch>
        </p:blipFill>
        <p:spPr>
          <a:xfrm>
            <a:off x="457201" y="633412"/>
            <a:ext cx="7391399" cy="3841199"/>
          </a:xfrm>
          <a:prstGeom prst="rect">
            <a:avLst/>
          </a:prstGeom>
        </p:spPr>
      </p:pic>
    </p:spTree>
    <p:extLst>
      <p:ext uri="{BB962C8B-B14F-4D97-AF65-F5344CB8AC3E}">
        <p14:creationId xmlns:p14="http://schemas.microsoft.com/office/powerpoint/2010/main" val="366752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08</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SQL Syntax</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66887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CD35B5-9DDD-4036-9703-D04A02E321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ext Placeholder 5">
            <a:extLst>
              <a:ext uri="{FF2B5EF4-FFF2-40B4-BE49-F238E27FC236}">
                <a16:creationId xmlns:a16="http://schemas.microsoft.com/office/drawing/2014/main" id="{EAA09171-E664-40B9-BCC4-D53439D8C412}"/>
              </a:ext>
            </a:extLst>
          </p:cNvPr>
          <p:cNvSpPr>
            <a:spLocks noGrp="1"/>
          </p:cNvSpPr>
          <p:nvPr>
            <p:ph type="body" idx="1"/>
          </p:nvPr>
        </p:nvSpPr>
        <p:spPr/>
        <p:txBody>
          <a:bodyPr/>
          <a:lstStyle/>
          <a:p>
            <a:pPr marL="76200" indent="0">
              <a:buNone/>
            </a:pPr>
            <a:r>
              <a:rPr lang="en-US" sz="2000" b="1" dirty="0"/>
              <a:t>SQL Syntax</a:t>
            </a:r>
            <a:endParaRPr lang="en-US" b="1" dirty="0"/>
          </a:p>
          <a:p>
            <a:r>
              <a:rPr lang="en-US" dirty="0"/>
              <a:t>SQL follows some unique set of rules and guidelines called syntax. Here, we are providing all the basic SQL syntax.</a:t>
            </a:r>
          </a:p>
          <a:p>
            <a:r>
              <a:rPr lang="en-US" b="1" dirty="0"/>
              <a:t>SQL</a:t>
            </a:r>
            <a:r>
              <a:rPr lang="en-US" dirty="0"/>
              <a:t> is not case sensitive. Generally SQL keywords are written in uppercase.</a:t>
            </a:r>
          </a:p>
          <a:p>
            <a:r>
              <a:rPr lang="en-US" dirty="0"/>
              <a:t>SQL statements are dependent on text lines. We can place a single SQL statement on one or multiple text lines.</a:t>
            </a:r>
          </a:p>
          <a:p>
            <a:r>
              <a:rPr lang="en-US" dirty="0"/>
              <a:t>You can perform most of the action in a database with SQL statements.</a:t>
            </a:r>
          </a:p>
          <a:p>
            <a:r>
              <a:rPr lang="en-US" dirty="0"/>
              <a:t>SQL depends on relational algebra and tuple relational calculus.</a:t>
            </a:r>
          </a:p>
          <a:p>
            <a:endParaRPr lang="en-ID" dirty="0"/>
          </a:p>
        </p:txBody>
      </p:sp>
      <p:sp>
        <p:nvSpPr>
          <p:cNvPr id="7" name="Text Placeholder 6">
            <a:extLst>
              <a:ext uri="{FF2B5EF4-FFF2-40B4-BE49-F238E27FC236}">
                <a16:creationId xmlns:a16="http://schemas.microsoft.com/office/drawing/2014/main" id="{0E6DB0C9-C055-4117-A27A-14D35C4880B2}"/>
              </a:ext>
            </a:extLst>
          </p:cNvPr>
          <p:cNvSpPr>
            <a:spLocks noGrp="1"/>
          </p:cNvSpPr>
          <p:nvPr>
            <p:ph type="body" idx="13"/>
          </p:nvPr>
        </p:nvSpPr>
        <p:spPr/>
        <p:txBody>
          <a:bodyPr/>
          <a:lstStyle/>
          <a:p>
            <a:pPr marL="76200" indent="0">
              <a:buNone/>
            </a:pPr>
            <a:r>
              <a:rPr lang="en-US" sz="2000" b="1" dirty="0"/>
              <a:t>SQL statement</a:t>
            </a:r>
            <a:endParaRPr lang="en-US" b="1" dirty="0"/>
          </a:p>
          <a:p>
            <a:r>
              <a:rPr lang="en-US" dirty="0"/>
              <a:t>SQL statements are started with any of the SQL commands/keywords like SELECT, INSERT, UPDATE, DELETE, ALTER, DROP etc. and the statement ends with a semicolon (;).</a:t>
            </a:r>
          </a:p>
          <a:p>
            <a:r>
              <a:rPr lang="en-US" dirty="0"/>
              <a:t>Example of SQL statement:</a:t>
            </a:r>
          </a:p>
          <a:p>
            <a:endParaRPr lang="en-US" dirty="0"/>
          </a:p>
          <a:p>
            <a:r>
              <a:rPr lang="en-US" dirty="0"/>
              <a:t>Why semicolon is used after SQL statements:</a:t>
            </a:r>
          </a:p>
          <a:p>
            <a:r>
              <a:rPr lang="en-US" dirty="0"/>
              <a:t>Semicolon is used to separate SQL statements. It is a standard way to separate SQL statements in a database system in which more than one SQL statements are used in the same call.</a:t>
            </a:r>
          </a:p>
          <a:p>
            <a:r>
              <a:rPr lang="en-US" dirty="0"/>
              <a:t>In this tutorial, we will use semicolon at the end of each SQL statement.</a:t>
            </a:r>
          </a:p>
          <a:p>
            <a:pPr marL="76200" indent="0">
              <a:buNone/>
            </a:pPr>
            <a:endParaRPr lang="en-US" dirty="0"/>
          </a:p>
          <a:p>
            <a:endParaRPr lang="en-ID" dirty="0"/>
          </a:p>
        </p:txBody>
      </p:sp>
      <p:sp>
        <p:nvSpPr>
          <p:cNvPr id="5" name="Title 4">
            <a:extLst>
              <a:ext uri="{FF2B5EF4-FFF2-40B4-BE49-F238E27FC236}">
                <a16:creationId xmlns:a16="http://schemas.microsoft.com/office/drawing/2014/main" id="{D0D095D0-B028-4658-BD8F-E530BAFC1B5C}"/>
              </a:ext>
            </a:extLst>
          </p:cNvPr>
          <p:cNvSpPr>
            <a:spLocks noGrp="1"/>
          </p:cNvSpPr>
          <p:nvPr>
            <p:ph type="title"/>
          </p:nvPr>
        </p:nvSpPr>
        <p:spPr/>
        <p:txBody>
          <a:bodyPr/>
          <a:lstStyle/>
          <a:p>
            <a:r>
              <a:rPr lang="en-US" dirty="0"/>
              <a:t>SQL Syntax</a:t>
            </a:r>
            <a:endParaRPr lang="en-ID" dirty="0"/>
          </a:p>
        </p:txBody>
      </p:sp>
      <p:pic>
        <p:nvPicPr>
          <p:cNvPr id="8" name="Picture 7">
            <a:extLst>
              <a:ext uri="{FF2B5EF4-FFF2-40B4-BE49-F238E27FC236}">
                <a16:creationId xmlns:a16="http://schemas.microsoft.com/office/drawing/2014/main" id="{82BB4C03-6A75-4699-8DC6-13E86C2A7AC3}"/>
              </a:ext>
            </a:extLst>
          </p:cNvPr>
          <p:cNvPicPr>
            <a:picLocks noChangeAspect="1"/>
          </p:cNvPicPr>
          <p:nvPr/>
        </p:nvPicPr>
        <p:blipFill>
          <a:blip r:embed="rId2"/>
          <a:stretch>
            <a:fillRect/>
          </a:stretch>
        </p:blipFill>
        <p:spPr>
          <a:xfrm>
            <a:off x="5242338" y="2303570"/>
            <a:ext cx="2886075" cy="247650"/>
          </a:xfrm>
          <a:prstGeom prst="rect">
            <a:avLst/>
          </a:prstGeom>
        </p:spPr>
      </p:pic>
    </p:spTree>
    <p:extLst>
      <p:ext uri="{BB962C8B-B14F-4D97-AF65-F5344CB8AC3E}">
        <p14:creationId xmlns:p14="http://schemas.microsoft.com/office/powerpoint/2010/main" val="425162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FAF215-C603-4A74-986E-EEB542467F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 Placeholder 2">
            <a:extLst>
              <a:ext uri="{FF2B5EF4-FFF2-40B4-BE49-F238E27FC236}">
                <a16:creationId xmlns:a16="http://schemas.microsoft.com/office/drawing/2014/main" id="{DAB1C012-548F-4763-ABC8-A35F8005344B}"/>
              </a:ext>
            </a:extLst>
          </p:cNvPr>
          <p:cNvSpPr>
            <a:spLocks noGrp="1"/>
          </p:cNvSpPr>
          <p:nvPr>
            <p:ph type="body" idx="1"/>
          </p:nvPr>
        </p:nvSpPr>
        <p:spPr/>
        <p:txBody>
          <a:bodyPr/>
          <a:lstStyle/>
          <a:p>
            <a:pPr marL="76200" indent="0">
              <a:buNone/>
            </a:pPr>
            <a:r>
              <a:rPr lang="en-US" sz="2000" b="1" dirty="0"/>
              <a:t>SQL Commands</a:t>
            </a:r>
            <a:endParaRPr lang="en-US" b="1" dirty="0"/>
          </a:p>
          <a:p>
            <a:r>
              <a:rPr lang="en-US" dirty="0"/>
              <a:t>These are the some important SQL command:</a:t>
            </a:r>
          </a:p>
          <a:p>
            <a:r>
              <a:rPr lang="en-US" b="1" dirty="0"/>
              <a:t>SELECT</a:t>
            </a:r>
            <a:r>
              <a:rPr lang="en-US" dirty="0"/>
              <a:t>: it extracts data from a database.</a:t>
            </a:r>
          </a:p>
          <a:p>
            <a:r>
              <a:rPr lang="en-US" b="1" dirty="0"/>
              <a:t>UPDATE</a:t>
            </a:r>
            <a:r>
              <a:rPr lang="en-US" dirty="0"/>
              <a:t>: it updates data in database.</a:t>
            </a:r>
          </a:p>
          <a:p>
            <a:r>
              <a:rPr lang="en-US" b="1" dirty="0"/>
              <a:t>DELETE</a:t>
            </a:r>
            <a:r>
              <a:rPr lang="en-US" dirty="0"/>
              <a:t>: it deletes data from database.</a:t>
            </a:r>
          </a:p>
          <a:p>
            <a:r>
              <a:rPr lang="en-US" b="1" dirty="0"/>
              <a:t>CREATE TABLE</a:t>
            </a:r>
            <a:r>
              <a:rPr lang="en-US" dirty="0"/>
              <a:t>: it creates a new table.</a:t>
            </a:r>
          </a:p>
          <a:p>
            <a:r>
              <a:rPr lang="en-US" b="1" dirty="0"/>
              <a:t>ALTER TABLE</a:t>
            </a:r>
            <a:r>
              <a:rPr lang="en-US" dirty="0"/>
              <a:t>: it is used to modify the table.</a:t>
            </a:r>
          </a:p>
          <a:p>
            <a:r>
              <a:rPr lang="en-US" b="1" dirty="0"/>
              <a:t>DROP TABLE</a:t>
            </a:r>
            <a:r>
              <a:rPr lang="en-US" dirty="0"/>
              <a:t>: it deletes a table.</a:t>
            </a:r>
          </a:p>
          <a:p>
            <a:endParaRPr lang="en-US" dirty="0"/>
          </a:p>
          <a:p>
            <a:endParaRPr lang="en-ID" dirty="0"/>
          </a:p>
        </p:txBody>
      </p:sp>
      <p:sp>
        <p:nvSpPr>
          <p:cNvPr id="4" name="Text Placeholder 3">
            <a:extLst>
              <a:ext uri="{FF2B5EF4-FFF2-40B4-BE49-F238E27FC236}">
                <a16:creationId xmlns:a16="http://schemas.microsoft.com/office/drawing/2014/main" id="{CF99BA3A-EF00-450E-8A93-D01F73112348}"/>
              </a:ext>
            </a:extLst>
          </p:cNvPr>
          <p:cNvSpPr>
            <a:spLocks noGrp="1"/>
          </p:cNvSpPr>
          <p:nvPr>
            <p:ph type="body" idx="13"/>
          </p:nvPr>
        </p:nvSpPr>
        <p:spPr/>
        <p:txBody>
          <a:bodyPr/>
          <a:lstStyle/>
          <a:p>
            <a:endParaRPr lang="en-US" b="1" dirty="0"/>
          </a:p>
          <a:p>
            <a:r>
              <a:rPr lang="en-US" b="1" dirty="0"/>
              <a:t>CREATE DATABASE</a:t>
            </a:r>
            <a:r>
              <a:rPr lang="en-US" dirty="0"/>
              <a:t>: it creates a new database.</a:t>
            </a:r>
          </a:p>
          <a:p>
            <a:r>
              <a:rPr lang="en-US" b="1" dirty="0"/>
              <a:t>ALTER DATABASE</a:t>
            </a:r>
            <a:r>
              <a:rPr lang="en-US" dirty="0"/>
              <a:t>: It is used to modify a database.</a:t>
            </a:r>
          </a:p>
          <a:p>
            <a:r>
              <a:rPr lang="en-US" b="1" dirty="0"/>
              <a:t>INSERT INTO</a:t>
            </a:r>
            <a:r>
              <a:rPr lang="en-US" dirty="0"/>
              <a:t>: it inserts new data into a database.</a:t>
            </a:r>
          </a:p>
          <a:p>
            <a:r>
              <a:rPr lang="en-US" b="1" dirty="0"/>
              <a:t>CREATE INDEX</a:t>
            </a:r>
            <a:r>
              <a:rPr lang="en-US" dirty="0"/>
              <a:t>: it is used to create an index (search key).</a:t>
            </a:r>
          </a:p>
          <a:p>
            <a:r>
              <a:rPr lang="en-US" b="1" dirty="0"/>
              <a:t>DROP INDEX</a:t>
            </a:r>
            <a:r>
              <a:rPr lang="en-US" dirty="0"/>
              <a:t>: it deletes an index.</a:t>
            </a:r>
          </a:p>
          <a:p>
            <a:endParaRPr lang="en-ID" dirty="0"/>
          </a:p>
        </p:txBody>
      </p:sp>
      <p:sp>
        <p:nvSpPr>
          <p:cNvPr id="5" name="Title 4">
            <a:extLst>
              <a:ext uri="{FF2B5EF4-FFF2-40B4-BE49-F238E27FC236}">
                <a16:creationId xmlns:a16="http://schemas.microsoft.com/office/drawing/2014/main" id="{5DD2CCE3-8069-4B6F-9E89-F0586858A7C9}"/>
              </a:ext>
            </a:extLst>
          </p:cNvPr>
          <p:cNvSpPr>
            <a:spLocks noGrp="1"/>
          </p:cNvSpPr>
          <p:nvPr>
            <p:ph type="title"/>
          </p:nvPr>
        </p:nvSpPr>
        <p:spPr/>
        <p:txBody>
          <a:bodyPr/>
          <a:lstStyle/>
          <a:p>
            <a:r>
              <a:rPr lang="en-US" dirty="0"/>
              <a:t>SQL Syntax</a:t>
            </a:r>
            <a:endParaRPr lang="en-ID" dirty="0"/>
          </a:p>
        </p:txBody>
      </p:sp>
    </p:spTree>
    <p:extLst>
      <p:ext uri="{BB962C8B-B14F-4D97-AF65-F5344CB8AC3E}">
        <p14:creationId xmlns:p14="http://schemas.microsoft.com/office/powerpoint/2010/main" val="209094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0136FB-DBF2-4EC1-AAD2-B941A0E990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Title 5">
            <a:extLst>
              <a:ext uri="{FF2B5EF4-FFF2-40B4-BE49-F238E27FC236}">
                <a16:creationId xmlns:a16="http://schemas.microsoft.com/office/drawing/2014/main" id="{23E962D9-B327-4B16-B5DF-82423AF660BE}"/>
              </a:ext>
            </a:extLst>
          </p:cNvPr>
          <p:cNvSpPr>
            <a:spLocks noGrp="1"/>
          </p:cNvSpPr>
          <p:nvPr>
            <p:ph type="title"/>
          </p:nvPr>
        </p:nvSpPr>
        <p:spPr/>
        <p:txBody>
          <a:bodyPr/>
          <a:lstStyle/>
          <a:p>
            <a:r>
              <a:rPr lang="en-US" dirty="0"/>
              <a:t>SQL Data-type</a:t>
            </a:r>
            <a:endParaRPr lang="en-ID" dirty="0"/>
          </a:p>
        </p:txBody>
      </p:sp>
      <p:pic>
        <p:nvPicPr>
          <p:cNvPr id="8" name="Picture 7">
            <a:extLst>
              <a:ext uri="{FF2B5EF4-FFF2-40B4-BE49-F238E27FC236}">
                <a16:creationId xmlns:a16="http://schemas.microsoft.com/office/drawing/2014/main" id="{052B898C-682E-4F7B-95A3-FADAD8664C84}"/>
              </a:ext>
            </a:extLst>
          </p:cNvPr>
          <p:cNvPicPr>
            <a:picLocks noChangeAspect="1"/>
          </p:cNvPicPr>
          <p:nvPr/>
        </p:nvPicPr>
        <p:blipFill>
          <a:blip r:embed="rId2"/>
          <a:stretch>
            <a:fillRect/>
          </a:stretch>
        </p:blipFill>
        <p:spPr>
          <a:xfrm>
            <a:off x="452022" y="619319"/>
            <a:ext cx="6609079" cy="4238431"/>
          </a:xfrm>
          <a:prstGeom prst="rect">
            <a:avLst/>
          </a:prstGeom>
        </p:spPr>
      </p:pic>
    </p:spTree>
    <p:extLst>
      <p:ext uri="{BB962C8B-B14F-4D97-AF65-F5344CB8AC3E}">
        <p14:creationId xmlns:p14="http://schemas.microsoft.com/office/powerpoint/2010/main" val="403567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08</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SQL Operator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8373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7E9D7-BD9C-4D95-B383-B2FD1BB8CE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9" name="Text Placeholder 8">
            <a:extLst>
              <a:ext uri="{FF2B5EF4-FFF2-40B4-BE49-F238E27FC236}">
                <a16:creationId xmlns:a16="http://schemas.microsoft.com/office/drawing/2014/main" id="{6B391495-A96E-40BB-8193-797BEE04F839}"/>
              </a:ext>
            </a:extLst>
          </p:cNvPr>
          <p:cNvSpPr>
            <a:spLocks noGrp="1"/>
          </p:cNvSpPr>
          <p:nvPr>
            <p:ph type="body" idx="1"/>
          </p:nvPr>
        </p:nvSpPr>
        <p:spPr/>
        <p:txBody>
          <a:bodyPr/>
          <a:lstStyle/>
          <a:p>
            <a:r>
              <a:rPr lang="en-US" dirty="0"/>
              <a:t>Let's assume two variables "a" and "b". Here "a" is valued 50 and "b" valued 100.</a:t>
            </a:r>
          </a:p>
          <a:p>
            <a:r>
              <a:rPr lang="en-US" b="1" dirty="0"/>
              <a:t>Example:</a:t>
            </a:r>
            <a:endParaRPr lang="en-US" dirty="0"/>
          </a:p>
          <a:p>
            <a:endParaRPr lang="en-ID" dirty="0"/>
          </a:p>
        </p:txBody>
      </p:sp>
      <p:sp>
        <p:nvSpPr>
          <p:cNvPr id="8" name="Title 7">
            <a:extLst>
              <a:ext uri="{FF2B5EF4-FFF2-40B4-BE49-F238E27FC236}">
                <a16:creationId xmlns:a16="http://schemas.microsoft.com/office/drawing/2014/main" id="{31F131E9-8658-4E22-B920-BFBD147DC8B6}"/>
              </a:ext>
            </a:extLst>
          </p:cNvPr>
          <p:cNvSpPr>
            <a:spLocks noGrp="1"/>
          </p:cNvSpPr>
          <p:nvPr>
            <p:ph type="title"/>
          </p:nvPr>
        </p:nvSpPr>
        <p:spPr/>
        <p:txBody>
          <a:bodyPr/>
          <a:lstStyle/>
          <a:p>
            <a:r>
              <a:rPr lang="en-ID" dirty="0"/>
              <a:t>SQL Arithmetic Operators:</a:t>
            </a:r>
          </a:p>
        </p:txBody>
      </p:sp>
      <p:pic>
        <p:nvPicPr>
          <p:cNvPr id="10" name="Picture 9">
            <a:extLst>
              <a:ext uri="{FF2B5EF4-FFF2-40B4-BE49-F238E27FC236}">
                <a16:creationId xmlns:a16="http://schemas.microsoft.com/office/drawing/2014/main" id="{466B6958-3C94-4779-8897-75AC24C47EEA}"/>
              </a:ext>
            </a:extLst>
          </p:cNvPr>
          <p:cNvPicPr>
            <a:picLocks noChangeAspect="1"/>
          </p:cNvPicPr>
          <p:nvPr/>
        </p:nvPicPr>
        <p:blipFill>
          <a:blip r:embed="rId2"/>
          <a:stretch>
            <a:fillRect/>
          </a:stretch>
        </p:blipFill>
        <p:spPr>
          <a:xfrm>
            <a:off x="990601" y="1276351"/>
            <a:ext cx="6781799" cy="1852806"/>
          </a:xfrm>
          <a:prstGeom prst="rect">
            <a:avLst/>
          </a:prstGeom>
        </p:spPr>
      </p:pic>
    </p:spTree>
    <p:extLst>
      <p:ext uri="{BB962C8B-B14F-4D97-AF65-F5344CB8AC3E}">
        <p14:creationId xmlns:p14="http://schemas.microsoft.com/office/powerpoint/2010/main" val="3076778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03AEDE-C169-4133-8158-5AD8FDE266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CE6B4593-9341-454E-8AE6-A4F5EA2D3C18}"/>
              </a:ext>
            </a:extLst>
          </p:cNvPr>
          <p:cNvSpPr>
            <a:spLocks noGrp="1"/>
          </p:cNvSpPr>
          <p:nvPr>
            <p:ph type="body" idx="1"/>
          </p:nvPr>
        </p:nvSpPr>
        <p:spPr/>
        <p:txBody>
          <a:bodyPr/>
          <a:lstStyle/>
          <a:p>
            <a:r>
              <a:rPr lang="en-US" dirty="0"/>
              <a:t>Let's assume two variables "a" and "b". Here "a" is valued 50 and "b" valued 100.</a:t>
            </a:r>
          </a:p>
          <a:p>
            <a:r>
              <a:rPr lang="en-US" b="1" dirty="0"/>
              <a:t>Example:</a:t>
            </a:r>
            <a:endParaRPr lang="en-US" dirty="0"/>
          </a:p>
          <a:p>
            <a:endParaRPr lang="en-ID" dirty="0"/>
          </a:p>
        </p:txBody>
      </p:sp>
      <p:sp>
        <p:nvSpPr>
          <p:cNvPr id="4" name="Title 3">
            <a:extLst>
              <a:ext uri="{FF2B5EF4-FFF2-40B4-BE49-F238E27FC236}">
                <a16:creationId xmlns:a16="http://schemas.microsoft.com/office/drawing/2014/main" id="{72F018AA-D69F-47D4-ABFD-768CCA234420}"/>
              </a:ext>
            </a:extLst>
          </p:cNvPr>
          <p:cNvSpPr>
            <a:spLocks noGrp="1"/>
          </p:cNvSpPr>
          <p:nvPr>
            <p:ph type="title"/>
          </p:nvPr>
        </p:nvSpPr>
        <p:spPr/>
        <p:txBody>
          <a:bodyPr/>
          <a:lstStyle/>
          <a:p>
            <a:r>
              <a:rPr lang="en-ID" dirty="0"/>
              <a:t>SQL Comparison Operators:</a:t>
            </a:r>
          </a:p>
        </p:txBody>
      </p:sp>
      <p:pic>
        <p:nvPicPr>
          <p:cNvPr id="5" name="Picture 4">
            <a:extLst>
              <a:ext uri="{FF2B5EF4-FFF2-40B4-BE49-F238E27FC236}">
                <a16:creationId xmlns:a16="http://schemas.microsoft.com/office/drawing/2014/main" id="{A8BE6A7B-52A3-40D7-BC13-D791D23B5203}"/>
              </a:ext>
            </a:extLst>
          </p:cNvPr>
          <p:cNvPicPr>
            <a:picLocks noChangeAspect="1"/>
          </p:cNvPicPr>
          <p:nvPr/>
        </p:nvPicPr>
        <p:blipFill>
          <a:blip r:embed="rId2"/>
          <a:stretch>
            <a:fillRect/>
          </a:stretch>
        </p:blipFill>
        <p:spPr>
          <a:xfrm>
            <a:off x="1013532" y="1278265"/>
            <a:ext cx="6185867" cy="3454956"/>
          </a:xfrm>
          <a:prstGeom prst="rect">
            <a:avLst/>
          </a:prstGeom>
        </p:spPr>
      </p:pic>
    </p:spTree>
    <p:extLst>
      <p:ext uri="{BB962C8B-B14F-4D97-AF65-F5344CB8AC3E}">
        <p14:creationId xmlns:p14="http://schemas.microsoft.com/office/powerpoint/2010/main" val="142296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3A5491-874F-4ECB-9A49-03A7C5E108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Text Placeholder 2">
            <a:extLst>
              <a:ext uri="{FF2B5EF4-FFF2-40B4-BE49-F238E27FC236}">
                <a16:creationId xmlns:a16="http://schemas.microsoft.com/office/drawing/2014/main" id="{E9BF3CA3-3124-4FCD-B403-849778FC2050}"/>
              </a:ext>
            </a:extLst>
          </p:cNvPr>
          <p:cNvSpPr>
            <a:spLocks noGrp="1"/>
          </p:cNvSpPr>
          <p:nvPr>
            <p:ph type="body" idx="1"/>
          </p:nvPr>
        </p:nvSpPr>
        <p:spPr/>
        <p:txBody>
          <a:bodyPr/>
          <a:lstStyle/>
          <a:p>
            <a:r>
              <a:rPr lang="en-US" dirty="0"/>
              <a:t>This is the list of logical operators used in SQL.</a:t>
            </a:r>
            <a:endParaRPr lang="en-ID" dirty="0"/>
          </a:p>
        </p:txBody>
      </p:sp>
      <p:sp>
        <p:nvSpPr>
          <p:cNvPr id="4" name="Title 3">
            <a:extLst>
              <a:ext uri="{FF2B5EF4-FFF2-40B4-BE49-F238E27FC236}">
                <a16:creationId xmlns:a16="http://schemas.microsoft.com/office/drawing/2014/main" id="{B6813352-66E4-4DE9-A381-CA5953D15EAD}"/>
              </a:ext>
            </a:extLst>
          </p:cNvPr>
          <p:cNvSpPr>
            <a:spLocks noGrp="1"/>
          </p:cNvSpPr>
          <p:nvPr>
            <p:ph type="title"/>
          </p:nvPr>
        </p:nvSpPr>
        <p:spPr/>
        <p:txBody>
          <a:bodyPr/>
          <a:lstStyle/>
          <a:p>
            <a:r>
              <a:rPr lang="en-ID" dirty="0"/>
              <a:t>SQL Logical Operators:</a:t>
            </a:r>
          </a:p>
        </p:txBody>
      </p:sp>
      <p:pic>
        <p:nvPicPr>
          <p:cNvPr id="5" name="Picture 4">
            <a:extLst>
              <a:ext uri="{FF2B5EF4-FFF2-40B4-BE49-F238E27FC236}">
                <a16:creationId xmlns:a16="http://schemas.microsoft.com/office/drawing/2014/main" id="{4ADCE5D7-6A55-46C7-9678-CAFB47D74817}"/>
              </a:ext>
            </a:extLst>
          </p:cNvPr>
          <p:cNvPicPr>
            <a:picLocks noChangeAspect="1"/>
          </p:cNvPicPr>
          <p:nvPr/>
        </p:nvPicPr>
        <p:blipFill>
          <a:blip r:embed="rId2"/>
          <a:stretch>
            <a:fillRect/>
          </a:stretch>
        </p:blipFill>
        <p:spPr>
          <a:xfrm>
            <a:off x="1017235" y="1031011"/>
            <a:ext cx="6983766" cy="3023623"/>
          </a:xfrm>
          <a:prstGeom prst="rect">
            <a:avLst/>
          </a:prstGeom>
        </p:spPr>
      </p:pic>
    </p:spTree>
    <p:extLst>
      <p:ext uri="{BB962C8B-B14F-4D97-AF65-F5344CB8AC3E}">
        <p14:creationId xmlns:p14="http://schemas.microsoft.com/office/powerpoint/2010/main" val="402254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08</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81858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08</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SQL Introduction</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C79F1-10AF-4D31-96C8-EA186408F2B6}"/>
              </a:ext>
            </a:extLst>
          </p:cNvPr>
          <p:cNvSpPr>
            <a:spLocks noGrp="1"/>
          </p:cNvSpPr>
          <p:nvPr>
            <p:ph type="title"/>
          </p:nvPr>
        </p:nvSpPr>
        <p:spPr/>
        <p:txBody>
          <a:bodyPr/>
          <a:lstStyle/>
          <a:p>
            <a:r>
              <a:rPr lang="en-US" dirty="0"/>
              <a:t>What is SQL?</a:t>
            </a:r>
            <a:endParaRPr lang="en-ID" dirty="0"/>
          </a:p>
        </p:txBody>
      </p:sp>
      <p:sp>
        <p:nvSpPr>
          <p:cNvPr id="6" name="Text Placeholder 5">
            <a:extLst>
              <a:ext uri="{FF2B5EF4-FFF2-40B4-BE49-F238E27FC236}">
                <a16:creationId xmlns:a16="http://schemas.microsoft.com/office/drawing/2014/main" id="{4223038A-8DB8-4C79-A059-21C5697F6F73}"/>
              </a:ext>
            </a:extLst>
          </p:cNvPr>
          <p:cNvSpPr>
            <a:spLocks noGrp="1"/>
          </p:cNvSpPr>
          <p:nvPr>
            <p:ph type="body" idx="1"/>
          </p:nvPr>
        </p:nvSpPr>
        <p:spPr/>
        <p:txBody>
          <a:bodyPr anchor="t"/>
          <a:lstStyle/>
          <a:p>
            <a:r>
              <a:rPr lang="en-US" sz="1600" dirty="0"/>
              <a:t>SQL stands for Structured Query Language</a:t>
            </a:r>
          </a:p>
          <a:p>
            <a:r>
              <a:rPr lang="en-US" sz="1600" dirty="0"/>
              <a:t>SQL lets you access and manipulate databases</a:t>
            </a:r>
          </a:p>
          <a:p>
            <a:r>
              <a:rPr lang="en-US" sz="1600" dirty="0"/>
              <a:t>SQL became a standard of the American National Standards Institute (ANSI) in 1986, and of the International Organization for Standardization (ISO) in 1987</a:t>
            </a:r>
            <a:endParaRPr lang="en-ID" sz="1600" dirty="0"/>
          </a:p>
        </p:txBody>
      </p:sp>
      <p:sp>
        <p:nvSpPr>
          <p:cNvPr id="4" name="Slide Number Placeholder 3">
            <a:extLst>
              <a:ext uri="{FF2B5EF4-FFF2-40B4-BE49-F238E27FC236}">
                <a16:creationId xmlns:a16="http://schemas.microsoft.com/office/drawing/2014/main" id="{8736B9C5-4108-4304-9A33-147C403372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21364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991E-E8C6-47E2-8E8D-4AF82B24EB99}"/>
              </a:ext>
            </a:extLst>
          </p:cNvPr>
          <p:cNvSpPr>
            <a:spLocks noGrp="1"/>
          </p:cNvSpPr>
          <p:nvPr>
            <p:ph type="title"/>
          </p:nvPr>
        </p:nvSpPr>
        <p:spPr/>
        <p:txBody>
          <a:bodyPr/>
          <a:lstStyle/>
          <a:p>
            <a:r>
              <a:rPr lang="en-US" dirty="0"/>
              <a:t>What Can SQL do?</a:t>
            </a:r>
          </a:p>
        </p:txBody>
      </p:sp>
      <p:sp>
        <p:nvSpPr>
          <p:cNvPr id="3" name="Text Placeholder 2">
            <a:extLst>
              <a:ext uri="{FF2B5EF4-FFF2-40B4-BE49-F238E27FC236}">
                <a16:creationId xmlns:a16="http://schemas.microsoft.com/office/drawing/2014/main" id="{BDA0354D-F7B6-48C9-B6D5-5269238798D3}"/>
              </a:ext>
            </a:extLst>
          </p:cNvPr>
          <p:cNvSpPr>
            <a:spLocks noGrp="1"/>
          </p:cNvSpPr>
          <p:nvPr>
            <p:ph type="body" idx="1"/>
          </p:nvPr>
        </p:nvSpPr>
        <p:spPr>
          <a:xfrm>
            <a:off x="814275" y="1327350"/>
            <a:ext cx="6132600" cy="3309150"/>
          </a:xfrm>
        </p:spPr>
        <p:txBody>
          <a:bodyPr/>
          <a:lstStyle/>
          <a:p>
            <a:r>
              <a:rPr lang="en-US" sz="1600" dirty="0"/>
              <a:t>SQL can execute queries against a database</a:t>
            </a:r>
          </a:p>
          <a:p>
            <a:r>
              <a:rPr lang="en-US" sz="1600" dirty="0"/>
              <a:t>SQL can retrieve data from a database</a:t>
            </a:r>
          </a:p>
          <a:p>
            <a:r>
              <a:rPr lang="en-US" sz="1600" dirty="0"/>
              <a:t>SQL can insert records in a database</a:t>
            </a:r>
          </a:p>
          <a:p>
            <a:r>
              <a:rPr lang="en-US" sz="1600" dirty="0"/>
              <a:t>SQL can update records in a database</a:t>
            </a:r>
          </a:p>
          <a:p>
            <a:r>
              <a:rPr lang="en-US" sz="1600" dirty="0"/>
              <a:t>SQL can delete records from a database</a:t>
            </a:r>
          </a:p>
          <a:p>
            <a:r>
              <a:rPr lang="en-US" sz="1600" dirty="0"/>
              <a:t>SQL can create new databases</a:t>
            </a:r>
          </a:p>
          <a:p>
            <a:r>
              <a:rPr lang="en-US" sz="1600" dirty="0"/>
              <a:t>SQL can create new tables in a database</a:t>
            </a:r>
          </a:p>
          <a:p>
            <a:r>
              <a:rPr lang="en-US" sz="1600" dirty="0"/>
              <a:t>SQL can create stored procedures in a database</a:t>
            </a:r>
          </a:p>
          <a:p>
            <a:r>
              <a:rPr lang="en-US" sz="1600" dirty="0"/>
              <a:t>SQL can create views in a database</a:t>
            </a:r>
          </a:p>
          <a:p>
            <a:r>
              <a:rPr lang="en-US" sz="1600" dirty="0"/>
              <a:t>SQL can set permissions on tables, procedures, and views</a:t>
            </a:r>
            <a:endParaRPr lang="en-ID" sz="1600" dirty="0"/>
          </a:p>
        </p:txBody>
      </p:sp>
      <p:sp>
        <p:nvSpPr>
          <p:cNvPr id="4" name="Slide Number Placeholder 3">
            <a:extLst>
              <a:ext uri="{FF2B5EF4-FFF2-40B4-BE49-F238E27FC236}">
                <a16:creationId xmlns:a16="http://schemas.microsoft.com/office/drawing/2014/main" id="{7F014451-6722-41EF-BF4C-E3A5A498A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099777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B761-3EAF-47CE-8BE8-16BFCB4FF357}"/>
              </a:ext>
            </a:extLst>
          </p:cNvPr>
          <p:cNvSpPr>
            <a:spLocks noGrp="1"/>
          </p:cNvSpPr>
          <p:nvPr>
            <p:ph type="title"/>
          </p:nvPr>
        </p:nvSpPr>
        <p:spPr/>
        <p:txBody>
          <a:bodyPr/>
          <a:lstStyle/>
          <a:p>
            <a:r>
              <a:rPr lang="en-US" dirty="0"/>
              <a:t>SQL is a Standard - BUT....</a:t>
            </a:r>
            <a:endParaRPr lang="en-ID" dirty="0"/>
          </a:p>
        </p:txBody>
      </p:sp>
      <p:sp>
        <p:nvSpPr>
          <p:cNvPr id="3" name="Text Placeholder 2">
            <a:extLst>
              <a:ext uri="{FF2B5EF4-FFF2-40B4-BE49-F238E27FC236}">
                <a16:creationId xmlns:a16="http://schemas.microsoft.com/office/drawing/2014/main" id="{925C3396-1458-4C94-93BA-144E02476849}"/>
              </a:ext>
            </a:extLst>
          </p:cNvPr>
          <p:cNvSpPr>
            <a:spLocks noGrp="1"/>
          </p:cNvSpPr>
          <p:nvPr>
            <p:ph type="body" idx="1"/>
          </p:nvPr>
        </p:nvSpPr>
        <p:spPr/>
        <p:txBody>
          <a:bodyPr anchor="t"/>
          <a:lstStyle/>
          <a:p>
            <a:r>
              <a:rPr lang="en-US" sz="1600" dirty="0"/>
              <a:t>Although SQL is an ANSI/ISO standard, there are different versions of the SQL language.</a:t>
            </a:r>
          </a:p>
          <a:p>
            <a:r>
              <a:rPr lang="en-US" sz="1600" dirty="0"/>
              <a:t>However, to be compliant with the ANSI standard, they all support at least the major commands (such as SELECT, UPDATE, DELETE, INSERT, WHERE) in a similar manner.</a:t>
            </a:r>
            <a:endParaRPr lang="en-ID" sz="1600" dirty="0"/>
          </a:p>
        </p:txBody>
      </p:sp>
      <p:sp>
        <p:nvSpPr>
          <p:cNvPr id="4" name="Slide Number Placeholder 3">
            <a:extLst>
              <a:ext uri="{FF2B5EF4-FFF2-40B4-BE49-F238E27FC236}">
                <a16:creationId xmlns:a16="http://schemas.microsoft.com/office/drawing/2014/main" id="{5EDFEFA4-965D-4BF6-9EE7-EFBB46280F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601619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9C96-FC22-4DEC-98D0-0EC8F401503D}"/>
              </a:ext>
            </a:extLst>
          </p:cNvPr>
          <p:cNvSpPr>
            <a:spLocks noGrp="1"/>
          </p:cNvSpPr>
          <p:nvPr>
            <p:ph type="title"/>
          </p:nvPr>
        </p:nvSpPr>
        <p:spPr/>
        <p:txBody>
          <a:bodyPr/>
          <a:lstStyle/>
          <a:p>
            <a:r>
              <a:rPr lang="en-US" dirty="0"/>
              <a:t>Using SQL in Your Web Site</a:t>
            </a:r>
            <a:endParaRPr lang="en-ID" dirty="0"/>
          </a:p>
        </p:txBody>
      </p:sp>
      <p:sp>
        <p:nvSpPr>
          <p:cNvPr id="3" name="Text Placeholder 2">
            <a:extLst>
              <a:ext uri="{FF2B5EF4-FFF2-40B4-BE49-F238E27FC236}">
                <a16:creationId xmlns:a16="http://schemas.microsoft.com/office/drawing/2014/main" id="{0C415FE9-BA4C-4247-BD94-8B9CF612F5F3}"/>
              </a:ext>
            </a:extLst>
          </p:cNvPr>
          <p:cNvSpPr>
            <a:spLocks noGrp="1"/>
          </p:cNvSpPr>
          <p:nvPr>
            <p:ph type="body" idx="1"/>
          </p:nvPr>
        </p:nvSpPr>
        <p:spPr/>
        <p:txBody>
          <a:bodyPr anchor="t"/>
          <a:lstStyle/>
          <a:p>
            <a:r>
              <a:rPr lang="en-US" sz="1600" dirty="0"/>
              <a:t>To build a web site that shows data from a database, you will need:</a:t>
            </a:r>
          </a:p>
          <a:p>
            <a:r>
              <a:rPr lang="en-US" sz="1600" dirty="0"/>
              <a:t>An RDBMS database program (i.e. MS Access, SQL Server, MySQL)</a:t>
            </a:r>
          </a:p>
          <a:p>
            <a:r>
              <a:rPr lang="en-US" sz="1600" dirty="0"/>
              <a:t>To use a server-side scripting language, like PHP or ASP</a:t>
            </a:r>
          </a:p>
          <a:p>
            <a:r>
              <a:rPr lang="en-US" sz="1600" dirty="0"/>
              <a:t>To use SQL to get the data you want</a:t>
            </a:r>
          </a:p>
          <a:p>
            <a:r>
              <a:rPr lang="en-US" sz="1600" dirty="0"/>
              <a:t>To use HTML / CSS to style the page</a:t>
            </a:r>
            <a:endParaRPr lang="en-ID" sz="1600" dirty="0"/>
          </a:p>
        </p:txBody>
      </p:sp>
      <p:sp>
        <p:nvSpPr>
          <p:cNvPr id="4" name="Slide Number Placeholder 3">
            <a:extLst>
              <a:ext uri="{FF2B5EF4-FFF2-40B4-BE49-F238E27FC236}">
                <a16:creationId xmlns:a16="http://schemas.microsoft.com/office/drawing/2014/main" id="{48A28485-5A22-49E2-B8A3-9ED9012B3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4012130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20AD-1B84-477E-8DE0-BF9A7B7426D6}"/>
              </a:ext>
            </a:extLst>
          </p:cNvPr>
          <p:cNvSpPr>
            <a:spLocks noGrp="1"/>
          </p:cNvSpPr>
          <p:nvPr>
            <p:ph type="title"/>
          </p:nvPr>
        </p:nvSpPr>
        <p:spPr/>
        <p:txBody>
          <a:bodyPr/>
          <a:lstStyle/>
          <a:p>
            <a:r>
              <a:rPr lang="en-US" dirty="0"/>
              <a:t>RDBMS</a:t>
            </a:r>
            <a:endParaRPr lang="en-ID" dirty="0"/>
          </a:p>
        </p:txBody>
      </p:sp>
      <p:sp>
        <p:nvSpPr>
          <p:cNvPr id="3" name="Text Placeholder 2">
            <a:extLst>
              <a:ext uri="{FF2B5EF4-FFF2-40B4-BE49-F238E27FC236}">
                <a16:creationId xmlns:a16="http://schemas.microsoft.com/office/drawing/2014/main" id="{16456926-6974-4981-B0FA-B92623FF2020}"/>
              </a:ext>
            </a:extLst>
          </p:cNvPr>
          <p:cNvSpPr>
            <a:spLocks noGrp="1"/>
          </p:cNvSpPr>
          <p:nvPr>
            <p:ph type="body" idx="1"/>
          </p:nvPr>
        </p:nvSpPr>
        <p:spPr>
          <a:xfrm>
            <a:off x="814274" y="1327350"/>
            <a:ext cx="6803725" cy="3145500"/>
          </a:xfrm>
        </p:spPr>
        <p:txBody>
          <a:bodyPr anchor="t"/>
          <a:lstStyle/>
          <a:p>
            <a:r>
              <a:rPr lang="en-US" sz="1600" dirty="0"/>
              <a:t>RDBMS stands for Relational Database Management System.</a:t>
            </a:r>
          </a:p>
          <a:p>
            <a:r>
              <a:rPr lang="en-US" sz="1600" dirty="0"/>
              <a:t>RDBMS is the basis for SQL, and for all modern database systems such as MS SQL Server, IBM DB2, Oracle, MySQL, and Microsoft Access.</a:t>
            </a:r>
          </a:p>
          <a:p>
            <a:r>
              <a:rPr lang="en-US" sz="1600" dirty="0"/>
              <a:t>The data in RDBMS is stored in database objects called tables. A table is a collection of related data entries and it consists of columns and rows.</a:t>
            </a:r>
          </a:p>
          <a:p>
            <a:r>
              <a:rPr lang="en-US" sz="1600" dirty="0"/>
              <a:t>Every table is broken up into smaller entities called fields.</a:t>
            </a:r>
          </a:p>
          <a:p>
            <a:r>
              <a:rPr lang="en-US" sz="1600" dirty="0"/>
              <a:t>A record, also called a row, is each individual entry that exists in a table.</a:t>
            </a:r>
          </a:p>
          <a:p>
            <a:r>
              <a:rPr lang="en-US" sz="1600" dirty="0"/>
              <a:t>A column is a vertical entity in a table that contains all information associated with a specific field in a table.</a:t>
            </a:r>
          </a:p>
        </p:txBody>
      </p:sp>
      <p:sp>
        <p:nvSpPr>
          <p:cNvPr id="4" name="Slide Number Placeholder 3">
            <a:extLst>
              <a:ext uri="{FF2B5EF4-FFF2-40B4-BE49-F238E27FC236}">
                <a16:creationId xmlns:a16="http://schemas.microsoft.com/office/drawing/2014/main" id="{5650A1A8-FD5C-4AC1-8794-153D6D1FCD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667024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08</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DDL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245605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6355-4493-4FF3-A2B7-60F217371126}"/>
              </a:ext>
            </a:extLst>
          </p:cNvPr>
          <p:cNvSpPr>
            <a:spLocks noGrp="1"/>
          </p:cNvSpPr>
          <p:nvPr>
            <p:ph type="title"/>
          </p:nvPr>
        </p:nvSpPr>
        <p:spPr/>
        <p:txBody>
          <a:bodyPr/>
          <a:lstStyle/>
          <a:p>
            <a:r>
              <a:rPr lang="en-US" dirty="0"/>
              <a:t>DDL(Data Definition Language)</a:t>
            </a:r>
            <a:endParaRPr lang="en-ID" dirty="0"/>
          </a:p>
        </p:txBody>
      </p:sp>
      <p:sp>
        <p:nvSpPr>
          <p:cNvPr id="3" name="Text Placeholder 2">
            <a:extLst>
              <a:ext uri="{FF2B5EF4-FFF2-40B4-BE49-F238E27FC236}">
                <a16:creationId xmlns:a16="http://schemas.microsoft.com/office/drawing/2014/main" id="{E7890D45-2DB1-4099-8B5D-90D3C9809117}"/>
              </a:ext>
            </a:extLst>
          </p:cNvPr>
          <p:cNvSpPr>
            <a:spLocks noGrp="1"/>
          </p:cNvSpPr>
          <p:nvPr>
            <p:ph type="body" idx="1"/>
          </p:nvPr>
        </p:nvSpPr>
        <p:spPr/>
        <p:txBody>
          <a:bodyPr anchor="t"/>
          <a:lstStyle/>
          <a:p>
            <a:r>
              <a:rPr lang="en-US" sz="1600" dirty="0"/>
              <a:t>DDL or Data Definition Language actually consists of the SQL commands that can be used to define the database schema. It simply deals with descriptions of the database schema and is used to create and modify the structure of database objects in database.</a:t>
            </a:r>
          </a:p>
        </p:txBody>
      </p:sp>
      <p:sp>
        <p:nvSpPr>
          <p:cNvPr id="4" name="Slide Number Placeholder 3">
            <a:extLst>
              <a:ext uri="{FF2B5EF4-FFF2-40B4-BE49-F238E27FC236}">
                <a16:creationId xmlns:a16="http://schemas.microsoft.com/office/drawing/2014/main" id="{8C570FD0-5CF4-4041-B88A-1FFFCC273C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486086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AC71-CE1B-4F57-8914-987C820DC921}"/>
              </a:ext>
            </a:extLst>
          </p:cNvPr>
          <p:cNvSpPr>
            <a:spLocks noGrp="1"/>
          </p:cNvSpPr>
          <p:nvPr>
            <p:ph type="title"/>
          </p:nvPr>
        </p:nvSpPr>
        <p:spPr/>
        <p:txBody>
          <a:bodyPr/>
          <a:lstStyle/>
          <a:p>
            <a:r>
              <a:rPr lang="en-ID" dirty="0"/>
              <a:t>Examples of DDL commands</a:t>
            </a:r>
          </a:p>
        </p:txBody>
      </p:sp>
      <p:sp>
        <p:nvSpPr>
          <p:cNvPr id="3" name="Text Placeholder 2">
            <a:extLst>
              <a:ext uri="{FF2B5EF4-FFF2-40B4-BE49-F238E27FC236}">
                <a16:creationId xmlns:a16="http://schemas.microsoft.com/office/drawing/2014/main" id="{BA90A6A9-5778-4E66-9176-B6FE561A8C45}"/>
              </a:ext>
            </a:extLst>
          </p:cNvPr>
          <p:cNvSpPr>
            <a:spLocks noGrp="1"/>
          </p:cNvSpPr>
          <p:nvPr>
            <p:ph type="body" idx="1"/>
          </p:nvPr>
        </p:nvSpPr>
        <p:spPr/>
        <p:txBody>
          <a:bodyPr anchor="t"/>
          <a:lstStyle/>
          <a:p>
            <a:r>
              <a:rPr lang="en-US" sz="1600" dirty="0"/>
              <a:t>CREATE – is used to create the database or its objects (like table, index, function, views, store procedure and triggers).</a:t>
            </a:r>
          </a:p>
          <a:p>
            <a:r>
              <a:rPr lang="en-US" sz="1600" dirty="0"/>
              <a:t>DROP – is used to delete objects from the database.</a:t>
            </a:r>
          </a:p>
          <a:p>
            <a:r>
              <a:rPr lang="en-US" sz="1600" dirty="0"/>
              <a:t>ALTER-is used to alter the structure of the database.</a:t>
            </a:r>
          </a:p>
          <a:p>
            <a:r>
              <a:rPr lang="en-US" sz="1600" dirty="0"/>
              <a:t>TRUNCATE–is used to remove all records from a table, including all spaces allocated for the records are removed.</a:t>
            </a:r>
          </a:p>
          <a:p>
            <a:r>
              <a:rPr lang="en-US" sz="1600" dirty="0"/>
              <a:t>COMMENT –is used to add comments to the data dictionary.</a:t>
            </a:r>
          </a:p>
          <a:p>
            <a:r>
              <a:rPr lang="en-US" sz="1600" dirty="0"/>
              <a:t>RENAME –is used to rename an object existing in the database.</a:t>
            </a:r>
            <a:endParaRPr lang="en-ID" sz="1600" dirty="0"/>
          </a:p>
        </p:txBody>
      </p:sp>
      <p:sp>
        <p:nvSpPr>
          <p:cNvPr id="4" name="Slide Number Placeholder 3">
            <a:extLst>
              <a:ext uri="{FF2B5EF4-FFF2-40B4-BE49-F238E27FC236}">
                <a16:creationId xmlns:a16="http://schemas.microsoft.com/office/drawing/2014/main" id="{A2B0022E-FE1F-4F31-92EC-5F72E1A009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3532829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5A08-D67E-496A-BC1B-B64752F2C2AF}"/>
              </a:ext>
            </a:extLst>
          </p:cNvPr>
          <p:cNvSpPr>
            <a:spLocks noGrp="1"/>
          </p:cNvSpPr>
          <p:nvPr>
            <p:ph type="title"/>
          </p:nvPr>
        </p:nvSpPr>
        <p:spPr/>
        <p:txBody>
          <a:bodyPr/>
          <a:lstStyle/>
          <a:p>
            <a:r>
              <a:rPr lang="en-US" dirty="0"/>
              <a:t>Database</a:t>
            </a:r>
            <a:endParaRPr lang="en-ID" dirty="0"/>
          </a:p>
        </p:txBody>
      </p:sp>
      <p:sp>
        <p:nvSpPr>
          <p:cNvPr id="3" name="Text Placeholder 2">
            <a:extLst>
              <a:ext uri="{FF2B5EF4-FFF2-40B4-BE49-F238E27FC236}">
                <a16:creationId xmlns:a16="http://schemas.microsoft.com/office/drawing/2014/main" id="{2A6700DA-4B95-42EF-8FD0-657CAA4C0C9A}"/>
              </a:ext>
            </a:extLst>
          </p:cNvPr>
          <p:cNvSpPr>
            <a:spLocks noGrp="1"/>
          </p:cNvSpPr>
          <p:nvPr>
            <p:ph type="body" idx="1"/>
          </p:nvPr>
        </p:nvSpPr>
        <p:spPr/>
        <p:txBody>
          <a:bodyPr anchor="t"/>
          <a:lstStyle/>
          <a:p>
            <a:r>
              <a:rPr lang="en-US" sz="1600" dirty="0"/>
              <a:t>The SQL CREATE DATABASE Statement</a:t>
            </a:r>
          </a:p>
          <a:p>
            <a:pPr marL="76200" indent="0">
              <a:buNone/>
            </a:pPr>
            <a:r>
              <a:rPr lang="en-US" sz="1600" dirty="0"/>
              <a:t>The CREATE DATABASE statement is used to create a new SQL database.</a:t>
            </a:r>
          </a:p>
          <a:p>
            <a:pPr marL="76200" indent="0">
              <a:buNone/>
            </a:pPr>
            <a:r>
              <a:rPr lang="en-US" sz="1400" dirty="0">
                <a:latin typeface="Courier New" panose="02070309020205020404" pitchFamily="49" charset="0"/>
                <a:cs typeface="Courier New" panose="02070309020205020404" pitchFamily="49" charset="0"/>
              </a:rPr>
              <a:t>CREATE DATABASE </a:t>
            </a:r>
            <a:r>
              <a:rPr lang="en-US" sz="1400" dirty="0" err="1">
                <a:latin typeface="Courier New" panose="02070309020205020404" pitchFamily="49" charset="0"/>
                <a:cs typeface="Courier New" panose="02070309020205020404" pitchFamily="49" charset="0"/>
              </a:rPr>
              <a:t>testDB</a:t>
            </a:r>
            <a:r>
              <a:rPr lang="en-US" sz="1400" dirty="0">
                <a:latin typeface="Courier New" panose="02070309020205020404" pitchFamily="49" charset="0"/>
                <a:cs typeface="Courier New" panose="02070309020205020404" pitchFamily="49" charset="0"/>
              </a:rPr>
              <a:t>;</a:t>
            </a:r>
          </a:p>
          <a:p>
            <a:pPr marL="76200" indent="0">
              <a:buNone/>
            </a:pPr>
            <a:endParaRPr lang="en-US" sz="1400" dirty="0">
              <a:latin typeface="Courier New" panose="02070309020205020404" pitchFamily="49" charset="0"/>
              <a:cs typeface="Courier New" panose="02070309020205020404" pitchFamily="49" charset="0"/>
            </a:endParaRPr>
          </a:p>
          <a:p>
            <a:r>
              <a:rPr lang="en-US" sz="1600" dirty="0"/>
              <a:t>The SQL DROP DATABASE Statement</a:t>
            </a:r>
          </a:p>
          <a:p>
            <a:pPr marL="76200" indent="0">
              <a:buNone/>
            </a:pPr>
            <a:r>
              <a:rPr lang="en-US" sz="1600" dirty="0"/>
              <a:t>The DROP DATABASE statement is used to drop an existing SQL database.</a:t>
            </a:r>
          </a:p>
          <a:p>
            <a:pPr marL="76200" indent="0">
              <a:buNone/>
            </a:pPr>
            <a:r>
              <a:rPr lang="en-US" sz="1400" dirty="0">
                <a:latin typeface="Courier New" panose="02070309020205020404" pitchFamily="49" charset="0"/>
                <a:cs typeface="Courier New" panose="02070309020205020404" pitchFamily="49" charset="0"/>
              </a:rPr>
              <a:t>DROP DATABASE </a:t>
            </a:r>
            <a:r>
              <a:rPr lang="en-US" sz="1400" dirty="0" err="1">
                <a:latin typeface="Courier New" panose="02070309020205020404" pitchFamily="49" charset="0"/>
                <a:cs typeface="Courier New" panose="02070309020205020404" pitchFamily="49" charset="0"/>
              </a:rPr>
              <a:t>testDB</a:t>
            </a:r>
            <a:r>
              <a:rPr lang="en-US" sz="14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40F1E976-A939-43B6-A185-A7F54125D1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592912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5A08-D67E-496A-BC1B-B64752F2C2AF}"/>
              </a:ext>
            </a:extLst>
          </p:cNvPr>
          <p:cNvSpPr>
            <a:spLocks noGrp="1"/>
          </p:cNvSpPr>
          <p:nvPr>
            <p:ph type="title"/>
          </p:nvPr>
        </p:nvSpPr>
        <p:spPr/>
        <p:txBody>
          <a:bodyPr/>
          <a:lstStyle/>
          <a:p>
            <a:r>
              <a:rPr lang="en-US" dirty="0"/>
              <a:t>Table Create</a:t>
            </a:r>
            <a:endParaRPr lang="en-ID" dirty="0"/>
          </a:p>
        </p:txBody>
      </p:sp>
      <p:sp>
        <p:nvSpPr>
          <p:cNvPr id="3" name="Text Placeholder 2">
            <a:extLst>
              <a:ext uri="{FF2B5EF4-FFF2-40B4-BE49-F238E27FC236}">
                <a16:creationId xmlns:a16="http://schemas.microsoft.com/office/drawing/2014/main" id="{2A6700DA-4B95-42EF-8FD0-657CAA4C0C9A}"/>
              </a:ext>
            </a:extLst>
          </p:cNvPr>
          <p:cNvSpPr>
            <a:spLocks noGrp="1"/>
          </p:cNvSpPr>
          <p:nvPr>
            <p:ph type="body" idx="1"/>
          </p:nvPr>
        </p:nvSpPr>
        <p:spPr>
          <a:xfrm>
            <a:off x="814274" y="1537988"/>
            <a:ext cx="3452925" cy="3098512"/>
          </a:xfrm>
        </p:spPr>
        <p:txBody>
          <a:bodyPr anchor="t"/>
          <a:lstStyle/>
          <a:p>
            <a:r>
              <a:rPr lang="en-US" sz="1600" dirty="0"/>
              <a:t>The SQL CREATE TABLE Statement</a:t>
            </a:r>
          </a:p>
          <a:p>
            <a:pPr marL="101600" indent="0">
              <a:buNone/>
            </a:pPr>
            <a:r>
              <a:rPr lang="en-US" sz="1600" dirty="0"/>
              <a:t>The CREATE TABLE statement is used to create a new table in a database.</a:t>
            </a:r>
          </a:p>
          <a:p>
            <a:pPr marL="76200" indent="0">
              <a:buNone/>
            </a:pPr>
            <a:r>
              <a:rPr lang="en-US" sz="1400" dirty="0">
                <a:latin typeface="Courier New" panose="02070309020205020404" pitchFamily="49" charset="0"/>
                <a:cs typeface="Courier New" panose="02070309020205020404" pitchFamily="49" charset="0"/>
              </a:rPr>
              <a:t>CREATE TABLE Persons (</a:t>
            </a:r>
          </a:p>
          <a:p>
            <a:pPr marL="7620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PersonID</a:t>
            </a:r>
            <a:r>
              <a:rPr lang="en-US" sz="1400" dirty="0">
                <a:latin typeface="Courier New" panose="02070309020205020404" pitchFamily="49" charset="0"/>
                <a:cs typeface="Courier New" panose="02070309020205020404" pitchFamily="49" charset="0"/>
              </a:rPr>
              <a:t> int,</a:t>
            </a:r>
          </a:p>
          <a:p>
            <a:pPr marL="7620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varchar(255),</a:t>
            </a:r>
          </a:p>
          <a:p>
            <a:pPr marL="76200" indent="0">
              <a:buNone/>
            </a:pPr>
            <a:r>
              <a:rPr lang="en-US" sz="1400" dirty="0">
                <a:latin typeface="Courier New" panose="02070309020205020404" pitchFamily="49" charset="0"/>
                <a:cs typeface="Courier New" panose="02070309020205020404" pitchFamily="49" charset="0"/>
              </a:rPr>
              <a:t>    FirstName varchar(255),</a:t>
            </a:r>
          </a:p>
          <a:p>
            <a:pPr marL="76200" indent="0">
              <a:buNone/>
            </a:pPr>
            <a:r>
              <a:rPr lang="en-US" sz="1400" dirty="0">
                <a:latin typeface="Courier New" panose="02070309020205020404" pitchFamily="49" charset="0"/>
                <a:cs typeface="Courier New" panose="02070309020205020404" pitchFamily="49" charset="0"/>
              </a:rPr>
              <a:t>    Address varchar(255),</a:t>
            </a:r>
          </a:p>
          <a:p>
            <a:pPr marL="76200" indent="0">
              <a:buNone/>
            </a:pPr>
            <a:r>
              <a:rPr lang="en-US" sz="1400" dirty="0">
                <a:latin typeface="Courier New" panose="02070309020205020404" pitchFamily="49" charset="0"/>
                <a:cs typeface="Courier New" panose="02070309020205020404" pitchFamily="49" charset="0"/>
              </a:rPr>
              <a:t>    City varchar(255) </a:t>
            </a:r>
          </a:p>
          <a:p>
            <a:pPr marL="76200" indent="0">
              <a:buNone/>
            </a:pPr>
            <a:r>
              <a:rPr lang="en-US" sz="1400" dirty="0">
                <a:latin typeface="Courier New" panose="02070309020205020404" pitchFamily="49" charset="0"/>
                <a:cs typeface="Courier New" panose="02070309020205020404" pitchFamily="49" charset="0"/>
              </a:rPr>
              <a:t>);</a:t>
            </a:r>
          </a:p>
        </p:txBody>
      </p:sp>
      <p:sp>
        <p:nvSpPr>
          <p:cNvPr id="5" name="Text Placeholder 4">
            <a:extLst>
              <a:ext uri="{FF2B5EF4-FFF2-40B4-BE49-F238E27FC236}">
                <a16:creationId xmlns:a16="http://schemas.microsoft.com/office/drawing/2014/main" id="{286BBDE9-3B1F-457C-B831-2DCB1E2E1400}"/>
              </a:ext>
            </a:extLst>
          </p:cNvPr>
          <p:cNvSpPr>
            <a:spLocks noGrp="1"/>
          </p:cNvSpPr>
          <p:nvPr>
            <p:ph type="body" idx="2"/>
          </p:nvPr>
        </p:nvSpPr>
        <p:spPr/>
        <p:txBody>
          <a:bodyPr/>
          <a:lstStyle/>
          <a:p>
            <a:r>
              <a:rPr lang="en-US" sz="1600" dirty="0"/>
              <a:t>The </a:t>
            </a:r>
            <a:r>
              <a:rPr lang="en-US" sz="1600" b="1" i="1" dirty="0" err="1">
                <a:latin typeface="Courier New" panose="02070309020205020404" pitchFamily="49" charset="0"/>
                <a:cs typeface="Courier New" panose="02070309020205020404" pitchFamily="49" charset="0"/>
              </a:rPr>
              <a:t>PersonID</a:t>
            </a:r>
            <a:r>
              <a:rPr lang="en-US" sz="1600" dirty="0"/>
              <a:t> column is of type int and will hold an integer.</a:t>
            </a:r>
          </a:p>
          <a:p>
            <a:r>
              <a:rPr lang="en-US" sz="1600" dirty="0"/>
              <a:t>The </a:t>
            </a:r>
            <a:r>
              <a:rPr lang="en-US" sz="1600" b="1" i="1" dirty="0" err="1">
                <a:latin typeface="Courier New" panose="02070309020205020404" pitchFamily="49" charset="0"/>
                <a:cs typeface="Courier New" panose="02070309020205020404" pitchFamily="49" charset="0"/>
              </a:rPr>
              <a:t>LastName</a:t>
            </a:r>
            <a:r>
              <a:rPr lang="en-US" sz="1600" b="1" i="1" dirty="0">
                <a:latin typeface="Courier New" panose="02070309020205020404" pitchFamily="49" charset="0"/>
                <a:cs typeface="Courier New" panose="02070309020205020404" pitchFamily="49" charset="0"/>
              </a:rPr>
              <a:t>, FirstName, Address, and City </a:t>
            </a:r>
            <a:r>
              <a:rPr lang="en-US" sz="1600" dirty="0">
                <a:latin typeface="Roboto Condensed Light" panose="020B0604020202020204" charset="0"/>
                <a:ea typeface="Roboto Condensed Light" panose="020B0604020202020204" charset="0"/>
                <a:cs typeface="Courier New" panose="02070309020205020404" pitchFamily="49" charset="0"/>
              </a:rPr>
              <a:t>columns</a:t>
            </a:r>
            <a:r>
              <a:rPr lang="en-US" sz="1600" dirty="0"/>
              <a:t> are of type varchar and will hold characters, and the maximum length for these fields is 255 characters.</a:t>
            </a:r>
            <a:endParaRPr lang="en-ID" sz="1600" dirty="0"/>
          </a:p>
        </p:txBody>
      </p:sp>
      <p:sp>
        <p:nvSpPr>
          <p:cNvPr id="4" name="Slide Number Placeholder 3">
            <a:extLst>
              <a:ext uri="{FF2B5EF4-FFF2-40B4-BE49-F238E27FC236}">
                <a16:creationId xmlns:a16="http://schemas.microsoft.com/office/drawing/2014/main" id="{40F1E976-A939-43B6-A185-A7F54125D1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181753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F6009B-E1F1-458C-A106-90A55E84B7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 Placeholder 5">
            <a:extLst>
              <a:ext uri="{FF2B5EF4-FFF2-40B4-BE49-F238E27FC236}">
                <a16:creationId xmlns:a16="http://schemas.microsoft.com/office/drawing/2014/main" id="{BCCD988C-8277-42DB-B5E6-7FB8F2235160}"/>
              </a:ext>
            </a:extLst>
          </p:cNvPr>
          <p:cNvSpPr>
            <a:spLocks noGrp="1"/>
          </p:cNvSpPr>
          <p:nvPr>
            <p:ph type="body" idx="1"/>
          </p:nvPr>
        </p:nvSpPr>
        <p:spPr/>
        <p:txBody>
          <a:bodyPr anchor="t"/>
          <a:lstStyle/>
          <a:p>
            <a:r>
              <a:rPr lang="en-US" dirty="0"/>
              <a:t>SQL tutorial provides basic and advanced concepts of SQL. Our SQL tutorial is designed for beginners and professionals.</a:t>
            </a:r>
          </a:p>
          <a:p>
            <a:r>
              <a:rPr lang="en-US" b="1" dirty="0"/>
              <a:t>SQL</a:t>
            </a:r>
            <a:r>
              <a:rPr lang="en-US" dirty="0"/>
              <a:t> (</a:t>
            </a:r>
            <a:r>
              <a:rPr lang="en-US" i="1" dirty="0"/>
              <a:t>Structured Query Language</a:t>
            </a:r>
            <a:r>
              <a:rPr lang="en-US" dirty="0"/>
              <a:t>) is used to perform operations on the records stored in database such as updating records, deleting records, creating and modifying tables, views etc.</a:t>
            </a:r>
          </a:p>
          <a:p>
            <a:r>
              <a:rPr lang="en-US" dirty="0"/>
              <a:t>SQL is just a query language, it is not a database. To perform SQL queries, you need to install any database for example Oracle, MySQL, MongoDB, </a:t>
            </a:r>
            <a:r>
              <a:rPr lang="en-US" dirty="0" err="1"/>
              <a:t>PostGre</a:t>
            </a:r>
            <a:r>
              <a:rPr lang="en-US" dirty="0"/>
              <a:t> SQL, SQL Server, DB2 etc.</a:t>
            </a:r>
          </a:p>
        </p:txBody>
      </p:sp>
      <p:sp>
        <p:nvSpPr>
          <p:cNvPr id="2" name="Text Placeholder 1">
            <a:extLst>
              <a:ext uri="{FF2B5EF4-FFF2-40B4-BE49-F238E27FC236}">
                <a16:creationId xmlns:a16="http://schemas.microsoft.com/office/drawing/2014/main" id="{83FFBB9B-F647-4C71-A8CB-4A8CA92DDEC8}"/>
              </a:ext>
            </a:extLst>
          </p:cNvPr>
          <p:cNvSpPr>
            <a:spLocks noGrp="1"/>
          </p:cNvSpPr>
          <p:nvPr>
            <p:ph type="body" idx="13"/>
          </p:nvPr>
        </p:nvSpPr>
        <p:spPr/>
        <p:txBody>
          <a:bodyPr/>
          <a:lstStyle/>
          <a:p>
            <a:pPr marL="76200" indent="0">
              <a:buNone/>
            </a:pPr>
            <a:r>
              <a:rPr lang="en-US" sz="2000" b="1" dirty="0"/>
              <a:t>What is SQL?</a:t>
            </a:r>
          </a:p>
          <a:p>
            <a:r>
              <a:rPr lang="en-US" dirty="0"/>
              <a:t>SQL stands for </a:t>
            </a:r>
            <a:r>
              <a:rPr lang="en-US" b="1" dirty="0"/>
              <a:t>Structured Query Language</a:t>
            </a:r>
            <a:r>
              <a:rPr lang="en-US" dirty="0"/>
              <a:t>.</a:t>
            </a:r>
          </a:p>
          <a:p>
            <a:r>
              <a:rPr lang="en-US" dirty="0"/>
              <a:t>It is designed for managing data in a relational database management system (RDBMS).</a:t>
            </a:r>
          </a:p>
          <a:p>
            <a:r>
              <a:rPr lang="en-US" dirty="0"/>
              <a:t>It is pronounced as S-Q-L or sometime </a:t>
            </a:r>
            <a:r>
              <a:rPr lang="en-US" b="1" dirty="0"/>
              <a:t>See-</a:t>
            </a:r>
            <a:r>
              <a:rPr lang="en-US" b="1" dirty="0" err="1"/>
              <a:t>Qwell</a:t>
            </a:r>
            <a:r>
              <a:rPr lang="en-US" dirty="0"/>
              <a:t>.</a:t>
            </a:r>
          </a:p>
          <a:p>
            <a:r>
              <a:rPr lang="en-US" dirty="0"/>
              <a:t>SQL is a database language, it is used for database creation, deletion, fetching rows and modifying rows etc.</a:t>
            </a:r>
          </a:p>
          <a:p>
            <a:r>
              <a:rPr lang="en-US" dirty="0"/>
              <a:t>SQL is based on relational algebra and tuple relational calculus.</a:t>
            </a:r>
          </a:p>
          <a:p>
            <a:pPr marL="76200" indent="0">
              <a:buNone/>
            </a:pPr>
            <a:r>
              <a:rPr lang="en-US" dirty="0"/>
              <a:t>All DBMS like MySQL, Oracle, MS Access, Sybase, Informix, Postgres and SQL Server use SQL as standard database language.</a:t>
            </a:r>
          </a:p>
        </p:txBody>
      </p:sp>
      <p:sp>
        <p:nvSpPr>
          <p:cNvPr id="5" name="Title 4">
            <a:extLst>
              <a:ext uri="{FF2B5EF4-FFF2-40B4-BE49-F238E27FC236}">
                <a16:creationId xmlns:a16="http://schemas.microsoft.com/office/drawing/2014/main" id="{408B7B4C-9CFD-4E24-A253-97B34147F36F}"/>
              </a:ext>
            </a:extLst>
          </p:cNvPr>
          <p:cNvSpPr>
            <a:spLocks noGrp="1"/>
          </p:cNvSpPr>
          <p:nvPr>
            <p:ph type="title"/>
          </p:nvPr>
        </p:nvSpPr>
        <p:spPr/>
        <p:txBody>
          <a:bodyPr/>
          <a:lstStyle/>
          <a:p>
            <a:r>
              <a:rPr lang="en-US" dirty="0"/>
              <a:t>SQL Introduction</a:t>
            </a:r>
            <a:endParaRPr lang="en-ID" dirty="0"/>
          </a:p>
        </p:txBody>
      </p:sp>
    </p:spTree>
    <p:extLst>
      <p:ext uri="{BB962C8B-B14F-4D97-AF65-F5344CB8AC3E}">
        <p14:creationId xmlns:p14="http://schemas.microsoft.com/office/powerpoint/2010/main" val="801036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5A08-D67E-496A-BC1B-B64752F2C2AF}"/>
              </a:ext>
            </a:extLst>
          </p:cNvPr>
          <p:cNvSpPr>
            <a:spLocks noGrp="1"/>
          </p:cNvSpPr>
          <p:nvPr>
            <p:ph type="title"/>
          </p:nvPr>
        </p:nvSpPr>
        <p:spPr/>
        <p:txBody>
          <a:bodyPr/>
          <a:lstStyle/>
          <a:p>
            <a:r>
              <a:rPr lang="en-US" dirty="0"/>
              <a:t>Table Create</a:t>
            </a:r>
            <a:endParaRPr lang="en-ID" dirty="0"/>
          </a:p>
        </p:txBody>
      </p:sp>
      <p:sp>
        <p:nvSpPr>
          <p:cNvPr id="3" name="Text Placeholder 2">
            <a:extLst>
              <a:ext uri="{FF2B5EF4-FFF2-40B4-BE49-F238E27FC236}">
                <a16:creationId xmlns:a16="http://schemas.microsoft.com/office/drawing/2014/main" id="{2A6700DA-4B95-42EF-8FD0-657CAA4C0C9A}"/>
              </a:ext>
            </a:extLst>
          </p:cNvPr>
          <p:cNvSpPr>
            <a:spLocks noGrp="1"/>
          </p:cNvSpPr>
          <p:nvPr>
            <p:ph type="body" idx="1"/>
          </p:nvPr>
        </p:nvSpPr>
        <p:spPr>
          <a:xfrm>
            <a:off x="814274" y="1537988"/>
            <a:ext cx="3452925" cy="3098512"/>
          </a:xfrm>
        </p:spPr>
        <p:txBody>
          <a:bodyPr anchor="t"/>
          <a:lstStyle/>
          <a:p>
            <a:r>
              <a:rPr lang="en-US" sz="1600" dirty="0"/>
              <a:t>Create Table Using Another Table</a:t>
            </a:r>
          </a:p>
          <a:p>
            <a:r>
              <a:rPr lang="en-US" sz="1600" dirty="0"/>
              <a:t>A copy of an existing table can also be created using CREATE TABLE.</a:t>
            </a:r>
          </a:p>
          <a:p>
            <a:r>
              <a:rPr lang="en-US" sz="1600" dirty="0"/>
              <a:t>The new table gets the same column definitions. All columns or specific columns can be selected.</a:t>
            </a:r>
          </a:p>
          <a:p>
            <a:r>
              <a:rPr lang="en-US" sz="1600" dirty="0"/>
              <a:t>If you create a new table using an existing table, the new table will be filled with the existing values from the old table</a:t>
            </a:r>
            <a:endParaRPr lang="en-US" sz="1400" dirty="0">
              <a:latin typeface="Courier New" panose="02070309020205020404" pitchFamily="49" charset="0"/>
              <a:cs typeface="Courier New" panose="02070309020205020404" pitchFamily="49" charset="0"/>
            </a:endParaRPr>
          </a:p>
        </p:txBody>
      </p:sp>
      <p:sp>
        <p:nvSpPr>
          <p:cNvPr id="5" name="Text Placeholder 4">
            <a:extLst>
              <a:ext uri="{FF2B5EF4-FFF2-40B4-BE49-F238E27FC236}">
                <a16:creationId xmlns:a16="http://schemas.microsoft.com/office/drawing/2014/main" id="{286BBDE9-3B1F-457C-B831-2DCB1E2E1400}"/>
              </a:ext>
            </a:extLst>
          </p:cNvPr>
          <p:cNvSpPr>
            <a:spLocks noGrp="1"/>
          </p:cNvSpPr>
          <p:nvPr>
            <p:ph type="body" idx="2"/>
          </p:nvPr>
        </p:nvSpPr>
        <p:spPr/>
        <p:txBody>
          <a:bodyPr/>
          <a:lstStyle/>
          <a:p>
            <a:r>
              <a:rPr lang="en-US" sz="1600" dirty="0"/>
              <a:t>Syntax</a:t>
            </a:r>
          </a:p>
          <a:p>
            <a:pPr marL="76200" indent="0">
              <a:buNone/>
            </a:pPr>
            <a:r>
              <a:rPr lang="en-US" sz="1400" dirty="0">
                <a:latin typeface="Courier New" panose="02070309020205020404" pitchFamily="49" charset="0"/>
                <a:cs typeface="Courier New" panose="02070309020205020404" pitchFamily="49" charset="0"/>
              </a:rPr>
              <a:t>CREATE TABLE </a:t>
            </a:r>
            <a:r>
              <a:rPr lang="en-US" sz="1400" dirty="0" err="1">
                <a:latin typeface="Courier New" panose="02070309020205020404" pitchFamily="49" charset="0"/>
                <a:cs typeface="Courier New" panose="02070309020205020404" pitchFamily="49" charset="0"/>
              </a:rPr>
              <a:t>TestTable</a:t>
            </a:r>
            <a:r>
              <a:rPr lang="en-US" sz="1400" dirty="0">
                <a:latin typeface="Courier New" panose="02070309020205020404" pitchFamily="49" charset="0"/>
                <a:cs typeface="Courier New" panose="02070309020205020404" pitchFamily="49" charset="0"/>
              </a:rPr>
              <a:t> AS</a:t>
            </a:r>
          </a:p>
          <a:p>
            <a:pPr marL="76200" indent="0">
              <a:buNone/>
            </a:pPr>
            <a:r>
              <a:rPr lang="en-US" sz="1400" dirty="0">
                <a:latin typeface="Courier New" panose="02070309020205020404" pitchFamily="49" charset="0"/>
                <a:cs typeface="Courier New" panose="02070309020205020404" pitchFamily="49" charset="0"/>
              </a:rPr>
              <a:t>SELECT </a:t>
            </a:r>
            <a:r>
              <a:rPr lang="en-US" sz="1400" dirty="0" err="1">
                <a:latin typeface="Courier New" panose="02070309020205020404" pitchFamily="49" charset="0"/>
                <a:cs typeface="Courier New" panose="02070309020205020404" pitchFamily="49" charset="0"/>
              </a:rPr>
              <a:t>customername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contactname</a:t>
            </a:r>
            <a:endParaRPr lang="en-US" sz="1400" dirty="0">
              <a:latin typeface="Courier New" panose="02070309020205020404" pitchFamily="49" charset="0"/>
              <a:cs typeface="Courier New" panose="02070309020205020404" pitchFamily="49" charset="0"/>
            </a:endParaRPr>
          </a:p>
          <a:p>
            <a:pPr marL="76200" indent="0">
              <a:buNone/>
            </a:pPr>
            <a:r>
              <a:rPr lang="en-US" sz="1400" dirty="0">
                <a:latin typeface="Courier New" panose="02070309020205020404" pitchFamily="49" charset="0"/>
                <a:cs typeface="Courier New" panose="02070309020205020404" pitchFamily="49" charset="0"/>
              </a:rPr>
              <a:t>FROM customers;</a:t>
            </a:r>
          </a:p>
          <a:p>
            <a:endParaRPr lang="en-ID" sz="1600" dirty="0"/>
          </a:p>
        </p:txBody>
      </p:sp>
      <p:sp>
        <p:nvSpPr>
          <p:cNvPr id="4" name="Slide Number Placeholder 3">
            <a:extLst>
              <a:ext uri="{FF2B5EF4-FFF2-40B4-BE49-F238E27FC236}">
                <a16:creationId xmlns:a16="http://schemas.microsoft.com/office/drawing/2014/main" id="{40F1E976-A939-43B6-A185-A7F54125D1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882083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CD085-10BD-4DC5-85E7-BFFC272D4967}"/>
              </a:ext>
            </a:extLst>
          </p:cNvPr>
          <p:cNvSpPr>
            <a:spLocks noGrp="1"/>
          </p:cNvSpPr>
          <p:nvPr>
            <p:ph type="title"/>
          </p:nvPr>
        </p:nvSpPr>
        <p:spPr/>
        <p:txBody>
          <a:bodyPr/>
          <a:lstStyle/>
          <a:p>
            <a:r>
              <a:rPr lang="en-US" dirty="0"/>
              <a:t>Table Drop</a:t>
            </a:r>
            <a:endParaRPr lang="en-ID" dirty="0"/>
          </a:p>
        </p:txBody>
      </p:sp>
      <p:sp>
        <p:nvSpPr>
          <p:cNvPr id="5" name="Text Placeholder 4">
            <a:extLst>
              <a:ext uri="{FF2B5EF4-FFF2-40B4-BE49-F238E27FC236}">
                <a16:creationId xmlns:a16="http://schemas.microsoft.com/office/drawing/2014/main" id="{C8037C06-4287-43A4-9D77-88315664E0AD}"/>
              </a:ext>
            </a:extLst>
          </p:cNvPr>
          <p:cNvSpPr>
            <a:spLocks noGrp="1"/>
          </p:cNvSpPr>
          <p:nvPr>
            <p:ph type="body" idx="1"/>
          </p:nvPr>
        </p:nvSpPr>
        <p:spPr/>
        <p:txBody>
          <a:bodyPr anchor="t"/>
          <a:lstStyle/>
          <a:p>
            <a:r>
              <a:rPr lang="en-US" sz="1600" dirty="0"/>
              <a:t>The SQL DROP TABLE Statement</a:t>
            </a:r>
          </a:p>
          <a:p>
            <a:pPr marL="76200" indent="0">
              <a:buNone/>
            </a:pPr>
            <a:r>
              <a:rPr lang="en-US" sz="1600" dirty="0"/>
              <a:t>The DROP TABLE statement is used to drop an existing table in a database</a:t>
            </a:r>
          </a:p>
          <a:p>
            <a:pPr marL="76200" indent="0">
              <a:buNone/>
            </a:pPr>
            <a:r>
              <a:rPr lang="en-US" sz="1600" dirty="0">
                <a:latin typeface="Courier New" panose="02070309020205020404" pitchFamily="49" charset="0"/>
                <a:cs typeface="Courier New" panose="02070309020205020404" pitchFamily="49" charset="0"/>
              </a:rPr>
              <a:t>DROP TABLE Shippers;</a:t>
            </a:r>
          </a:p>
          <a:p>
            <a:endParaRPr lang="en-US" sz="1600" dirty="0"/>
          </a:p>
          <a:p>
            <a:r>
              <a:rPr lang="en-US" sz="1600" dirty="0"/>
              <a:t>SQL TRUNCATE TABLE</a:t>
            </a:r>
          </a:p>
          <a:p>
            <a:pPr marL="76200" indent="0">
              <a:buNone/>
            </a:pPr>
            <a:r>
              <a:rPr lang="en-US" sz="1600" dirty="0"/>
              <a:t>The TRUNCATE TABLE statement is used to delete the data inside a table, but not the table itself.</a:t>
            </a:r>
          </a:p>
          <a:p>
            <a:pPr marL="76200" indent="0">
              <a:buNone/>
            </a:pPr>
            <a:r>
              <a:rPr lang="en-US" sz="1600" dirty="0">
                <a:latin typeface="Courier New" panose="02070309020205020404" pitchFamily="49" charset="0"/>
                <a:cs typeface="Courier New" panose="02070309020205020404" pitchFamily="49" charset="0"/>
              </a:rPr>
              <a:t>TRUNCATE TABLE </a:t>
            </a:r>
            <a:r>
              <a:rPr lang="en-US" sz="1600" dirty="0" err="1">
                <a:latin typeface="Courier New" panose="02070309020205020404" pitchFamily="49" charset="0"/>
                <a:cs typeface="Courier New" panose="02070309020205020404" pitchFamily="49" charset="0"/>
              </a:rPr>
              <a:t>table_name</a:t>
            </a:r>
            <a:r>
              <a:rPr lang="en-US" sz="1600" dirty="0">
                <a:latin typeface="Courier New" panose="02070309020205020404" pitchFamily="49" charset="0"/>
                <a:cs typeface="Courier New" panose="02070309020205020404" pitchFamily="49" charset="0"/>
              </a:rPr>
              <a:t>;</a:t>
            </a:r>
            <a:endParaRPr lang="en-ID" sz="1600"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A50F0322-63A6-4C0A-B9B4-534F331691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04819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2E40-7A2E-497C-A5FF-6F5E25CB94A1}"/>
              </a:ext>
            </a:extLst>
          </p:cNvPr>
          <p:cNvSpPr>
            <a:spLocks noGrp="1"/>
          </p:cNvSpPr>
          <p:nvPr>
            <p:ph type="title"/>
          </p:nvPr>
        </p:nvSpPr>
        <p:spPr/>
        <p:txBody>
          <a:bodyPr/>
          <a:lstStyle/>
          <a:p>
            <a:r>
              <a:rPr lang="en-ID" dirty="0"/>
              <a:t>SQL ALTER TABLE Statement</a:t>
            </a:r>
          </a:p>
        </p:txBody>
      </p:sp>
      <p:sp>
        <p:nvSpPr>
          <p:cNvPr id="3" name="Text Placeholder 2">
            <a:extLst>
              <a:ext uri="{FF2B5EF4-FFF2-40B4-BE49-F238E27FC236}">
                <a16:creationId xmlns:a16="http://schemas.microsoft.com/office/drawing/2014/main" id="{330E34E0-53DC-4D99-A085-355FDAD6EE65}"/>
              </a:ext>
            </a:extLst>
          </p:cNvPr>
          <p:cNvSpPr>
            <a:spLocks noGrp="1"/>
          </p:cNvSpPr>
          <p:nvPr>
            <p:ph type="body" idx="1"/>
          </p:nvPr>
        </p:nvSpPr>
        <p:spPr>
          <a:xfrm>
            <a:off x="814275" y="1537988"/>
            <a:ext cx="2919525" cy="2724300"/>
          </a:xfrm>
        </p:spPr>
        <p:txBody>
          <a:bodyPr anchor="t"/>
          <a:lstStyle/>
          <a:p>
            <a:r>
              <a:rPr lang="en-US" sz="1600" dirty="0"/>
              <a:t>The ALTER TABLE statement is used to add, delete, or modify columns in an existing table.</a:t>
            </a:r>
          </a:p>
          <a:p>
            <a:r>
              <a:rPr lang="en-US" sz="1600" dirty="0"/>
              <a:t>The ALTER TABLE statement is also used to add and drop various constraints on an existing table.</a:t>
            </a:r>
          </a:p>
        </p:txBody>
      </p:sp>
      <p:sp>
        <p:nvSpPr>
          <p:cNvPr id="5" name="Text Placeholder 4">
            <a:extLst>
              <a:ext uri="{FF2B5EF4-FFF2-40B4-BE49-F238E27FC236}">
                <a16:creationId xmlns:a16="http://schemas.microsoft.com/office/drawing/2014/main" id="{6F07A2A7-7CD7-4BAC-BDCD-9814CDE1FB24}"/>
              </a:ext>
            </a:extLst>
          </p:cNvPr>
          <p:cNvSpPr>
            <a:spLocks noGrp="1"/>
          </p:cNvSpPr>
          <p:nvPr>
            <p:ph type="body" idx="2"/>
          </p:nvPr>
        </p:nvSpPr>
        <p:spPr>
          <a:xfrm>
            <a:off x="3962401" y="1537988"/>
            <a:ext cx="4800600" cy="2938762"/>
          </a:xfrm>
        </p:spPr>
        <p:txBody>
          <a:bodyPr/>
          <a:lstStyle/>
          <a:p>
            <a:r>
              <a:rPr lang="en-US" sz="1600" dirty="0"/>
              <a:t>ALTER TABLE - ADD Column</a:t>
            </a:r>
          </a:p>
          <a:p>
            <a:pPr marL="76200" indent="0">
              <a:buNone/>
            </a:pPr>
            <a:r>
              <a:rPr lang="en-US" sz="1600" dirty="0"/>
              <a:t>To add a column in a table, use the following syntax:</a:t>
            </a:r>
          </a:p>
          <a:p>
            <a:pPr marL="76200" indent="0">
              <a:buNone/>
            </a:pPr>
            <a:r>
              <a:rPr lang="en-US" sz="1600" dirty="0">
                <a:latin typeface="Courier New" panose="02070309020205020404" pitchFamily="49" charset="0"/>
                <a:cs typeface="Courier New" panose="02070309020205020404" pitchFamily="49" charset="0"/>
              </a:rPr>
              <a:t>ALTER TABLE Customers ADD Email varchar(255);</a:t>
            </a:r>
          </a:p>
          <a:p>
            <a:r>
              <a:rPr lang="en-US" sz="1600" dirty="0"/>
              <a:t>ALTER TABLE - DROP COLUMN</a:t>
            </a:r>
          </a:p>
          <a:p>
            <a:pPr marL="101600" indent="0">
              <a:buNone/>
            </a:pPr>
            <a:r>
              <a:rPr lang="en-US" sz="1600" dirty="0"/>
              <a:t>To delete a column in a table, use the following syntax (notice that some database systems don't allow deleting a column):</a:t>
            </a:r>
          </a:p>
          <a:p>
            <a:pPr marL="101600" indent="0">
              <a:buNone/>
            </a:pPr>
            <a:r>
              <a:rPr lang="en-US" sz="1600" dirty="0">
                <a:latin typeface="Courier New" panose="02070309020205020404" pitchFamily="49" charset="0"/>
                <a:cs typeface="Courier New" panose="02070309020205020404" pitchFamily="49" charset="0"/>
              </a:rPr>
              <a:t>ALTER TABLE Customers DROP COLUMN Email;</a:t>
            </a:r>
            <a:endParaRPr lang="en-ID" sz="16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363E12AF-809B-499C-B7C3-30DEA87D37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2845213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2E40-7A2E-497C-A5FF-6F5E25CB94A1}"/>
              </a:ext>
            </a:extLst>
          </p:cNvPr>
          <p:cNvSpPr>
            <a:spLocks noGrp="1"/>
          </p:cNvSpPr>
          <p:nvPr>
            <p:ph type="title"/>
          </p:nvPr>
        </p:nvSpPr>
        <p:spPr/>
        <p:txBody>
          <a:bodyPr/>
          <a:lstStyle/>
          <a:p>
            <a:r>
              <a:rPr lang="en-ID" dirty="0"/>
              <a:t>SQL ALTER TABLE Statement</a:t>
            </a:r>
          </a:p>
        </p:txBody>
      </p:sp>
      <p:sp>
        <p:nvSpPr>
          <p:cNvPr id="3" name="Text Placeholder 2">
            <a:extLst>
              <a:ext uri="{FF2B5EF4-FFF2-40B4-BE49-F238E27FC236}">
                <a16:creationId xmlns:a16="http://schemas.microsoft.com/office/drawing/2014/main" id="{330E34E0-53DC-4D99-A085-355FDAD6EE65}"/>
              </a:ext>
            </a:extLst>
          </p:cNvPr>
          <p:cNvSpPr>
            <a:spLocks noGrp="1"/>
          </p:cNvSpPr>
          <p:nvPr>
            <p:ph type="body" idx="1"/>
          </p:nvPr>
        </p:nvSpPr>
        <p:spPr>
          <a:xfrm>
            <a:off x="814275" y="1537988"/>
            <a:ext cx="3452925" cy="2724300"/>
          </a:xfrm>
        </p:spPr>
        <p:txBody>
          <a:bodyPr anchor="t"/>
          <a:lstStyle/>
          <a:p>
            <a:r>
              <a:rPr lang="en-US" sz="1600" dirty="0"/>
              <a:t>ALTER TABLE - ALTER/MODIFY COLUMN</a:t>
            </a:r>
          </a:p>
          <a:p>
            <a:pPr marL="101600" indent="0">
              <a:buNone/>
            </a:pPr>
            <a:r>
              <a:rPr lang="en-US" sz="1600" dirty="0"/>
              <a:t>To change the data type of a column in a table, use the following syntax:</a:t>
            </a:r>
          </a:p>
          <a:p>
            <a:pPr marL="101600" indent="0">
              <a:buNone/>
            </a:pPr>
            <a:endParaRPr lang="en-US" sz="1600" dirty="0"/>
          </a:p>
          <a:p>
            <a:pPr marL="101600" indent="0">
              <a:buNone/>
            </a:pPr>
            <a:r>
              <a:rPr lang="en-US" sz="1600" b="1" i="1" dirty="0"/>
              <a:t>Ms. SQL Server :</a:t>
            </a:r>
          </a:p>
          <a:p>
            <a:pPr marL="101600" indent="0">
              <a:buNone/>
            </a:pPr>
            <a:r>
              <a:rPr lang="en-US" sz="1200" dirty="0">
                <a:latin typeface="Courier New" panose="02070309020205020404" pitchFamily="49" charset="0"/>
                <a:cs typeface="Courier New" panose="02070309020205020404" pitchFamily="49" charset="0"/>
              </a:rPr>
              <a:t>ALTER TABLE </a:t>
            </a:r>
            <a:r>
              <a:rPr lang="en-US" sz="1200" dirty="0" err="1">
                <a:latin typeface="Courier New" panose="02070309020205020404" pitchFamily="49" charset="0"/>
                <a:cs typeface="Courier New" panose="02070309020205020404" pitchFamily="49" charset="0"/>
              </a:rPr>
              <a:t>table_name</a:t>
            </a:r>
            <a:endParaRPr lang="en-US" sz="1200" dirty="0">
              <a:latin typeface="Courier New" panose="02070309020205020404" pitchFamily="49" charset="0"/>
              <a:cs typeface="Courier New" panose="02070309020205020404" pitchFamily="49" charset="0"/>
            </a:endParaRPr>
          </a:p>
          <a:p>
            <a:pPr marL="101600" indent="0">
              <a:buNone/>
            </a:pPr>
            <a:r>
              <a:rPr lang="en-US" sz="1200" dirty="0">
                <a:latin typeface="Courier New" panose="02070309020205020404" pitchFamily="49" charset="0"/>
                <a:cs typeface="Courier New" panose="02070309020205020404" pitchFamily="49" charset="0"/>
              </a:rPr>
              <a:t>ALTER COLUMN </a:t>
            </a:r>
            <a:r>
              <a:rPr lang="en-US" sz="1200" dirty="0" err="1">
                <a:latin typeface="Courier New" panose="02070309020205020404" pitchFamily="49" charset="0"/>
                <a:cs typeface="Courier New" panose="02070309020205020404" pitchFamily="49" charset="0"/>
              </a:rPr>
              <a:t>column_name</a:t>
            </a:r>
            <a:r>
              <a:rPr lang="en-US" sz="1200" dirty="0">
                <a:latin typeface="Courier New" panose="02070309020205020404" pitchFamily="49" charset="0"/>
                <a:cs typeface="Courier New" panose="02070309020205020404" pitchFamily="49" charset="0"/>
              </a:rPr>
              <a:t> datatype;</a:t>
            </a:r>
          </a:p>
        </p:txBody>
      </p:sp>
      <p:sp>
        <p:nvSpPr>
          <p:cNvPr id="4" name="Slide Number Placeholder 3">
            <a:extLst>
              <a:ext uri="{FF2B5EF4-FFF2-40B4-BE49-F238E27FC236}">
                <a16:creationId xmlns:a16="http://schemas.microsoft.com/office/drawing/2014/main" id="{363E12AF-809B-499C-B7C3-30DEA87D37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7" name="Text Placeholder 6">
            <a:extLst>
              <a:ext uri="{FF2B5EF4-FFF2-40B4-BE49-F238E27FC236}">
                <a16:creationId xmlns:a16="http://schemas.microsoft.com/office/drawing/2014/main" id="{B846A898-6EB2-4FBC-BAF5-FC75F8F9C1DF}"/>
              </a:ext>
            </a:extLst>
          </p:cNvPr>
          <p:cNvSpPr>
            <a:spLocks noGrp="1"/>
          </p:cNvSpPr>
          <p:nvPr>
            <p:ph type="body" idx="2"/>
          </p:nvPr>
        </p:nvSpPr>
        <p:spPr>
          <a:xfrm>
            <a:off x="4396122" y="1537987"/>
            <a:ext cx="3757277" cy="3212937"/>
          </a:xfrm>
        </p:spPr>
        <p:txBody>
          <a:bodyPr/>
          <a:lstStyle/>
          <a:p>
            <a:pPr marL="101600" indent="0">
              <a:buNone/>
            </a:pPr>
            <a:r>
              <a:rPr lang="en-US" sz="1600" b="1" i="1" dirty="0"/>
              <a:t>My SQL / Oracle (prior version 10G):</a:t>
            </a:r>
          </a:p>
          <a:p>
            <a:pPr marL="101600" indent="0">
              <a:buNone/>
            </a:pPr>
            <a:r>
              <a:rPr lang="en-US" sz="1200" dirty="0">
                <a:latin typeface="Courier New" panose="02070309020205020404" pitchFamily="49" charset="0"/>
                <a:cs typeface="Courier New" panose="02070309020205020404" pitchFamily="49" charset="0"/>
              </a:rPr>
              <a:t>ALTER TABLE </a:t>
            </a:r>
            <a:r>
              <a:rPr lang="en-US" sz="1200" dirty="0" err="1">
                <a:latin typeface="Courier New" panose="02070309020205020404" pitchFamily="49" charset="0"/>
                <a:cs typeface="Courier New" panose="02070309020205020404" pitchFamily="49" charset="0"/>
              </a:rPr>
              <a:t>table_name</a:t>
            </a:r>
            <a:endParaRPr lang="en-US" sz="1200" dirty="0">
              <a:latin typeface="Courier New" panose="02070309020205020404" pitchFamily="49" charset="0"/>
              <a:cs typeface="Courier New" panose="02070309020205020404" pitchFamily="49" charset="0"/>
            </a:endParaRPr>
          </a:p>
          <a:p>
            <a:pPr marL="101600" indent="0">
              <a:buNone/>
            </a:pPr>
            <a:r>
              <a:rPr lang="en-US" sz="1200" dirty="0">
                <a:latin typeface="Courier New" panose="02070309020205020404" pitchFamily="49" charset="0"/>
                <a:cs typeface="Courier New" panose="02070309020205020404" pitchFamily="49" charset="0"/>
              </a:rPr>
              <a:t>MODIFY COLUMN </a:t>
            </a:r>
            <a:r>
              <a:rPr lang="en-US" sz="1200" dirty="0" err="1">
                <a:latin typeface="Courier New" panose="02070309020205020404" pitchFamily="49" charset="0"/>
                <a:cs typeface="Courier New" panose="02070309020205020404" pitchFamily="49" charset="0"/>
              </a:rPr>
              <a:t>column_name</a:t>
            </a:r>
            <a:r>
              <a:rPr lang="en-US" sz="1200" dirty="0">
                <a:latin typeface="Courier New" panose="02070309020205020404" pitchFamily="49" charset="0"/>
                <a:cs typeface="Courier New" panose="02070309020205020404" pitchFamily="49" charset="0"/>
              </a:rPr>
              <a:t> datatype;</a:t>
            </a:r>
          </a:p>
          <a:p>
            <a:pPr marL="101600" indent="0">
              <a:buNone/>
            </a:pPr>
            <a:endParaRPr lang="en-US" sz="1200" dirty="0">
              <a:latin typeface="Courier New" panose="02070309020205020404" pitchFamily="49" charset="0"/>
              <a:cs typeface="Courier New" panose="02070309020205020404" pitchFamily="49" charset="0"/>
            </a:endParaRPr>
          </a:p>
          <a:p>
            <a:pPr marL="101600" indent="0">
              <a:buNone/>
            </a:pPr>
            <a:r>
              <a:rPr lang="en-ID" sz="1600" b="1" i="1" dirty="0"/>
              <a:t>Oracle 10G and later:</a:t>
            </a:r>
          </a:p>
          <a:p>
            <a:pPr marL="101600" indent="0">
              <a:buNone/>
            </a:pPr>
            <a:r>
              <a:rPr lang="en-US" sz="1200" dirty="0">
                <a:latin typeface="Courier New" panose="02070309020205020404" pitchFamily="49" charset="0"/>
                <a:cs typeface="Courier New" panose="02070309020205020404" pitchFamily="49" charset="0"/>
              </a:rPr>
              <a:t>ALTER TABLE </a:t>
            </a:r>
            <a:r>
              <a:rPr lang="en-US" sz="1200" dirty="0" err="1">
                <a:latin typeface="Courier New" panose="02070309020205020404" pitchFamily="49" charset="0"/>
                <a:cs typeface="Courier New" panose="02070309020205020404" pitchFamily="49" charset="0"/>
              </a:rPr>
              <a:t>table_name</a:t>
            </a:r>
            <a:endParaRPr lang="en-US" sz="1200" dirty="0">
              <a:latin typeface="Courier New" panose="02070309020205020404" pitchFamily="49" charset="0"/>
              <a:cs typeface="Courier New" panose="02070309020205020404" pitchFamily="49" charset="0"/>
            </a:endParaRPr>
          </a:p>
          <a:p>
            <a:pPr marL="101600" indent="0">
              <a:buNone/>
            </a:pPr>
            <a:r>
              <a:rPr lang="en-US" sz="1200" dirty="0">
                <a:latin typeface="Courier New" panose="02070309020205020404" pitchFamily="49" charset="0"/>
                <a:cs typeface="Courier New" panose="02070309020205020404" pitchFamily="49" charset="0"/>
              </a:rPr>
              <a:t>MODIFY </a:t>
            </a:r>
            <a:r>
              <a:rPr lang="en-US" sz="1200" dirty="0" err="1">
                <a:latin typeface="Courier New" panose="02070309020205020404" pitchFamily="49" charset="0"/>
                <a:cs typeface="Courier New" panose="02070309020205020404" pitchFamily="49" charset="0"/>
              </a:rPr>
              <a:t>column_name</a:t>
            </a:r>
            <a:r>
              <a:rPr lang="en-US" sz="1200" dirty="0">
                <a:latin typeface="Courier New" panose="02070309020205020404" pitchFamily="49" charset="0"/>
                <a:cs typeface="Courier New" panose="02070309020205020404" pitchFamily="49" charset="0"/>
              </a:rPr>
              <a:t> datatype;</a:t>
            </a:r>
          </a:p>
          <a:p>
            <a:pPr marL="101600" indent="0">
              <a:buNone/>
            </a:pPr>
            <a:endParaRPr lang="en-US" sz="1200" dirty="0">
              <a:latin typeface="Courier New" panose="02070309020205020404" pitchFamily="49" charset="0"/>
              <a:cs typeface="Courier New" panose="02070309020205020404" pitchFamily="49" charset="0"/>
            </a:endParaRPr>
          </a:p>
          <a:p>
            <a:pPr marL="101600" indent="0">
              <a:buNone/>
            </a:pPr>
            <a:r>
              <a:rPr lang="en-US" sz="1600" b="1" i="1" dirty="0"/>
              <a:t>PostgreSQL:</a:t>
            </a:r>
          </a:p>
          <a:p>
            <a:pPr marL="101600" indent="0">
              <a:buNone/>
            </a:pPr>
            <a:r>
              <a:rPr lang="en-US" sz="1200" dirty="0">
                <a:latin typeface="Courier New" panose="02070309020205020404" pitchFamily="49" charset="0"/>
                <a:cs typeface="Courier New" panose="02070309020205020404" pitchFamily="49" charset="0"/>
              </a:rPr>
              <a:t>ALTER TABLE </a:t>
            </a:r>
            <a:r>
              <a:rPr lang="en-US" sz="1200" dirty="0" err="1">
                <a:latin typeface="Courier New" panose="02070309020205020404" pitchFamily="49" charset="0"/>
                <a:cs typeface="Courier New" panose="02070309020205020404" pitchFamily="49" charset="0"/>
              </a:rPr>
              <a:t>table_name</a:t>
            </a:r>
            <a:r>
              <a:rPr lang="en-US" sz="1200" dirty="0">
                <a:latin typeface="Courier New" panose="02070309020205020404" pitchFamily="49" charset="0"/>
                <a:cs typeface="Courier New" panose="02070309020205020404" pitchFamily="49" charset="0"/>
              </a:rPr>
              <a:t> </a:t>
            </a:r>
          </a:p>
          <a:p>
            <a:pPr marL="101600" indent="0">
              <a:buNone/>
            </a:pPr>
            <a:r>
              <a:rPr lang="en-US" sz="1200" dirty="0">
                <a:latin typeface="Courier New" panose="02070309020205020404" pitchFamily="49" charset="0"/>
                <a:cs typeface="Courier New" panose="02070309020205020404" pitchFamily="49" charset="0"/>
              </a:rPr>
              <a:t>ALTER COLUMN </a:t>
            </a:r>
            <a:r>
              <a:rPr lang="en-US" sz="1200" dirty="0" err="1">
                <a:latin typeface="Courier New" panose="02070309020205020404" pitchFamily="49" charset="0"/>
                <a:cs typeface="Courier New" panose="02070309020205020404" pitchFamily="49" charset="0"/>
              </a:rPr>
              <a:t>column_name</a:t>
            </a:r>
            <a:endParaRPr lang="en-ID"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1657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B9D1-B767-4AE1-B105-A003737A1265}"/>
              </a:ext>
            </a:extLst>
          </p:cNvPr>
          <p:cNvSpPr>
            <a:spLocks noGrp="1"/>
          </p:cNvSpPr>
          <p:nvPr>
            <p:ph type="title"/>
          </p:nvPr>
        </p:nvSpPr>
        <p:spPr/>
        <p:txBody>
          <a:bodyPr/>
          <a:lstStyle/>
          <a:p>
            <a:r>
              <a:rPr lang="en-ID" dirty="0"/>
              <a:t>SQL Constraints</a:t>
            </a:r>
          </a:p>
        </p:txBody>
      </p:sp>
      <p:sp>
        <p:nvSpPr>
          <p:cNvPr id="6" name="Text Placeholder 5">
            <a:extLst>
              <a:ext uri="{FF2B5EF4-FFF2-40B4-BE49-F238E27FC236}">
                <a16:creationId xmlns:a16="http://schemas.microsoft.com/office/drawing/2014/main" id="{DADF8775-B5E5-4F46-A163-5C82AC9FDD5A}"/>
              </a:ext>
            </a:extLst>
          </p:cNvPr>
          <p:cNvSpPr>
            <a:spLocks noGrp="1"/>
          </p:cNvSpPr>
          <p:nvPr>
            <p:ph type="body" idx="1"/>
          </p:nvPr>
        </p:nvSpPr>
        <p:spPr/>
        <p:txBody>
          <a:bodyPr anchor="t"/>
          <a:lstStyle/>
          <a:p>
            <a:r>
              <a:rPr lang="en-US" sz="1600" dirty="0"/>
              <a:t>SQL constraints are used to specify rules for the data in a table.</a:t>
            </a:r>
          </a:p>
          <a:p>
            <a:r>
              <a:rPr lang="en-US" sz="1600" dirty="0"/>
              <a:t>Constraints are used to limit the type of data that can go into a table. This ensures the accuracy and reliability of the data in the table. If there is any violation between the constraint and the data action, the action is aborted.</a:t>
            </a:r>
          </a:p>
          <a:p>
            <a:r>
              <a:rPr lang="en-US" sz="1600" dirty="0"/>
              <a:t>Constraints can be column level or table level. Column level constraints apply to a column, and table level constraints apply to the whole table.</a:t>
            </a:r>
            <a:endParaRPr lang="en-ID" sz="1600" dirty="0"/>
          </a:p>
        </p:txBody>
      </p:sp>
      <p:sp>
        <p:nvSpPr>
          <p:cNvPr id="5" name="Slide Number Placeholder 4">
            <a:extLst>
              <a:ext uri="{FF2B5EF4-FFF2-40B4-BE49-F238E27FC236}">
                <a16:creationId xmlns:a16="http://schemas.microsoft.com/office/drawing/2014/main" id="{B7FC481D-539A-4DCF-9DC2-CE4E83D581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1026140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B9D1-B767-4AE1-B105-A003737A1265}"/>
              </a:ext>
            </a:extLst>
          </p:cNvPr>
          <p:cNvSpPr>
            <a:spLocks noGrp="1"/>
          </p:cNvSpPr>
          <p:nvPr>
            <p:ph type="title"/>
          </p:nvPr>
        </p:nvSpPr>
        <p:spPr/>
        <p:txBody>
          <a:bodyPr/>
          <a:lstStyle/>
          <a:p>
            <a:r>
              <a:rPr lang="en-ID" dirty="0"/>
              <a:t>SQL Constraints</a:t>
            </a:r>
          </a:p>
        </p:txBody>
      </p:sp>
      <p:sp>
        <p:nvSpPr>
          <p:cNvPr id="6" name="Text Placeholder 5">
            <a:extLst>
              <a:ext uri="{FF2B5EF4-FFF2-40B4-BE49-F238E27FC236}">
                <a16:creationId xmlns:a16="http://schemas.microsoft.com/office/drawing/2014/main" id="{DADF8775-B5E5-4F46-A163-5C82AC9FDD5A}"/>
              </a:ext>
            </a:extLst>
          </p:cNvPr>
          <p:cNvSpPr>
            <a:spLocks noGrp="1"/>
          </p:cNvSpPr>
          <p:nvPr>
            <p:ph type="body" idx="1"/>
          </p:nvPr>
        </p:nvSpPr>
        <p:spPr/>
        <p:txBody>
          <a:bodyPr anchor="t"/>
          <a:lstStyle/>
          <a:p>
            <a:pPr marL="76200" indent="0">
              <a:buNone/>
            </a:pPr>
            <a:r>
              <a:rPr lang="en-US" sz="1400" dirty="0"/>
              <a:t>The following constraints are commonly used in SQL:</a:t>
            </a:r>
          </a:p>
          <a:p>
            <a:r>
              <a:rPr lang="en-US" sz="1400" b="1" dirty="0"/>
              <a:t>NOT NULL </a:t>
            </a:r>
            <a:r>
              <a:rPr lang="en-US" sz="1400" dirty="0"/>
              <a:t>- Ensures that a column cannot have a NULL value</a:t>
            </a:r>
          </a:p>
          <a:p>
            <a:r>
              <a:rPr lang="en-US" sz="1400" b="1" dirty="0"/>
              <a:t>UNIQUE</a:t>
            </a:r>
            <a:r>
              <a:rPr lang="en-US" sz="1400" dirty="0"/>
              <a:t> - Ensures that all values in a column are different</a:t>
            </a:r>
          </a:p>
          <a:p>
            <a:r>
              <a:rPr lang="en-US" sz="1400" b="1" dirty="0"/>
              <a:t>PRIMARY KEY</a:t>
            </a:r>
            <a:r>
              <a:rPr lang="en-US" sz="1400" dirty="0"/>
              <a:t> - A combination of a NOT NULL and UNIQUE. Uniquely identifies each row in a table</a:t>
            </a:r>
          </a:p>
          <a:p>
            <a:r>
              <a:rPr lang="en-US" sz="1400" b="1" dirty="0"/>
              <a:t>FOREIGN KEY</a:t>
            </a:r>
            <a:r>
              <a:rPr lang="en-US" sz="1400" dirty="0"/>
              <a:t> - Uniquely identifies a row/record in another table</a:t>
            </a:r>
          </a:p>
          <a:p>
            <a:r>
              <a:rPr lang="en-US" sz="1400" b="1" dirty="0"/>
              <a:t>CHECK</a:t>
            </a:r>
            <a:r>
              <a:rPr lang="en-US" sz="1400" dirty="0"/>
              <a:t> - Ensures that all values in a column satisfies a specific condition</a:t>
            </a:r>
          </a:p>
          <a:p>
            <a:r>
              <a:rPr lang="en-US" sz="1400" b="1" dirty="0"/>
              <a:t>DEFAULT</a:t>
            </a:r>
            <a:r>
              <a:rPr lang="en-US" sz="1400" dirty="0"/>
              <a:t> - Sets a default value for a column when no value is specified</a:t>
            </a:r>
          </a:p>
          <a:p>
            <a:r>
              <a:rPr lang="en-US" sz="1400" b="1" dirty="0"/>
              <a:t>INDEX</a:t>
            </a:r>
            <a:r>
              <a:rPr lang="en-US" sz="1400" dirty="0"/>
              <a:t> - Used to create and retrieve data from the database very quickly</a:t>
            </a:r>
            <a:endParaRPr lang="en-ID" sz="1400" dirty="0"/>
          </a:p>
        </p:txBody>
      </p:sp>
      <p:sp>
        <p:nvSpPr>
          <p:cNvPr id="5" name="Slide Number Placeholder 4">
            <a:extLst>
              <a:ext uri="{FF2B5EF4-FFF2-40B4-BE49-F238E27FC236}">
                <a16:creationId xmlns:a16="http://schemas.microsoft.com/office/drawing/2014/main" id="{B7FC481D-539A-4DCF-9DC2-CE4E83D581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3199267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08</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3E65A7-DFD0-4C71-A18D-7A1622481638}"/>
              </a:ext>
            </a:extLst>
          </p:cNvPr>
          <p:cNvSpPr>
            <a:spLocks noGrp="1"/>
          </p:cNvSpPr>
          <p:nvPr>
            <p:ph type="title"/>
          </p:nvPr>
        </p:nvSpPr>
        <p:spPr/>
        <p:txBody>
          <a:bodyPr/>
          <a:lstStyle/>
          <a:p>
            <a:r>
              <a:rPr lang="en-US" dirty="0"/>
              <a:t>Study Case – Logic 08</a:t>
            </a:r>
            <a:endParaRPr lang="en-ID" dirty="0"/>
          </a:p>
        </p:txBody>
      </p:sp>
      <p:sp>
        <p:nvSpPr>
          <p:cNvPr id="4" name="Slide Number Placeholder 3">
            <a:extLst>
              <a:ext uri="{FF2B5EF4-FFF2-40B4-BE49-F238E27FC236}">
                <a16:creationId xmlns:a16="http://schemas.microsoft.com/office/drawing/2014/main" id="{15069E1F-2C69-4D69-A4E6-DF46D1D1CF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pic>
        <p:nvPicPr>
          <p:cNvPr id="7" name="Picture 6">
            <a:extLst>
              <a:ext uri="{FF2B5EF4-FFF2-40B4-BE49-F238E27FC236}">
                <a16:creationId xmlns:a16="http://schemas.microsoft.com/office/drawing/2014/main" id="{BEFC08F3-A9E2-4EA5-B958-B8B50D82F18C}"/>
              </a:ext>
            </a:extLst>
          </p:cNvPr>
          <p:cNvPicPr>
            <a:picLocks noChangeAspect="1"/>
          </p:cNvPicPr>
          <p:nvPr/>
        </p:nvPicPr>
        <p:blipFill>
          <a:blip r:embed="rId2"/>
          <a:stretch>
            <a:fillRect/>
          </a:stretch>
        </p:blipFill>
        <p:spPr>
          <a:xfrm>
            <a:off x="814275" y="1352550"/>
            <a:ext cx="2843325" cy="1382713"/>
          </a:xfrm>
          <a:prstGeom prst="rect">
            <a:avLst/>
          </a:prstGeom>
        </p:spPr>
      </p:pic>
      <p:pic>
        <p:nvPicPr>
          <p:cNvPr id="8" name="Picture 7">
            <a:extLst>
              <a:ext uri="{FF2B5EF4-FFF2-40B4-BE49-F238E27FC236}">
                <a16:creationId xmlns:a16="http://schemas.microsoft.com/office/drawing/2014/main" id="{612F5A6B-4D85-42AD-8F42-1CD66589DCE4}"/>
              </a:ext>
            </a:extLst>
          </p:cNvPr>
          <p:cNvPicPr>
            <a:picLocks noChangeAspect="1"/>
          </p:cNvPicPr>
          <p:nvPr/>
        </p:nvPicPr>
        <p:blipFill>
          <a:blip r:embed="rId3"/>
          <a:stretch>
            <a:fillRect/>
          </a:stretch>
        </p:blipFill>
        <p:spPr>
          <a:xfrm>
            <a:off x="3886201" y="1358901"/>
            <a:ext cx="4114800" cy="2517463"/>
          </a:xfrm>
          <a:prstGeom prst="rect">
            <a:avLst/>
          </a:prstGeom>
        </p:spPr>
      </p:pic>
    </p:spTree>
    <p:extLst>
      <p:ext uri="{BB962C8B-B14F-4D97-AF65-F5344CB8AC3E}">
        <p14:creationId xmlns:p14="http://schemas.microsoft.com/office/powerpoint/2010/main" val="3643751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3E65A7-DFD0-4C71-A18D-7A1622481638}"/>
              </a:ext>
            </a:extLst>
          </p:cNvPr>
          <p:cNvSpPr>
            <a:spLocks noGrp="1"/>
          </p:cNvSpPr>
          <p:nvPr>
            <p:ph type="title"/>
          </p:nvPr>
        </p:nvSpPr>
        <p:spPr/>
        <p:txBody>
          <a:bodyPr/>
          <a:lstStyle/>
          <a:p>
            <a:r>
              <a:rPr lang="en-US" dirty="0"/>
              <a:t>Study Case – Logic 08</a:t>
            </a:r>
            <a:endParaRPr lang="en-ID" dirty="0"/>
          </a:p>
        </p:txBody>
      </p:sp>
      <p:sp>
        <p:nvSpPr>
          <p:cNvPr id="4" name="Slide Number Placeholder 3">
            <a:extLst>
              <a:ext uri="{FF2B5EF4-FFF2-40B4-BE49-F238E27FC236}">
                <a16:creationId xmlns:a16="http://schemas.microsoft.com/office/drawing/2014/main" id="{15069E1F-2C69-4D69-A4E6-DF46D1D1CF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3" name="Picture 2">
            <a:extLst>
              <a:ext uri="{FF2B5EF4-FFF2-40B4-BE49-F238E27FC236}">
                <a16:creationId xmlns:a16="http://schemas.microsoft.com/office/drawing/2014/main" id="{6BAB55A8-6B41-4628-A53D-4CA825D6822A}"/>
              </a:ext>
            </a:extLst>
          </p:cNvPr>
          <p:cNvPicPr>
            <a:picLocks noChangeAspect="1"/>
          </p:cNvPicPr>
          <p:nvPr/>
        </p:nvPicPr>
        <p:blipFill>
          <a:blip r:embed="rId2"/>
          <a:stretch>
            <a:fillRect/>
          </a:stretch>
        </p:blipFill>
        <p:spPr>
          <a:xfrm>
            <a:off x="814274" y="1344083"/>
            <a:ext cx="4824526" cy="3355271"/>
          </a:xfrm>
          <a:prstGeom prst="rect">
            <a:avLst/>
          </a:prstGeom>
        </p:spPr>
      </p:pic>
    </p:spTree>
    <p:extLst>
      <p:ext uri="{BB962C8B-B14F-4D97-AF65-F5344CB8AC3E}">
        <p14:creationId xmlns:p14="http://schemas.microsoft.com/office/powerpoint/2010/main" val="2492579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3E65A7-DFD0-4C71-A18D-7A1622481638}"/>
              </a:ext>
            </a:extLst>
          </p:cNvPr>
          <p:cNvSpPr>
            <a:spLocks noGrp="1"/>
          </p:cNvSpPr>
          <p:nvPr>
            <p:ph type="title"/>
          </p:nvPr>
        </p:nvSpPr>
        <p:spPr/>
        <p:txBody>
          <a:bodyPr/>
          <a:lstStyle/>
          <a:p>
            <a:r>
              <a:rPr lang="en-US" dirty="0"/>
              <a:t>Study Case – Logic 08</a:t>
            </a:r>
            <a:endParaRPr lang="en-ID" dirty="0"/>
          </a:p>
        </p:txBody>
      </p:sp>
      <p:sp>
        <p:nvSpPr>
          <p:cNvPr id="4" name="Slide Number Placeholder 3">
            <a:extLst>
              <a:ext uri="{FF2B5EF4-FFF2-40B4-BE49-F238E27FC236}">
                <a16:creationId xmlns:a16="http://schemas.microsoft.com/office/drawing/2014/main" id="{15069E1F-2C69-4D69-A4E6-DF46D1D1CF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2" name="Picture 1">
            <a:extLst>
              <a:ext uri="{FF2B5EF4-FFF2-40B4-BE49-F238E27FC236}">
                <a16:creationId xmlns:a16="http://schemas.microsoft.com/office/drawing/2014/main" id="{4C8CAC02-45BB-4F80-9D9D-7028D04577FF}"/>
              </a:ext>
            </a:extLst>
          </p:cNvPr>
          <p:cNvPicPr>
            <a:picLocks noChangeAspect="1"/>
          </p:cNvPicPr>
          <p:nvPr/>
        </p:nvPicPr>
        <p:blipFill>
          <a:blip r:embed="rId2"/>
          <a:stretch>
            <a:fillRect/>
          </a:stretch>
        </p:blipFill>
        <p:spPr>
          <a:xfrm>
            <a:off x="814275" y="1352550"/>
            <a:ext cx="4951546" cy="1905000"/>
          </a:xfrm>
          <a:prstGeom prst="rect">
            <a:avLst/>
          </a:prstGeom>
        </p:spPr>
      </p:pic>
      <p:pic>
        <p:nvPicPr>
          <p:cNvPr id="6" name="Picture 5">
            <a:extLst>
              <a:ext uri="{FF2B5EF4-FFF2-40B4-BE49-F238E27FC236}">
                <a16:creationId xmlns:a16="http://schemas.microsoft.com/office/drawing/2014/main" id="{547808DC-DCC6-441F-9D66-FCCCD4D60E32}"/>
              </a:ext>
            </a:extLst>
          </p:cNvPr>
          <p:cNvPicPr>
            <a:picLocks noChangeAspect="1"/>
          </p:cNvPicPr>
          <p:nvPr/>
        </p:nvPicPr>
        <p:blipFill>
          <a:blip r:embed="rId3"/>
          <a:stretch>
            <a:fillRect/>
          </a:stretch>
        </p:blipFill>
        <p:spPr>
          <a:xfrm>
            <a:off x="814275" y="3333750"/>
            <a:ext cx="3103817" cy="1302749"/>
          </a:xfrm>
          <a:prstGeom prst="rect">
            <a:avLst/>
          </a:prstGeom>
        </p:spPr>
      </p:pic>
    </p:spTree>
    <p:extLst>
      <p:ext uri="{BB962C8B-B14F-4D97-AF65-F5344CB8AC3E}">
        <p14:creationId xmlns:p14="http://schemas.microsoft.com/office/powerpoint/2010/main" val="108686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F029C7-09AF-4CA8-B140-18BD4704F8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11F7F309-7E1D-499B-8C32-9DDBCBF8E971}"/>
              </a:ext>
            </a:extLst>
          </p:cNvPr>
          <p:cNvSpPr>
            <a:spLocks noGrp="1"/>
          </p:cNvSpPr>
          <p:nvPr>
            <p:ph type="body" idx="1"/>
          </p:nvPr>
        </p:nvSpPr>
        <p:spPr/>
        <p:txBody>
          <a:bodyPr/>
          <a:lstStyle/>
          <a:p>
            <a:pPr marL="76200" indent="0">
              <a:buNone/>
            </a:pPr>
            <a:r>
              <a:rPr lang="en-ID" sz="2000" b="1" dirty="0"/>
              <a:t>Why SQL is required?</a:t>
            </a:r>
            <a:endParaRPr lang="en-US" b="1" dirty="0"/>
          </a:p>
          <a:p>
            <a:pPr marL="76200" indent="0">
              <a:buNone/>
            </a:pPr>
            <a:r>
              <a:rPr lang="en-US" dirty="0"/>
              <a:t>SQL is required:</a:t>
            </a:r>
          </a:p>
          <a:p>
            <a:r>
              <a:rPr lang="en-US" dirty="0"/>
              <a:t>To create new databases, tables and views</a:t>
            </a:r>
          </a:p>
          <a:p>
            <a:r>
              <a:rPr lang="en-US" dirty="0"/>
              <a:t>To insert records in a database</a:t>
            </a:r>
          </a:p>
          <a:p>
            <a:r>
              <a:rPr lang="en-US" dirty="0"/>
              <a:t>To update records in a database</a:t>
            </a:r>
          </a:p>
          <a:p>
            <a:r>
              <a:rPr lang="en-US" dirty="0"/>
              <a:t>To delete records from a database</a:t>
            </a:r>
          </a:p>
          <a:p>
            <a:r>
              <a:rPr lang="en-US" dirty="0"/>
              <a:t>To retrieve data from a database</a:t>
            </a:r>
          </a:p>
        </p:txBody>
      </p:sp>
      <p:sp>
        <p:nvSpPr>
          <p:cNvPr id="4" name="Text Placeholder 3">
            <a:extLst>
              <a:ext uri="{FF2B5EF4-FFF2-40B4-BE49-F238E27FC236}">
                <a16:creationId xmlns:a16="http://schemas.microsoft.com/office/drawing/2014/main" id="{FF8E54EF-EAB7-4D9A-BFD1-7BC6D104D0E6}"/>
              </a:ext>
            </a:extLst>
          </p:cNvPr>
          <p:cNvSpPr>
            <a:spLocks noGrp="1"/>
          </p:cNvSpPr>
          <p:nvPr>
            <p:ph type="body" idx="13"/>
          </p:nvPr>
        </p:nvSpPr>
        <p:spPr/>
        <p:txBody>
          <a:bodyPr/>
          <a:lstStyle/>
          <a:p>
            <a:pPr marL="76200" indent="0">
              <a:buNone/>
            </a:pPr>
            <a:r>
              <a:rPr lang="en-US" sz="2000" b="1" dirty="0"/>
              <a:t>What SQL does?</a:t>
            </a:r>
          </a:p>
          <a:p>
            <a:r>
              <a:rPr lang="en-US" dirty="0"/>
              <a:t>With SQL, we can query our database in a numbers of ways, using English-like statements.</a:t>
            </a:r>
          </a:p>
          <a:p>
            <a:r>
              <a:rPr lang="en-US" dirty="0"/>
              <a:t>With SQL, user can access data from relational database management system.</a:t>
            </a:r>
          </a:p>
          <a:p>
            <a:r>
              <a:rPr lang="en-US" dirty="0"/>
              <a:t>It allows user to describe the data.</a:t>
            </a:r>
          </a:p>
          <a:p>
            <a:r>
              <a:rPr lang="en-US" dirty="0"/>
              <a:t>It allows user to define the data in database and manipulate it when needed.</a:t>
            </a:r>
          </a:p>
          <a:p>
            <a:r>
              <a:rPr lang="en-US" dirty="0"/>
              <a:t>It allows user to create and drop database and table.</a:t>
            </a:r>
          </a:p>
          <a:p>
            <a:r>
              <a:rPr lang="en-US" dirty="0"/>
              <a:t>It allows user to create view, stored procedure, function in a database.</a:t>
            </a:r>
          </a:p>
          <a:p>
            <a:r>
              <a:rPr lang="en-US" dirty="0"/>
              <a:t>It allows user to set permission on tables, procedure and view.</a:t>
            </a:r>
          </a:p>
        </p:txBody>
      </p:sp>
      <p:sp>
        <p:nvSpPr>
          <p:cNvPr id="5" name="Title 4">
            <a:extLst>
              <a:ext uri="{FF2B5EF4-FFF2-40B4-BE49-F238E27FC236}">
                <a16:creationId xmlns:a16="http://schemas.microsoft.com/office/drawing/2014/main" id="{A26F261C-052D-4EB2-BEC9-8604E471982F}"/>
              </a:ext>
            </a:extLst>
          </p:cNvPr>
          <p:cNvSpPr>
            <a:spLocks noGrp="1"/>
          </p:cNvSpPr>
          <p:nvPr>
            <p:ph type="title"/>
          </p:nvPr>
        </p:nvSpPr>
        <p:spPr/>
        <p:txBody>
          <a:bodyPr/>
          <a:lstStyle/>
          <a:p>
            <a:r>
              <a:rPr lang="en-US" dirty="0"/>
              <a:t>SQL Introduction</a:t>
            </a:r>
            <a:endParaRPr lang="en-ID" dirty="0"/>
          </a:p>
        </p:txBody>
      </p:sp>
    </p:spTree>
    <p:extLst>
      <p:ext uri="{BB962C8B-B14F-4D97-AF65-F5344CB8AC3E}">
        <p14:creationId xmlns:p14="http://schemas.microsoft.com/office/powerpoint/2010/main" val="1836929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3E65A7-DFD0-4C71-A18D-7A1622481638}"/>
              </a:ext>
            </a:extLst>
          </p:cNvPr>
          <p:cNvSpPr>
            <a:spLocks noGrp="1"/>
          </p:cNvSpPr>
          <p:nvPr>
            <p:ph type="title"/>
          </p:nvPr>
        </p:nvSpPr>
        <p:spPr/>
        <p:txBody>
          <a:bodyPr/>
          <a:lstStyle/>
          <a:p>
            <a:r>
              <a:rPr lang="en-US" dirty="0"/>
              <a:t>Study Case – Logic 08</a:t>
            </a:r>
            <a:endParaRPr lang="en-ID" dirty="0"/>
          </a:p>
        </p:txBody>
      </p:sp>
      <p:sp>
        <p:nvSpPr>
          <p:cNvPr id="4" name="Slide Number Placeholder 3">
            <a:extLst>
              <a:ext uri="{FF2B5EF4-FFF2-40B4-BE49-F238E27FC236}">
                <a16:creationId xmlns:a16="http://schemas.microsoft.com/office/drawing/2014/main" id="{15069E1F-2C69-4D69-A4E6-DF46D1D1CF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3" name="Picture 2">
            <a:extLst>
              <a:ext uri="{FF2B5EF4-FFF2-40B4-BE49-F238E27FC236}">
                <a16:creationId xmlns:a16="http://schemas.microsoft.com/office/drawing/2014/main" id="{B9171A34-F8F2-439E-B0BA-BCBE4E8679D0}"/>
              </a:ext>
            </a:extLst>
          </p:cNvPr>
          <p:cNvPicPr>
            <a:picLocks noChangeAspect="1"/>
          </p:cNvPicPr>
          <p:nvPr/>
        </p:nvPicPr>
        <p:blipFill>
          <a:blip r:embed="rId2"/>
          <a:stretch>
            <a:fillRect/>
          </a:stretch>
        </p:blipFill>
        <p:spPr>
          <a:xfrm>
            <a:off x="814275" y="1344079"/>
            <a:ext cx="3842392" cy="1807373"/>
          </a:xfrm>
          <a:prstGeom prst="rect">
            <a:avLst/>
          </a:prstGeom>
        </p:spPr>
      </p:pic>
    </p:spTree>
    <p:extLst>
      <p:ext uri="{BB962C8B-B14F-4D97-AF65-F5344CB8AC3E}">
        <p14:creationId xmlns:p14="http://schemas.microsoft.com/office/powerpoint/2010/main" val="3305841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3E65A7-DFD0-4C71-A18D-7A1622481638}"/>
              </a:ext>
            </a:extLst>
          </p:cNvPr>
          <p:cNvSpPr>
            <a:spLocks noGrp="1"/>
          </p:cNvSpPr>
          <p:nvPr>
            <p:ph type="title"/>
          </p:nvPr>
        </p:nvSpPr>
        <p:spPr/>
        <p:txBody>
          <a:bodyPr/>
          <a:lstStyle/>
          <a:p>
            <a:r>
              <a:rPr lang="en-US" dirty="0"/>
              <a:t>Study Case – Logic 08</a:t>
            </a:r>
            <a:endParaRPr lang="en-ID" dirty="0"/>
          </a:p>
        </p:txBody>
      </p:sp>
      <p:sp>
        <p:nvSpPr>
          <p:cNvPr id="4" name="Slide Number Placeholder 3">
            <a:extLst>
              <a:ext uri="{FF2B5EF4-FFF2-40B4-BE49-F238E27FC236}">
                <a16:creationId xmlns:a16="http://schemas.microsoft.com/office/drawing/2014/main" id="{15069E1F-2C69-4D69-A4E6-DF46D1D1CF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2" name="Picture 1">
            <a:extLst>
              <a:ext uri="{FF2B5EF4-FFF2-40B4-BE49-F238E27FC236}">
                <a16:creationId xmlns:a16="http://schemas.microsoft.com/office/drawing/2014/main" id="{6FE427A8-CBD5-4225-AB91-928EA9C7A7D4}"/>
              </a:ext>
            </a:extLst>
          </p:cNvPr>
          <p:cNvPicPr>
            <a:picLocks noChangeAspect="1"/>
          </p:cNvPicPr>
          <p:nvPr/>
        </p:nvPicPr>
        <p:blipFill>
          <a:blip r:embed="rId2"/>
          <a:stretch>
            <a:fillRect/>
          </a:stretch>
        </p:blipFill>
        <p:spPr>
          <a:xfrm>
            <a:off x="814275" y="1335613"/>
            <a:ext cx="6272325" cy="3482769"/>
          </a:xfrm>
          <a:prstGeom prst="rect">
            <a:avLst/>
          </a:prstGeom>
        </p:spPr>
      </p:pic>
    </p:spTree>
    <p:extLst>
      <p:ext uri="{BB962C8B-B14F-4D97-AF65-F5344CB8AC3E}">
        <p14:creationId xmlns:p14="http://schemas.microsoft.com/office/powerpoint/2010/main" val="4051660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BC7F21-8585-426C-8CED-B5170FE059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7" name="Text Placeholder 6">
            <a:extLst>
              <a:ext uri="{FF2B5EF4-FFF2-40B4-BE49-F238E27FC236}">
                <a16:creationId xmlns:a16="http://schemas.microsoft.com/office/drawing/2014/main" id="{839C98EC-0FDD-4B64-8A47-A30341050F04}"/>
              </a:ext>
            </a:extLst>
          </p:cNvPr>
          <p:cNvSpPr>
            <a:spLocks noGrp="1"/>
          </p:cNvSpPr>
          <p:nvPr>
            <p:ph type="body" idx="1"/>
          </p:nvPr>
        </p:nvSpPr>
        <p:spPr/>
        <p:txBody>
          <a:bodyPr/>
          <a:lstStyle/>
          <a:p>
            <a:r>
              <a:rPr lang="en-US" dirty="0"/>
              <a:t>A </a:t>
            </a:r>
            <a:r>
              <a:rPr lang="en-US" b="1" dirty="0"/>
              <a:t>database</a:t>
            </a:r>
            <a:r>
              <a:rPr lang="en-US" dirty="0"/>
              <a:t> is </a:t>
            </a:r>
            <a:r>
              <a:rPr lang="en-US" i="1" dirty="0"/>
              <a:t>an organized collection of data</a:t>
            </a:r>
            <a:r>
              <a:rPr lang="en-US" dirty="0"/>
              <a:t>.</a:t>
            </a:r>
          </a:p>
          <a:p>
            <a:r>
              <a:rPr lang="en-US" b="1" dirty="0"/>
              <a:t>Database handlers</a:t>
            </a:r>
            <a:r>
              <a:rPr lang="en-US" dirty="0"/>
              <a:t> create database in such a way that only one set of software program provide access of data to all the users.</a:t>
            </a:r>
          </a:p>
          <a:p>
            <a:r>
              <a:rPr lang="en-US" dirty="0"/>
              <a:t>The </a:t>
            </a:r>
            <a:r>
              <a:rPr lang="en-US" b="1" dirty="0"/>
              <a:t>main purpose</a:t>
            </a:r>
            <a:r>
              <a:rPr lang="en-US" dirty="0"/>
              <a:t> of database is to operate large amount of information by storing, retrieving and managing.</a:t>
            </a:r>
          </a:p>
          <a:p>
            <a:r>
              <a:rPr lang="en-US" dirty="0"/>
              <a:t>There are many </a:t>
            </a:r>
            <a:r>
              <a:rPr lang="en-US" b="1" dirty="0"/>
              <a:t>dynamic websites</a:t>
            </a:r>
            <a:r>
              <a:rPr lang="en-US" dirty="0"/>
              <a:t> on the world wide web now a days which are handled through databases. For example, a model to checks the availability of rooms in a hotel. It is an example of dynamic website that uses database.</a:t>
            </a:r>
          </a:p>
          <a:p>
            <a:r>
              <a:rPr lang="en-US" dirty="0"/>
              <a:t>There are many </a:t>
            </a:r>
            <a:r>
              <a:rPr lang="en-US" b="1" dirty="0"/>
              <a:t>database available</a:t>
            </a:r>
            <a:r>
              <a:rPr lang="en-US" dirty="0"/>
              <a:t> like MySQL, Sybase, Oracle, Mango DB, Informix, </a:t>
            </a:r>
            <a:r>
              <a:rPr lang="en-US" dirty="0" err="1"/>
              <a:t>Postgre</a:t>
            </a:r>
            <a:r>
              <a:rPr lang="en-US" dirty="0"/>
              <a:t>, SQL Server etc.</a:t>
            </a:r>
          </a:p>
          <a:p>
            <a:r>
              <a:rPr lang="en-US" b="1" dirty="0"/>
              <a:t>SQL</a:t>
            </a:r>
            <a:r>
              <a:rPr lang="en-US" dirty="0"/>
              <a:t> or Structured Query Language is used to perform operation on the data stored in a database. SQL depends on relational algebra and tuple relational calculus.</a:t>
            </a:r>
          </a:p>
          <a:p>
            <a:r>
              <a:rPr lang="en-US" dirty="0"/>
              <a:t>A cylindrical structure is used to display the image of a database.</a:t>
            </a:r>
          </a:p>
        </p:txBody>
      </p:sp>
      <p:sp>
        <p:nvSpPr>
          <p:cNvPr id="6" name="Title 5">
            <a:extLst>
              <a:ext uri="{FF2B5EF4-FFF2-40B4-BE49-F238E27FC236}">
                <a16:creationId xmlns:a16="http://schemas.microsoft.com/office/drawing/2014/main" id="{846F5693-C589-4B66-8AB9-F158B30DAA07}"/>
              </a:ext>
            </a:extLst>
          </p:cNvPr>
          <p:cNvSpPr>
            <a:spLocks noGrp="1"/>
          </p:cNvSpPr>
          <p:nvPr>
            <p:ph type="title"/>
          </p:nvPr>
        </p:nvSpPr>
        <p:spPr/>
        <p:txBody>
          <a:bodyPr/>
          <a:lstStyle/>
          <a:p>
            <a:r>
              <a:rPr lang="en-US" dirty="0"/>
              <a:t>What is Database?</a:t>
            </a:r>
            <a:endParaRPr lang="en-ID" dirty="0"/>
          </a:p>
        </p:txBody>
      </p:sp>
    </p:spTree>
    <p:extLst>
      <p:ext uri="{BB962C8B-B14F-4D97-AF65-F5344CB8AC3E}">
        <p14:creationId xmlns:p14="http://schemas.microsoft.com/office/powerpoint/2010/main" val="119574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08</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RDBMS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19225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4C0AD2-FE7A-40EC-939D-83C1FC99B5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 Placeholder 5">
            <a:extLst>
              <a:ext uri="{FF2B5EF4-FFF2-40B4-BE49-F238E27FC236}">
                <a16:creationId xmlns:a16="http://schemas.microsoft.com/office/drawing/2014/main" id="{E5015C5D-279C-4A53-A3A0-7B964181EDAC}"/>
              </a:ext>
            </a:extLst>
          </p:cNvPr>
          <p:cNvSpPr>
            <a:spLocks noGrp="1"/>
          </p:cNvSpPr>
          <p:nvPr>
            <p:ph type="body" idx="1"/>
          </p:nvPr>
        </p:nvSpPr>
        <p:spPr/>
        <p:txBody>
          <a:bodyPr/>
          <a:lstStyle/>
          <a:p>
            <a:pPr marL="76200" indent="0">
              <a:buNone/>
            </a:pPr>
            <a:r>
              <a:rPr lang="en-ID" sz="2000" b="1" dirty="0"/>
              <a:t>What is RDBMS</a:t>
            </a:r>
          </a:p>
          <a:p>
            <a:r>
              <a:rPr lang="en-ID" b="1" dirty="0"/>
              <a:t>RDBMS</a:t>
            </a:r>
            <a:r>
              <a:rPr lang="en-ID" dirty="0"/>
              <a:t> stands for </a:t>
            </a:r>
            <a:r>
              <a:rPr lang="en-ID" i="1" dirty="0"/>
              <a:t>Relational Database Management Systems.</a:t>
            </a:r>
            <a:r>
              <a:rPr lang="en-ID" dirty="0"/>
              <a:t>.</a:t>
            </a:r>
          </a:p>
          <a:p>
            <a:r>
              <a:rPr lang="en-ID" dirty="0"/>
              <a:t>All modern database management systems like SQL, MS SQL Server, IBM DB2, ORACLE, My-SQL and Microsoft Access are based on RDBMS.</a:t>
            </a:r>
          </a:p>
          <a:p>
            <a:r>
              <a:rPr lang="en-ID" dirty="0"/>
              <a:t>It is called Relational Data Base Management System (RDBMS) because it is based on relational model introduced by E.F. Codd.</a:t>
            </a:r>
          </a:p>
        </p:txBody>
      </p:sp>
      <p:sp>
        <p:nvSpPr>
          <p:cNvPr id="7" name="Text Placeholder 6">
            <a:extLst>
              <a:ext uri="{FF2B5EF4-FFF2-40B4-BE49-F238E27FC236}">
                <a16:creationId xmlns:a16="http://schemas.microsoft.com/office/drawing/2014/main" id="{C66F8107-C24A-429C-80BA-7FE2F4D8FBCD}"/>
              </a:ext>
            </a:extLst>
          </p:cNvPr>
          <p:cNvSpPr>
            <a:spLocks noGrp="1"/>
          </p:cNvSpPr>
          <p:nvPr>
            <p:ph type="body" idx="13"/>
          </p:nvPr>
        </p:nvSpPr>
        <p:spPr/>
        <p:txBody>
          <a:bodyPr/>
          <a:lstStyle/>
          <a:p>
            <a:pPr marL="76200" indent="0">
              <a:buNone/>
            </a:pPr>
            <a:r>
              <a:rPr lang="en-US" sz="2000" b="1" dirty="0"/>
              <a:t>How it works</a:t>
            </a:r>
            <a:endParaRPr lang="en-US" b="1" dirty="0"/>
          </a:p>
          <a:p>
            <a:r>
              <a:rPr lang="en-US" dirty="0"/>
              <a:t>Data is represented in terms of tuples (rows) in RDBMS.</a:t>
            </a:r>
          </a:p>
          <a:p>
            <a:r>
              <a:rPr lang="en-US" dirty="0"/>
              <a:t>Relational database is most commonly used database. It contains number of tables and each table has its own primary key.</a:t>
            </a:r>
          </a:p>
          <a:p>
            <a:r>
              <a:rPr lang="en-US" dirty="0"/>
              <a:t>Due to a collection of organized set of tables, data can be accessed easily in RDBMS.</a:t>
            </a:r>
          </a:p>
        </p:txBody>
      </p:sp>
      <p:sp>
        <p:nvSpPr>
          <p:cNvPr id="5" name="Title 4">
            <a:extLst>
              <a:ext uri="{FF2B5EF4-FFF2-40B4-BE49-F238E27FC236}">
                <a16:creationId xmlns:a16="http://schemas.microsoft.com/office/drawing/2014/main" id="{736495F3-BAE9-4297-A56B-333367EF4B6E}"/>
              </a:ext>
            </a:extLst>
          </p:cNvPr>
          <p:cNvSpPr>
            <a:spLocks noGrp="1"/>
          </p:cNvSpPr>
          <p:nvPr>
            <p:ph type="title"/>
          </p:nvPr>
        </p:nvSpPr>
        <p:spPr/>
        <p:txBody>
          <a:bodyPr/>
          <a:lstStyle/>
          <a:p>
            <a:r>
              <a:rPr lang="en-US" dirty="0"/>
              <a:t>RDBMS</a:t>
            </a:r>
            <a:endParaRPr lang="en-ID" dirty="0"/>
          </a:p>
        </p:txBody>
      </p:sp>
    </p:spTree>
    <p:extLst>
      <p:ext uri="{BB962C8B-B14F-4D97-AF65-F5344CB8AC3E}">
        <p14:creationId xmlns:p14="http://schemas.microsoft.com/office/powerpoint/2010/main" val="253533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4E0136-B601-49C2-8593-5387B4A6C7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 Placeholder 2">
            <a:extLst>
              <a:ext uri="{FF2B5EF4-FFF2-40B4-BE49-F238E27FC236}">
                <a16:creationId xmlns:a16="http://schemas.microsoft.com/office/drawing/2014/main" id="{3D84B9BD-A35A-4BC2-96F9-D656FE7E5F80}"/>
              </a:ext>
            </a:extLst>
          </p:cNvPr>
          <p:cNvSpPr>
            <a:spLocks noGrp="1"/>
          </p:cNvSpPr>
          <p:nvPr>
            <p:ph type="body" idx="1"/>
          </p:nvPr>
        </p:nvSpPr>
        <p:spPr/>
        <p:txBody>
          <a:bodyPr/>
          <a:lstStyle/>
          <a:p>
            <a:pPr marL="76200" indent="0">
              <a:buNone/>
            </a:pPr>
            <a:r>
              <a:rPr lang="en-US" sz="1800" b="1" dirty="0"/>
              <a:t>What is table </a:t>
            </a:r>
          </a:p>
          <a:p>
            <a:r>
              <a:rPr lang="en-US" dirty="0"/>
              <a:t>The RDBMS database uses tables to store data. A table is a collection of related data entries and contains rows and columns to store data.</a:t>
            </a:r>
          </a:p>
          <a:p>
            <a:r>
              <a:rPr lang="en-US" dirty="0"/>
              <a:t>A table is the simplest example of data storage in RDBMS.</a:t>
            </a:r>
          </a:p>
          <a:p>
            <a:r>
              <a:rPr lang="en-US" dirty="0"/>
              <a:t>Let's see the example of student table.</a:t>
            </a:r>
          </a:p>
          <a:p>
            <a:endParaRPr lang="en-US" dirty="0"/>
          </a:p>
          <a:p>
            <a:pPr marL="76200" indent="0">
              <a:buNone/>
            </a:pPr>
            <a:r>
              <a:rPr lang="en-US" sz="2000" b="1" dirty="0"/>
              <a:t>What is field</a:t>
            </a:r>
            <a:endParaRPr lang="en-US" b="1" dirty="0"/>
          </a:p>
          <a:p>
            <a:r>
              <a:rPr lang="en-US" dirty="0"/>
              <a:t>Field is a smaller entity of the table which contains specific information about every record in the table. In the above example, the field in the student table consist of id, name, age, course.</a:t>
            </a:r>
          </a:p>
          <a:p>
            <a:endParaRPr lang="en-US" dirty="0"/>
          </a:p>
        </p:txBody>
      </p:sp>
      <p:sp>
        <p:nvSpPr>
          <p:cNvPr id="4" name="Text Placeholder 3">
            <a:extLst>
              <a:ext uri="{FF2B5EF4-FFF2-40B4-BE49-F238E27FC236}">
                <a16:creationId xmlns:a16="http://schemas.microsoft.com/office/drawing/2014/main" id="{9B6F82AC-F8CD-40D4-9556-14B8724B7698}"/>
              </a:ext>
            </a:extLst>
          </p:cNvPr>
          <p:cNvSpPr>
            <a:spLocks noGrp="1"/>
          </p:cNvSpPr>
          <p:nvPr>
            <p:ph type="body" idx="13"/>
          </p:nvPr>
        </p:nvSpPr>
        <p:spPr/>
        <p:txBody>
          <a:bodyPr/>
          <a:lstStyle/>
          <a:p>
            <a:pPr marL="76200" indent="0">
              <a:buNone/>
            </a:pPr>
            <a:r>
              <a:rPr lang="en-US" sz="2000" b="1" dirty="0"/>
              <a:t>What is row or record</a:t>
            </a:r>
            <a:endParaRPr lang="en-US" b="1" dirty="0"/>
          </a:p>
          <a:p>
            <a:r>
              <a:rPr lang="en-US" dirty="0"/>
              <a:t>A row of a table is also called record. It contains the specific information of each individual entry in the table. It is a horizontal entity in the table. For example: The above table contains 5 records.</a:t>
            </a:r>
          </a:p>
          <a:p>
            <a:r>
              <a:rPr lang="en-US" dirty="0"/>
              <a:t>Let's see one record/row in the table.</a:t>
            </a:r>
          </a:p>
          <a:p>
            <a:endParaRPr lang="en-US" dirty="0"/>
          </a:p>
          <a:p>
            <a:pPr marL="76200" indent="0">
              <a:buNone/>
            </a:pPr>
            <a:r>
              <a:rPr lang="en-US" sz="2000" b="1" dirty="0"/>
              <a:t>What is column</a:t>
            </a:r>
            <a:endParaRPr lang="en-US" sz="1200" b="1" dirty="0"/>
          </a:p>
          <a:p>
            <a:r>
              <a:rPr lang="en-US" dirty="0"/>
              <a:t>A column is a vertical entity in the table which contains all information associated with a specific field in a table. For example: "name" is a column in the above table which contains all information about student's name.</a:t>
            </a:r>
          </a:p>
          <a:p>
            <a:pPr marL="76200" indent="0">
              <a:buNone/>
            </a:pPr>
            <a:endParaRPr lang="en-US" dirty="0"/>
          </a:p>
        </p:txBody>
      </p:sp>
      <p:sp>
        <p:nvSpPr>
          <p:cNvPr id="5" name="Title 4">
            <a:extLst>
              <a:ext uri="{FF2B5EF4-FFF2-40B4-BE49-F238E27FC236}">
                <a16:creationId xmlns:a16="http://schemas.microsoft.com/office/drawing/2014/main" id="{925D3F49-6A6C-4D61-B18E-DC2BBA948C63}"/>
              </a:ext>
            </a:extLst>
          </p:cNvPr>
          <p:cNvSpPr>
            <a:spLocks noGrp="1"/>
          </p:cNvSpPr>
          <p:nvPr>
            <p:ph type="title"/>
          </p:nvPr>
        </p:nvSpPr>
        <p:spPr/>
        <p:txBody>
          <a:bodyPr/>
          <a:lstStyle/>
          <a:p>
            <a:r>
              <a:rPr lang="en-US" dirty="0"/>
              <a:t>RDBMS</a:t>
            </a:r>
            <a:endParaRPr lang="en-ID" dirty="0"/>
          </a:p>
        </p:txBody>
      </p:sp>
    </p:spTree>
    <p:extLst>
      <p:ext uri="{BB962C8B-B14F-4D97-AF65-F5344CB8AC3E}">
        <p14:creationId xmlns:p14="http://schemas.microsoft.com/office/powerpoint/2010/main" val="346671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2EC5C3-C9DF-4246-8019-CDD269FA2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 Placeholder 2">
            <a:extLst>
              <a:ext uri="{FF2B5EF4-FFF2-40B4-BE49-F238E27FC236}">
                <a16:creationId xmlns:a16="http://schemas.microsoft.com/office/drawing/2014/main" id="{42B01CEA-98DA-47F2-9093-0AFD419DFB7B}"/>
              </a:ext>
            </a:extLst>
          </p:cNvPr>
          <p:cNvSpPr>
            <a:spLocks noGrp="1"/>
          </p:cNvSpPr>
          <p:nvPr>
            <p:ph type="body" idx="1"/>
          </p:nvPr>
        </p:nvSpPr>
        <p:spPr/>
        <p:txBody>
          <a:bodyPr/>
          <a:lstStyle/>
          <a:p>
            <a:pPr marL="76200" indent="0">
              <a:buNone/>
            </a:pPr>
            <a:r>
              <a:rPr lang="en-US" sz="2000" b="1" dirty="0"/>
              <a:t>Data Integrity</a:t>
            </a:r>
          </a:p>
          <a:p>
            <a:pPr marL="76200" indent="0">
              <a:buNone/>
            </a:pPr>
            <a:r>
              <a:rPr lang="en-US" dirty="0"/>
              <a:t>There are the following categories of data integrity exist with each RDBMS:</a:t>
            </a:r>
          </a:p>
          <a:p>
            <a:r>
              <a:rPr lang="en-US" b="1" dirty="0"/>
              <a:t>Entity integrity</a:t>
            </a:r>
            <a:r>
              <a:rPr lang="en-US" dirty="0"/>
              <a:t>: It specifies that there should be no duplicate rows in a table.</a:t>
            </a:r>
          </a:p>
          <a:p>
            <a:r>
              <a:rPr lang="en-US" b="1" dirty="0"/>
              <a:t>Domain integrity</a:t>
            </a:r>
            <a:r>
              <a:rPr lang="en-US" dirty="0"/>
              <a:t>: It enforces valid entries for a given column by restricting the type, the format, or the range of values.</a:t>
            </a:r>
          </a:p>
          <a:p>
            <a:r>
              <a:rPr lang="en-US" b="1" dirty="0"/>
              <a:t>Referential integrity</a:t>
            </a:r>
            <a:r>
              <a:rPr lang="en-US" dirty="0"/>
              <a:t>: It specifies that rows cannot be deleted, which are used by other records.</a:t>
            </a:r>
          </a:p>
          <a:p>
            <a:r>
              <a:rPr lang="en-US" b="1" dirty="0"/>
              <a:t>User-defined integrity</a:t>
            </a:r>
            <a:r>
              <a:rPr lang="en-US" dirty="0"/>
              <a:t>: It enforces some specific business rules that are defined by users. These rules are different from entity, domain or referential integrity.</a:t>
            </a:r>
          </a:p>
        </p:txBody>
      </p:sp>
      <p:sp>
        <p:nvSpPr>
          <p:cNvPr id="4" name="Text Placeholder 3">
            <a:extLst>
              <a:ext uri="{FF2B5EF4-FFF2-40B4-BE49-F238E27FC236}">
                <a16:creationId xmlns:a16="http://schemas.microsoft.com/office/drawing/2014/main" id="{AE73B1E9-05BC-448A-9EFE-CB0EEE6E6E8B}"/>
              </a:ext>
            </a:extLst>
          </p:cNvPr>
          <p:cNvSpPr>
            <a:spLocks noGrp="1"/>
          </p:cNvSpPr>
          <p:nvPr>
            <p:ph type="body" idx="13"/>
          </p:nvPr>
        </p:nvSpPr>
        <p:spPr/>
        <p:txBody>
          <a:bodyPr/>
          <a:lstStyle/>
          <a:p>
            <a:pPr marL="76200" indent="0">
              <a:buNone/>
            </a:pPr>
            <a:r>
              <a:rPr lang="en-US" sz="2000" b="1" dirty="0"/>
              <a:t>NULL Value</a:t>
            </a:r>
          </a:p>
          <a:p>
            <a:r>
              <a:rPr lang="en-US" dirty="0"/>
              <a:t>The NULL value of the table specifies that the field has been left blank during record creation. It is totally different from the value filled with zero or a field that contains space.</a:t>
            </a:r>
            <a:endParaRPr lang="en-ID" dirty="0"/>
          </a:p>
          <a:p>
            <a:endParaRPr lang="en-ID" dirty="0"/>
          </a:p>
        </p:txBody>
      </p:sp>
      <p:sp>
        <p:nvSpPr>
          <p:cNvPr id="5" name="Title 4">
            <a:extLst>
              <a:ext uri="{FF2B5EF4-FFF2-40B4-BE49-F238E27FC236}">
                <a16:creationId xmlns:a16="http://schemas.microsoft.com/office/drawing/2014/main" id="{852DDBA6-8CE6-4C76-9629-3158D2FA644D}"/>
              </a:ext>
            </a:extLst>
          </p:cNvPr>
          <p:cNvSpPr>
            <a:spLocks noGrp="1"/>
          </p:cNvSpPr>
          <p:nvPr>
            <p:ph type="title"/>
          </p:nvPr>
        </p:nvSpPr>
        <p:spPr/>
        <p:txBody>
          <a:bodyPr/>
          <a:lstStyle/>
          <a:p>
            <a:endParaRPr lang="en-ID"/>
          </a:p>
        </p:txBody>
      </p:sp>
    </p:spTree>
    <p:extLst>
      <p:ext uri="{BB962C8B-B14F-4D97-AF65-F5344CB8AC3E}">
        <p14:creationId xmlns:p14="http://schemas.microsoft.com/office/powerpoint/2010/main" val="541347613"/>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6869</TotalTime>
  <Words>2203</Words>
  <Application>Microsoft Office PowerPoint</Application>
  <PresentationFormat>On-screen Show (16:9)</PresentationFormat>
  <Paragraphs>296</Paragraphs>
  <Slides>43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Arvo</vt:lpstr>
      <vt:lpstr>Roboto Condensed Light</vt:lpstr>
      <vt:lpstr>Courier New</vt:lpstr>
      <vt:lpstr>Roboto Condensed</vt:lpstr>
      <vt:lpstr>Salerio template</vt:lpstr>
      <vt:lpstr>Java – Logic Day 08</vt:lpstr>
      <vt:lpstr>Day 08</vt:lpstr>
      <vt:lpstr>SQL Introduction</vt:lpstr>
      <vt:lpstr>SQL Introduction</vt:lpstr>
      <vt:lpstr>What is Database?</vt:lpstr>
      <vt:lpstr>Day 08</vt:lpstr>
      <vt:lpstr>RDBMS</vt:lpstr>
      <vt:lpstr>RDBMS</vt:lpstr>
      <vt:lpstr>PowerPoint Presentation</vt:lpstr>
      <vt:lpstr>DBMS and RDBMS</vt:lpstr>
      <vt:lpstr>Day 08</vt:lpstr>
      <vt:lpstr>SQL Syntax</vt:lpstr>
      <vt:lpstr>SQL Syntax</vt:lpstr>
      <vt:lpstr>SQL Data-type</vt:lpstr>
      <vt:lpstr>Day 08</vt:lpstr>
      <vt:lpstr>SQL Arithmetic Operators:</vt:lpstr>
      <vt:lpstr>SQL Comparison Operators:</vt:lpstr>
      <vt:lpstr>SQL Logical Operators:</vt:lpstr>
      <vt:lpstr>Day 08</vt:lpstr>
      <vt:lpstr>What is SQL?</vt:lpstr>
      <vt:lpstr>What Can SQL do?</vt:lpstr>
      <vt:lpstr>SQL is a Standard - BUT....</vt:lpstr>
      <vt:lpstr>Using SQL in Your Web Site</vt:lpstr>
      <vt:lpstr>RDBMS</vt:lpstr>
      <vt:lpstr>Day 08</vt:lpstr>
      <vt:lpstr>DDL(Data Definition Language)</vt:lpstr>
      <vt:lpstr>Examples of DDL commands</vt:lpstr>
      <vt:lpstr>Database</vt:lpstr>
      <vt:lpstr>Table Create</vt:lpstr>
      <vt:lpstr>Table Create</vt:lpstr>
      <vt:lpstr>Table Drop</vt:lpstr>
      <vt:lpstr>SQL ALTER TABLE Statement</vt:lpstr>
      <vt:lpstr>SQL ALTER TABLE Statement</vt:lpstr>
      <vt:lpstr>SQL Constraints</vt:lpstr>
      <vt:lpstr>SQL Constraints</vt:lpstr>
      <vt:lpstr>Day 08</vt:lpstr>
      <vt:lpstr>Study Case – Logic 08</vt:lpstr>
      <vt:lpstr>Study Case – Logic 08</vt:lpstr>
      <vt:lpstr>Study Case – Logic 08</vt:lpstr>
      <vt:lpstr>Study Case – Logic 08</vt:lpstr>
      <vt:lpstr>Study Case – Logic 08</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473</cp:revision>
  <dcterms:modified xsi:type="dcterms:W3CDTF">2019-05-13T03:00:45Z</dcterms:modified>
</cp:coreProperties>
</file>